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38" r:id="rId4"/>
  </p:sldMasterIdLst>
  <p:notesMasterIdLst>
    <p:notesMasterId r:id="rId35"/>
  </p:notesMasterIdLst>
  <p:handoutMasterIdLst>
    <p:handoutMasterId r:id="rId36"/>
  </p:handoutMasterIdLst>
  <p:sldIdLst>
    <p:sldId id="1712" r:id="rId5"/>
    <p:sldId id="1786" r:id="rId6"/>
    <p:sldId id="1829" r:id="rId7"/>
    <p:sldId id="1715" r:id="rId8"/>
    <p:sldId id="1787" r:id="rId9"/>
    <p:sldId id="1789" r:id="rId10"/>
    <p:sldId id="1824" r:id="rId11"/>
    <p:sldId id="1791" r:id="rId12"/>
    <p:sldId id="1792" r:id="rId13"/>
    <p:sldId id="1793" r:id="rId14"/>
    <p:sldId id="1827" r:id="rId15"/>
    <p:sldId id="1795" r:id="rId16"/>
    <p:sldId id="1796" r:id="rId17"/>
    <p:sldId id="1797" r:id="rId18"/>
    <p:sldId id="1825" r:id="rId19"/>
    <p:sldId id="1798" r:id="rId20"/>
    <p:sldId id="1811" r:id="rId21"/>
    <p:sldId id="1803" r:id="rId22"/>
    <p:sldId id="1818" r:id="rId23"/>
    <p:sldId id="1805" r:id="rId24"/>
    <p:sldId id="1830" r:id="rId25"/>
    <p:sldId id="1822" r:id="rId26"/>
    <p:sldId id="1819" r:id="rId27"/>
    <p:sldId id="1808" r:id="rId28"/>
    <p:sldId id="1820" r:id="rId29"/>
    <p:sldId id="1821" r:id="rId30"/>
    <p:sldId id="1800" r:id="rId31"/>
    <p:sldId id="1826" r:id="rId32"/>
    <p:sldId id="1817" r:id="rId33"/>
    <p:sldId id="1801" r:id="rId34"/>
  </p:sldIdLst>
  <p:sldSz cx="12192000" cy="6858000"/>
  <p:notesSz cx="7315200" cy="9601200"/>
  <p:custDataLst>
    <p:tags r:id="rId37"/>
  </p:custDataLst>
  <p:defaultTex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09E82A3-71EF-4C32-B2A1-ECBD1320AB26}">
          <p14:sldIdLst>
            <p14:sldId id="1712"/>
            <p14:sldId id="1786"/>
            <p14:sldId id="1829"/>
            <p14:sldId id="1715"/>
            <p14:sldId id="1787"/>
            <p14:sldId id="1789"/>
            <p14:sldId id="1824"/>
            <p14:sldId id="1791"/>
            <p14:sldId id="1792"/>
            <p14:sldId id="1793"/>
            <p14:sldId id="1827"/>
            <p14:sldId id="1795"/>
            <p14:sldId id="1796"/>
            <p14:sldId id="1797"/>
            <p14:sldId id="1825"/>
            <p14:sldId id="1798"/>
            <p14:sldId id="1811"/>
            <p14:sldId id="1803"/>
            <p14:sldId id="1818"/>
            <p14:sldId id="1805"/>
            <p14:sldId id="1830"/>
            <p14:sldId id="1822"/>
            <p14:sldId id="1819"/>
            <p14:sldId id="1808"/>
            <p14:sldId id="1820"/>
            <p14:sldId id="1821"/>
            <p14:sldId id="1800"/>
            <p14:sldId id="1826"/>
            <p14:sldId id="1817"/>
            <p14:sldId id="1801"/>
          </p14:sldIdLst>
        </p14:section>
      </p14:sectionLst>
    </p:ext>
    <p:ext uri="{EFAFB233-063F-42B5-8137-9DF3F51BA10A}">
      <p15:sldGuideLst xmlns:p15="http://schemas.microsoft.com/office/powerpoint/2012/main">
        <p15:guide id="1" pos="3840" userDrawn="1">
          <p15:clr>
            <a:srgbClr val="A4A3A4"/>
          </p15:clr>
        </p15:guide>
        <p15:guide id="2" orient="horz" pos="3696" userDrawn="1">
          <p15:clr>
            <a:srgbClr val="A4A3A4"/>
          </p15:clr>
        </p15:guide>
        <p15:guide id="3" orient="horz" pos="2256" userDrawn="1">
          <p15:clr>
            <a:srgbClr val="A4A3A4"/>
          </p15:clr>
        </p15:guide>
        <p15:guide id="4" pos="408" userDrawn="1">
          <p15:clr>
            <a:srgbClr val="A4A3A4"/>
          </p15:clr>
        </p15:guide>
        <p15:guide id="5" pos="7296"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dministrator" initials="A" lastIdx="11" clrIdx="6">
    <p:extLst>
      <p:ext uri="{19B8F6BF-5375-455C-9EA6-DF929625EA0E}">
        <p15:presenceInfo xmlns:p15="http://schemas.microsoft.com/office/powerpoint/2012/main" userId="Administrator" providerId="None"/>
      </p:ext>
    </p:extLst>
  </p:cmAuthor>
  <p:cmAuthor id="1" name="Kathy Klock" initials="D" lastIdx="5" clrIdx="0"/>
  <p:cmAuthor id="8" name="Rodriguez, Avery" initials="AR" lastIdx="18" clrIdx="7">
    <p:extLst>
      <p:ext uri="{19B8F6BF-5375-455C-9EA6-DF929625EA0E}">
        <p15:presenceInfo xmlns:p15="http://schemas.microsoft.com/office/powerpoint/2012/main" userId="Rodriguez, Avery" providerId="None"/>
      </p:ext>
    </p:extLst>
  </p:cmAuthor>
  <p:cmAuthor id="2" name="Benson, David A" initials="DB" lastIdx="53" clrIdx="1">
    <p:extLst>
      <p:ext uri="{19B8F6BF-5375-455C-9EA6-DF929625EA0E}">
        <p15:presenceInfo xmlns:p15="http://schemas.microsoft.com/office/powerpoint/2012/main" userId="Benson, David A" providerId="None"/>
      </p:ext>
    </p:extLst>
  </p:cmAuthor>
  <p:cmAuthor id="3" name="Bhandarkar, Michael" initials="MB" lastIdx="15" clrIdx="2">
    <p:extLst>
      <p:ext uri="{19B8F6BF-5375-455C-9EA6-DF929625EA0E}">
        <p15:presenceInfo xmlns:p15="http://schemas.microsoft.com/office/powerpoint/2012/main" userId="Bhandarkar, Michael" providerId="None"/>
      </p:ext>
    </p:extLst>
  </p:cmAuthor>
  <p:cmAuthor id="4" name="Eranat, Philip" initials="PE" lastIdx="1" clrIdx="3">
    <p:extLst>
      <p:ext uri="{19B8F6BF-5375-455C-9EA6-DF929625EA0E}">
        <p15:presenceInfo xmlns:p15="http://schemas.microsoft.com/office/powerpoint/2012/main" userId="Eranat, Philip" providerId="None"/>
      </p:ext>
    </p:extLst>
  </p:cmAuthor>
  <p:cmAuthor id="5" name="Yi, Jenny" initials="JY" lastIdx="1" clrIdx="4">
    <p:extLst>
      <p:ext uri="{19B8F6BF-5375-455C-9EA6-DF929625EA0E}">
        <p15:presenceInfo xmlns:p15="http://schemas.microsoft.com/office/powerpoint/2012/main" userId="Yi, Jenny" providerId="None"/>
      </p:ext>
    </p:extLst>
  </p:cmAuthor>
  <p:cmAuthor id="6" name="Srinivasan, Gopal" initials="GS" lastIdx="7" clrIdx="5">
    <p:extLst>
      <p:ext uri="{19B8F6BF-5375-455C-9EA6-DF929625EA0E}">
        <p15:presenceInfo xmlns:p15="http://schemas.microsoft.com/office/powerpoint/2012/main" userId="Srinivasan, Gopa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F200"/>
    <a:srgbClr val="38F4E7"/>
    <a:srgbClr val="39F5E0"/>
    <a:srgbClr val="C3C3C3"/>
    <a:srgbClr val="313131"/>
    <a:srgbClr val="FDD300"/>
    <a:srgbClr val="62B5E5"/>
    <a:srgbClr val="D9D9D9"/>
    <a:srgbClr val="286C02"/>
    <a:srgbClr val="FF2D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70" autoAdjust="0"/>
    <p:restoredTop sz="91915" autoAdjust="0"/>
  </p:normalViewPr>
  <p:slideViewPr>
    <p:cSldViewPr snapToGrid="0" showGuides="1">
      <p:cViewPr varScale="1">
        <p:scale>
          <a:sx n="60" d="100"/>
          <a:sy n="60" d="100"/>
        </p:scale>
        <p:origin x="750" y="24"/>
      </p:cViewPr>
      <p:guideLst>
        <p:guide pos="3840"/>
        <p:guide orient="horz" pos="3696"/>
        <p:guide orient="horz" pos="2256"/>
        <p:guide pos="408"/>
        <p:guide pos="7296"/>
      </p:guideLst>
    </p:cSldViewPr>
  </p:slideViewPr>
  <p:outlineViewPr>
    <p:cViewPr>
      <p:scale>
        <a:sx n="33" d="100"/>
        <a:sy n="33" d="100"/>
      </p:scale>
      <p:origin x="0" y="-59190"/>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49" d="100"/>
          <a:sy n="49" d="100"/>
        </p:scale>
        <p:origin x="2598" y="3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gs" Target="tags/tag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1"/>
            <a:ext cx="3170138" cy="479539"/>
          </a:xfrm>
          <a:prstGeom prst="rect">
            <a:avLst/>
          </a:prstGeom>
        </p:spPr>
        <p:txBody>
          <a:bodyPr vert="horz" lIns="90913" tIns="45457" rIns="90913" bIns="45457" rtlCol="0"/>
          <a:lstStyle>
            <a:lvl1pPr algn="l">
              <a:defRPr sz="1100"/>
            </a:lvl1pPr>
          </a:lstStyle>
          <a:p>
            <a:endParaRPr lang="en-US" dirty="0">
              <a:latin typeface="Arial" panose="020B0604020202020204" pitchFamily="34" charset="0"/>
            </a:endParaRPr>
          </a:p>
        </p:txBody>
      </p:sp>
      <p:sp>
        <p:nvSpPr>
          <p:cNvPr id="3" name="Date Placeholder 2"/>
          <p:cNvSpPr>
            <a:spLocks noGrp="1"/>
          </p:cNvSpPr>
          <p:nvPr>
            <p:ph type="dt" sz="quarter" idx="1"/>
          </p:nvPr>
        </p:nvSpPr>
        <p:spPr>
          <a:xfrm>
            <a:off x="4143427" y="1"/>
            <a:ext cx="3170138" cy="479539"/>
          </a:xfrm>
          <a:prstGeom prst="rect">
            <a:avLst/>
          </a:prstGeom>
        </p:spPr>
        <p:txBody>
          <a:bodyPr vert="horz" lIns="90913" tIns="45457" rIns="90913" bIns="45457" rtlCol="0"/>
          <a:lstStyle>
            <a:lvl1pPr algn="r">
              <a:defRPr sz="1100"/>
            </a:lvl1pPr>
          </a:lstStyle>
          <a:p>
            <a:fld id="{B4AD245C-091B-44E2-BFB0-BD94217887F7}" type="datetimeFigureOut">
              <a:rPr lang="en-US" smtClean="0">
                <a:latin typeface="Arial" panose="020B0604020202020204" pitchFamily="34" charset="0"/>
              </a:rPr>
              <a:t>3/8/2019</a:t>
            </a:fld>
            <a:endParaRPr lang="en-US" dirty="0">
              <a:latin typeface="Arial" panose="020B0604020202020204" pitchFamily="34" charset="0"/>
            </a:endParaRPr>
          </a:p>
        </p:txBody>
      </p:sp>
      <p:sp>
        <p:nvSpPr>
          <p:cNvPr id="4" name="Footer Placeholder 3"/>
          <p:cNvSpPr>
            <a:spLocks noGrp="1"/>
          </p:cNvSpPr>
          <p:nvPr>
            <p:ph type="ftr" sz="quarter" idx="2"/>
          </p:nvPr>
        </p:nvSpPr>
        <p:spPr>
          <a:xfrm>
            <a:off x="4" y="9120173"/>
            <a:ext cx="3170138" cy="479539"/>
          </a:xfrm>
          <a:prstGeom prst="rect">
            <a:avLst/>
          </a:prstGeom>
        </p:spPr>
        <p:txBody>
          <a:bodyPr vert="horz" lIns="90913" tIns="45457" rIns="90913" bIns="45457" rtlCol="0" anchor="b"/>
          <a:lstStyle>
            <a:lvl1pPr algn="l">
              <a:defRPr sz="1100"/>
            </a:lvl1pPr>
          </a:lstStyle>
          <a:p>
            <a:endParaRPr lang="en-US" dirty="0">
              <a:latin typeface="Arial" panose="020B0604020202020204" pitchFamily="34" charset="0"/>
            </a:endParaRPr>
          </a:p>
        </p:txBody>
      </p:sp>
      <p:sp>
        <p:nvSpPr>
          <p:cNvPr id="5" name="Slide Number Placeholder 4"/>
          <p:cNvSpPr>
            <a:spLocks noGrp="1"/>
          </p:cNvSpPr>
          <p:nvPr>
            <p:ph type="sldNum" sz="quarter" idx="3"/>
          </p:nvPr>
        </p:nvSpPr>
        <p:spPr>
          <a:xfrm>
            <a:off x="4143427" y="9120173"/>
            <a:ext cx="3170138" cy="479539"/>
          </a:xfrm>
          <a:prstGeom prst="rect">
            <a:avLst/>
          </a:prstGeom>
        </p:spPr>
        <p:txBody>
          <a:bodyPr vert="horz" lIns="90913" tIns="45457" rIns="90913" bIns="45457" rtlCol="0" anchor="b"/>
          <a:lstStyle>
            <a:lvl1pPr algn="r">
              <a:defRPr sz="1100"/>
            </a:lvl1pPr>
          </a:lstStyle>
          <a:p>
            <a:fld id="{9A913F39-CFF6-40F1-84D1-700840B41EAB}"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19548131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8478" tIns="49238" rIns="98478" bIns="49238"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4143589" y="1"/>
            <a:ext cx="3169920" cy="480060"/>
          </a:xfrm>
          <a:prstGeom prst="rect">
            <a:avLst/>
          </a:prstGeom>
        </p:spPr>
        <p:txBody>
          <a:bodyPr vert="horz" lIns="98478" tIns="49238" rIns="98478" bIns="49238" rtlCol="0"/>
          <a:lstStyle>
            <a:lvl1pPr algn="r">
              <a:defRPr sz="1200">
                <a:latin typeface="Arial" panose="020B0604020202020204" pitchFamily="34" charset="0"/>
              </a:defRPr>
            </a:lvl1pPr>
          </a:lstStyle>
          <a:p>
            <a:fld id="{0BA5BBE4-AEA3-489A-A28E-0C2FAF2506E3}" type="datetimeFigureOut">
              <a:rPr lang="en-US" smtClean="0"/>
              <a:pPr/>
              <a:t>3/8/2019</a:t>
            </a:fld>
            <a:endParaRPr lang="en-US" dirty="0"/>
          </a:p>
        </p:txBody>
      </p:sp>
      <p:sp>
        <p:nvSpPr>
          <p:cNvPr id="4" name="Slide Image Placeholder 3"/>
          <p:cNvSpPr>
            <a:spLocks noGrp="1" noRot="1" noChangeAspect="1"/>
          </p:cNvSpPr>
          <p:nvPr>
            <p:ph type="sldImg" idx="2"/>
          </p:nvPr>
        </p:nvSpPr>
        <p:spPr>
          <a:xfrm>
            <a:off x="458788" y="720725"/>
            <a:ext cx="6397625" cy="3598863"/>
          </a:xfrm>
          <a:prstGeom prst="rect">
            <a:avLst/>
          </a:prstGeom>
          <a:noFill/>
          <a:ln w="12700">
            <a:solidFill>
              <a:prstClr val="black"/>
            </a:solidFill>
          </a:ln>
        </p:spPr>
        <p:txBody>
          <a:bodyPr vert="horz" lIns="98478" tIns="49238" rIns="98478" bIns="49238" rtlCol="0" anchor="ctr"/>
          <a:lstStyle/>
          <a:p>
            <a:endParaRPr lang="en-GB" dirty="0"/>
          </a:p>
        </p:txBody>
      </p:sp>
      <p:sp>
        <p:nvSpPr>
          <p:cNvPr id="5" name="Notes Placeholder 4"/>
          <p:cNvSpPr>
            <a:spLocks noGrp="1"/>
          </p:cNvSpPr>
          <p:nvPr>
            <p:ph type="body" sz="quarter" idx="3"/>
          </p:nvPr>
        </p:nvSpPr>
        <p:spPr>
          <a:xfrm>
            <a:off x="731520" y="4560571"/>
            <a:ext cx="5852160" cy="4320540"/>
          </a:xfrm>
          <a:prstGeom prst="rect">
            <a:avLst/>
          </a:prstGeom>
        </p:spPr>
        <p:txBody>
          <a:bodyPr vert="horz" lIns="98478" tIns="49238" rIns="98478" bIns="4923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8478" tIns="49238" rIns="98478" bIns="49238"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4143589" y="9119475"/>
            <a:ext cx="3169920" cy="480060"/>
          </a:xfrm>
          <a:prstGeom prst="rect">
            <a:avLst/>
          </a:prstGeom>
        </p:spPr>
        <p:txBody>
          <a:bodyPr vert="horz" lIns="98478" tIns="49238" rIns="98478" bIns="49238" rtlCol="0" anchor="b"/>
          <a:lstStyle>
            <a:lvl1pPr algn="r">
              <a:defRPr sz="1200">
                <a:latin typeface="Arial" panose="020B0604020202020204" pitchFamily="34" charset="0"/>
              </a:defRPr>
            </a:lvl1pPr>
          </a:lstStyle>
          <a:p>
            <a:fld id="{C0F4A2C8-6C88-4E71-83EE-698B9D4FE22F}" type="slidenum">
              <a:rPr lang="en-US" smtClean="0"/>
              <a:pPr/>
              <a:t>‹#›</a:t>
            </a:fld>
            <a:endParaRPr lang="en-US" dirty="0"/>
          </a:p>
        </p:txBody>
      </p:sp>
    </p:spTree>
    <p:extLst>
      <p:ext uri="{BB962C8B-B14F-4D97-AF65-F5344CB8AC3E}">
        <p14:creationId xmlns:p14="http://schemas.microsoft.com/office/powerpoint/2010/main" val="1904730299"/>
      </p:ext>
    </p:extLst>
  </p:cSld>
  <p:clrMap bg1="lt1" tx1="dk1" bg2="lt2" tx2="dk2" accent1="accent1" accent2="accent2" accent3="accent3" accent4="accent4" accent5="accent5" accent6="accent6" hlink="hlink" folHlink="folHlink"/>
  <p:hf hdr="0" ftr="0" dt="0"/>
  <p:notesStyle>
    <a:lvl1pPr marL="0" algn="l" defTabSz="1219170" rtl="0" eaLnBrk="1" latinLnBrk="0" hangingPunct="1">
      <a:defRPr sz="1600" kern="1200">
        <a:solidFill>
          <a:schemeClr val="tx1"/>
        </a:solidFill>
        <a:latin typeface="Arial" panose="020B0604020202020204" pitchFamily="34" charset="0"/>
        <a:ea typeface="+mn-ea"/>
        <a:cs typeface="+mn-cs"/>
      </a:defRPr>
    </a:lvl1pPr>
    <a:lvl2pPr marL="609585" algn="l" defTabSz="1219170" rtl="0" eaLnBrk="1" latinLnBrk="0" hangingPunct="1">
      <a:defRPr sz="1600" kern="1200">
        <a:solidFill>
          <a:schemeClr val="tx1"/>
        </a:solidFill>
        <a:latin typeface="Arial" panose="020B0604020202020204" pitchFamily="34" charset="0"/>
        <a:ea typeface="+mn-ea"/>
        <a:cs typeface="+mn-cs"/>
      </a:defRPr>
    </a:lvl2pPr>
    <a:lvl3pPr marL="1219170" algn="l" defTabSz="1219170" rtl="0" eaLnBrk="1" latinLnBrk="0" hangingPunct="1">
      <a:defRPr sz="1600" kern="1200">
        <a:solidFill>
          <a:schemeClr val="tx1"/>
        </a:solidFill>
        <a:latin typeface="Arial" panose="020B0604020202020204" pitchFamily="34" charset="0"/>
        <a:ea typeface="+mn-ea"/>
        <a:cs typeface="+mn-cs"/>
      </a:defRPr>
    </a:lvl3pPr>
    <a:lvl4pPr marL="1828754" algn="l" defTabSz="1219170" rtl="0" eaLnBrk="1" latinLnBrk="0" hangingPunct="1">
      <a:defRPr sz="1600" kern="1200">
        <a:solidFill>
          <a:schemeClr val="tx1"/>
        </a:solidFill>
        <a:latin typeface="Arial" panose="020B0604020202020204" pitchFamily="34" charset="0"/>
        <a:ea typeface="+mn-ea"/>
        <a:cs typeface="+mn-cs"/>
      </a:defRPr>
    </a:lvl4pPr>
    <a:lvl5pPr marL="2438339" algn="l" defTabSz="1219170" rtl="0" eaLnBrk="1" latinLnBrk="0" hangingPunct="1">
      <a:defRPr sz="1600" kern="1200">
        <a:solidFill>
          <a:schemeClr val="tx1"/>
        </a:solidFill>
        <a:latin typeface="Arial" panose="020B0604020202020204" pitchFamily="34"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1</a:t>
            </a:fld>
            <a:endParaRPr lang="en-US" dirty="0"/>
          </a:p>
        </p:txBody>
      </p:sp>
    </p:spTree>
    <p:extLst>
      <p:ext uri="{BB962C8B-B14F-4D97-AF65-F5344CB8AC3E}">
        <p14:creationId xmlns:p14="http://schemas.microsoft.com/office/powerpoint/2010/main" val="13635104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10</a:t>
            </a:fld>
            <a:endParaRPr lang="en-US" dirty="0"/>
          </a:p>
        </p:txBody>
      </p:sp>
    </p:spTree>
    <p:extLst>
      <p:ext uri="{BB962C8B-B14F-4D97-AF65-F5344CB8AC3E}">
        <p14:creationId xmlns:p14="http://schemas.microsoft.com/office/powerpoint/2010/main" val="4022428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11</a:t>
            </a:fld>
            <a:endParaRPr lang="en-US" dirty="0"/>
          </a:p>
        </p:txBody>
      </p:sp>
    </p:spTree>
    <p:extLst>
      <p:ext uri="{BB962C8B-B14F-4D97-AF65-F5344CB8AC3E}">
        <p14:creationId xmlns:p14="http://schemas.microsoft.com/office/powerpoint/2010/main" val="2993983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A34052-12FB-4B01-8A2E-D87AD7371E95}" type="slidenum">
              <a:rPr lang="en-US" smtClean="0"/>
              <a:t>12</a:t>
            </a:fld>
            <a:endParaRPr lang="en-US" dirty="0"/>
          </a:p>
        </p:txBody>
      </p:sp>
    </p:spTree>
    <p:extLst>
      <p:ext uri="{BB962C8B-B14F-4D97-AF65-F5344CB8AC3E}">
        <p14:creationId xmlns:p14="http://schemas.microsoft.com/office/powerpoint/2010/main" val="1341645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13</a:t>
            </a:fld>
            <a:endParaRPr lang="en-US" dirty="0"/>
          </a:p>
        </p:txBody>
      </p:sp>
    </p:spTree>
    <p:extLst>
      <p:ext uri="{BB962C8B-B14F-4D97-AF65-F5344CB8AC3E}">
        <p14:creationId xmlns:p14="http://schemas.microsoft.com/office/powerpoint/2010/main" val="22618414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14</a:t>
            </a:fld>
            <a:endParaRPr lang="en-US" dirty="0"/>
          </a:p>
        </p:txBody>
      </p:sp>
    </p:spTree>
    <p:extLst>
      <p:ext uri="{BB962C8B-B14F-4D97-AF65-F5344CB8AC3E}">
        <p14:creationId xmlns:p14="http://schemas.microsoft.com/office/powerpoint/2010/main" val="3166119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15</a:t>
            </a:fld>
            <a:endParaRPr lang="en-US" dirty="0"/>
          </a:p>
        </p:txBody>
      </p:sp>
    </p:spTree>
    <p:extLst>
      <p:ext uri="{BB962C8B-B14F-4D97-AF65-F5344CB8AC3E}">
        <p14:creationId xmlns:p14="http://schemas.microsoft.com/office/powerpoint/2010/main" val="14351756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16</a:t>
            </a:fld>
            <a:endParaRPr lang="en-US" dirty="0"/>
          </a:p>
        </p:txBody>
      </p:sp>
    </p:spTree>
    <p:extLst>
      <p:ext uri="{BB962C8B-B14F-4D97-AF65-F5344CB8AC3E}">
        <p14:creationId xmlns:p14="http://schemas.microsoft.com/office/powerpoint/2010/main" val="1568977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17</a:t>
            </a:fld>
            <a:endParaRPr lang="en-US" dirty="0"/>
          </a:p>
        </p:txBody>
      </p:sp>
    </p:spTree>
    <p:extLst>
      <p:ext uri="{BB962C8B-B14F-4D97-AF65-F5344CB8AC3E}">
        <p14:creationId xmlns:p14="http://schemas.microsoft.com/office/powerpoint/2010/main" val="2685294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18</a:t>
            </a:fld>
            <a:endParaRPr lang="en-US" dirty="0"/>
          </a:p>
        </p:txBody>
      </p:sp>
    </p:spTree>
    <p:extLst>
      <p:ext uri="{BB962C8B-B14F-4D97-AF65-F5344CB8AC3E}">
        <p14:creationId xmlns:p14="http://schemas.microsoft.com/office/powerpoint/2010/main" val="7130021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19</a:t>
            </a:fld>
            <a:endParaRPr lang="en-US" dirty="0"/>
          </a:p>
        </p:txBody>
      </p:sp>
    </p:spTree>
    <p:extLst>
      <p:ext uri="{BB962C8B-B14F-4D97-AF65-F5344CB8AC3E}">
        <p14:creationId xmlns:p14="http://schemas.microsoft.com/office/powerpoint/2010/main" val="348126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Q&amp;A open during the webinar via chat, 10-15 minutes for open discussion at the end of the session</a:t>
            </a:r>
          </a:p>
        </p:txBody>
      </p:sp>
      <p:sp>
        <p:nvSpPr>
          <p:cNvPr id="4" name="Slide Number Placeholder 3"/>
          <p:cNvSpPr>
            <a:spLocks noGrp="1"/>
          </p:cNvSpPr>
          <p:nvPr>
            <p:ph type="sldNum" sz="quarter" idx="10"/>
          </p:nvPr>
        </p:nvSpPr>
        <p:spPr/>
        <p:txBody>
          <a:bodyPr/>
          <a:lstStyle/>
          <a:p>
            <a:fld id="{C0F4A2C8-6C88-4E71-83EE-698B9D4FE22F}" type="slidenum">
              <a:rPr lang="en-US" smtClean="0"/>
              <a:pPr/>
              <a:t>2</a:t>
            </a:fld>
            <a:endParaRPr lang="en-US" dirty="0"/>
          </a:p>
        </p:txBody>
      </p:sp>
    </p:spTree>
    <p:extLst>
      <p:ext uri="{BB962C8B-B14F-4D97-AF65-F5344CB8AC3E}">
        <p14:creationId xmlns:p14="http://schemas.microsoft.com/office/powerpoint/2010/main" val="2156532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20</a:t>
            </a:fld>
            <a:endParaRPr lang="en-US" dirty="0"/>
          </a:p>
        </p:txBody>
      </p:sp>
    </p:spTree>
    <p:extLst>
      <p:ext uri="{BB962C8B-B14F-4D97-AF65-F5344CB8AC3E}">
        <p14:creationId xmlns:p14="http://schemas.microsoft.com/office/powerpoint/2010/main" val="21372995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21</a:t>
            </a:fld>
            <a:endParaRPr lang="en-US" dirty="0"/>
          </a:p>
        </p:txBody>
      </p:sp>
    </p:spTree>
    <p:extLst>
      <p:ext uri="{BB962C8B-B14F-4D97-AF65-F5344CB8AC3E}">
        <p14:creationId xmlns:p14="http://schemas.microsoft.com/office/powerpoint/2010/main" val="1800101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A34052-12FB-4B01-8A2E-D87AD7371E95}" type="slidenum">
              <a:rPr lang="en-US" smtClean="0"/>
              <a:t>22</a:t>
            </a:fld>
            <a:endParaRPr lang="en-US" dirty="0"/>
          </a:p>
        </p:txBody>
      </p:sp>
    </p:spTree>
    <p:extLst>
      <p:ext uri="{BB962C8B-B14F-4D97-AF65-F5344CB8AC3E}">
        <p14:creationId xmlns:p14="http://schemas.microsoft.com/office/powerpoint/2010/main" val="38994660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23</a:t>
            </a:fld>
            <a:endParaRPr lang="en-US" dirty="0"/>
          </a:p>
        </p:txBody>
      </p:sp>
    </p:spTree>
    <p:extLst>
      <p:ext uri="{BB962C8B-B14F-4D97-AF65-F5344CB8AC3E}">
        <p14:creationId xmlns:p14="http://schemas.microsoft.com/office/powerpoint/2010/main" val="2108389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24</a:t>
            </a:fld>
            <a:endParaRPr lang="en-US" dirty="0"/>
          </a:p>
        </p:txBody>
      </p:sp>
    </p:spTree>
    <p:extLst>
      <p:ext uri="{BB962C8B-B14F-4D97-AF65-F5344CB8AC3E}">
        <p14:creationId xmlns:p14="http://schemas.microsoft.com/office/powerpoint/2010/main" val="36068834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25</a:t>
            </a:fld>
            <a:endParaRPr lang="en-US" dirty="0"/>
          </a:p>
        </p:txBody>
      </p:sp>
    </p:spTree>
    <p:extLst>
      <p:ext uri="{BB962C8B-B14F-4D97-AF65-F5344CB8AC3E}">
        <p14:creationId xmlns:p14="http://schemas.microsoft.com/office/powerpoint/2010/main" val="13186245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26</a:t>
            </a:fld>
            <a:endParaRPr lang="en-US" dirty="0"/>
          </a:p>
        </p:txBody>
      </p:sp>
    </p:spTree>
    <p:extLst>
      <p:ext uri="{BB962C8B-B14F-4D97-AF65-F5344CB8AC3E}">
        <p14:creationId xmlns:p14="http://schemas.microsoft.com/office/powerpoint/2010/main" val="18678461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27</a:t>
            </a:fld>
            <a:endParaRPr lang="en-US" dirty="0"/>
          </a:p>
        </p:txBody>
      </p:sp>
    </p:spTree>
    <p:extLst>
      <p:ext uri="{BB962C8B-B14F-4D97-AF65-F5344CB8AC3E}">
        <p14:creationId xmlns:p14="http://schemas.microsoft.com/office/powerpoint/2010/main" val="8158161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28</a:t>
            </a:fld>
            <a:endParaRPr lang="en-US" dirty="0"/>
          </a:p>
        </p:txBody>
      </p:sp>
    </p:spTree>
    <p:extLst>
      <p:ext uri="{BB962C8B-B14F-4D97-AF65-F5344CB8AC3E}">
        <p14:creationId xmlns:p14="http://schemas.microsoft.com/office/powerpoint/2010/main" val="33722723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A34052-12FB-4B01-8A2E-D87AD7371E95}" type="slidenum">
              <a:rPr lang="en-US" smtClean="0"/>
              <a:t>29</a:t>
            </a:fld>
            <a:endParaRPr lang="en-US" dirty="0"/>
          </a:p>
        </p:txBody>
      </p:sp>
    </p:spTree>
    <p:extLst>
      <p:ext uri="{BB962C8B-B14F-4D97-AF65-F5344CB8AC3E}">
        <p14:creationId xmlns:p14="http://schemas.microsoft.com/office/powerpoint/2010/main" val="2345892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3</a:t>
            </a:fld>
            <a:endParaRPr lang="en-US" dirty="0"/>
          </a:p>
        </p:txBody>
      </p:sp>
    </p:spTree>
    <p:extLst>
      <p:ext uri="{BB962C8B-B14F-4D97-AF65-F5344CB8AC3E}">
        <p14:creationId xmlns:p14="http://schemas.microsoft.com/office/powerpoint/2010/main" val="15411789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30</a:t>
            </a:fld>
            <a:endParaRPr lang="en-US" dirty="0"/>
          </a:p>
        </p:txBody>
      </p:sp>
    </p:spTree>
    <p:extLst>
      <p:ext uri="{BB962C8B-B14F-4D97-AF65-F5344CB8AC3E}">
        <p14:creationId xmlns:p14="http://schemas.microsoft.com/office/powerpoint/2010/main" val="3674419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A34052-12FB-4B01-8A2E-D87AD7371E95}" type="slidenum">
              <a:rPr lang="en-US" smtClean="0"/>
              <a:t>4</a:t>
            </a:fld>
            <a:endParaRPr lang="en-US" dirty="0"/>
          </a:p>
        </p:txBody>
      </p:sp>
    </p:spTree>
    <p:extLst>
      <p:ext uri="{BB962C8B-B14F-4D97-AF65-F5344CB8AC3E}">
        <p14:creationId xmlns:p14="http://schemas.microsoft.com/office/powerpoint/2010/main" val="3569016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5</a:t>
            </a:fld>
            <a:endParaRPr lang="en-US" dirty="0"/>
          </a:p>
        </p:txBody>
      </p:sp>
    </p:spTree>
    <p:extLst>
      <p:ext uri="{BB962C8B-B14F-4D97-AF65-F5344CB8AC3E}">
        <p14:creationId xmlns:p14="http://schemas.microsoft.com/office/powerpoint/2010/main" val="1873169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6</a:t>
            </a:fld>
            <a:endParaRPr lang="en-US" dirty="0"/>
          </a:p>
        </p:txBody>
      </p:sp>
    </p:spTree>
    <p:extLst>
      <p:ext uri="{BB962C8B-B14F-4D97-AF65-F5344CB8AC3E}">
        <p14:creationId xmlns:p14="http://schemas.microsoft.com/office/powerpoint/2010/main" val="1554276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7</a:t>
            </a:fld>
            <a:endParaRPr lang="en-US" dirty="0"/>
          </a:p>
        </p:txBody>
      </p:sp>
    </p:spTree>
    <p:extLst>
      <p:ext uri="{BB962C8B-B14F-4D97-AF65-F5344CB8AC3E}">
        <p14:creationId xmlns:p14="http://schemas.microsoft.com/office/powerpoint/2010/main" val="1924224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A34052-12FB-4B01-8A2E-D87AD7371E95}" type="slidenum">
              <a:rPr lang="en-US" smtClean="0"/>
              <a:t>8</a:t>
            </a:fld>
            <a:endParaRPr lang="en-US" dirty="0"/>
          </a:p>
        </p:txBody>
      </p:sp>
    </p:spTree>
    <p:extLst>
      <p:ext uri="{BB962C8B-B14F-4D97-AF65-F5344CB8AC3E}">
        <p14:creationId xmlns:p14="http://schemas.microsoft.com/office/powerpoint/2010/main" val="2573889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9</a:t>
            </a:fld>
            <a:endParaRPr lang="en-US" dirty="0"/>
          </a:p>
        </p:txBody>
      </p:sp>
    </p:spTree>
    <p:extLst>
      <p:ext uri="{BB962C8B-B14F-4D97-AF65-F5344CB8AC3E}">
        <p14:creationId xmlns:p14="http://schemas.microsoft.com/office/powerpoint/2010/main" val="41135396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1_Title_Blac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9108013-AD4F-4C7D-A798-E1AB8AC09E5F}"/>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BD90379E-383C-47A2-9C93-B4A8899BAF3B}"/>
              </a:ext>
            </a:extLst>
          </p:cNvPr>
          <p:cNvPicPr>
            <a:picLocks noChangeAspect="1"/>
          </p:cNvPicPr>
          <p:nvPr/>
        </p:nvPicPr>
        <p:blipFill>
          <a:blip r:embed="rId2"/>
          <a:stretch>
            <a:fillRect/>
          </a:stretch>
        </p:blipFill>
        <p:spPr>
          <a:xfrm>
            <a:off x="914400" y="762001"/>
            <a:ext cx="1792224" cy="825784"/>
          </a:xfrm>
          <a:prstGeom prst="rect">
            <a:avLst/>
          </a:prstGeom>
        </p:spPr>
      </p:pic>
      <p:sp>
        <p:nvSpPr>
          <p:cNvPr id="2" name="Title 1"/>
          <p:cNvSpPr>
            <a:spLocks noGrp="1"/>
          </p:cNvSpPr>
          <p:nvPr>
            <p:ph type="title" hasCustomPrompt="1"/>
          </p:nvPr>
        </p:nvSpPr>
        <p:spPr>
          <a:xfrm>
            <a:off x="914402" y="4965303"/>
            <a:ext cx="4407673" cy="897983"/>
          </a:xfrm>
        </p:spPr>
        <p:txBody>
          <a:bodyPr anchor="b" anchorCtr="0"/>
          <a:lstStyle>
            <a:lvl1pPr>
              <a:lnSpc>
                <a:spcPct val="85000"/>
              </a:lnSpc>
              <a:defRPr sz="2800" b="1" baseline="0">
                <a:solidFill>
                  <a:schemeClr val="bg1"/>
                </a:solidFill>
                <a:latin typeface="+mn-lt"/>
              </a:defRPr>
            </a:lvl1pPr>
          </a:lstStyle>
          <a:p>
            <a:r>
              <a:rPr lang="en-US" dirty="0"/>
              <a:t>Click to edit Title</a:t>
            </a:r>
          </a:p>
        </p:txBody>
      </p:sp>
      <p:sp>
        <p:nvSpPr>
          <p:cNvPr id="6" name="Text Placeholder 9"/>
          <p:cNvSpPr>
            <a:spLocks noGrp="1"/>
          </p:cNvSpPr>
          <p:nvPr>
            <p:ph type="body" sz="quarter" idx="16" hasCustomPrompt="1"/>
          </p:nvPr>
        </p:nvSpPr>
        <p:spPr>
          <a:xfrm>
            <a:off x="914402" y="5940663"/>
            <a:ext cx="4407673" cy="478209"/>
          </a:xfrm>
        </p:spPr>
        <p:txBody>
          <a:bodyPr vert="horz" lIns="0" tIns="0" rIns="0" bIns="0" rtlCol="0">
            <a:noAutofit/>
          </a:bodyPr>
          <a:lstStyle>
            <a:lvl1pPr marL="0" indent="0">
              <a:buNone/>
              <a:defRPr lang="en-US" sz="1200" dirty="0">
                <a:solidFill>
                  <a:schemeClr val="bg1"/>
                </a:solidFill>
              </a:defRPr>
            </a:lvl1pPr>
          </a:lstStyle>
          <a:p>
            <a:pPr marL="228600" lvl="0" indent="-228600">
              <a:lnSpc>
                <a:spcPct val="130000"/>
              </a:lnSpc>
            </a:pPr>
            <a:r>
              <a:rPr lang="en-US" dirty="0"/>
              <a:t>Click to edit Subtitle</a:t>
            </a:r>
          </a:p>
        </p:txBody>
      </p:sp>
      <p:sp>
        <p:nvSpPr>
          <p:cNvPr id="7" name="Text Placeholder 9"/>
          <p:cNvSpPr>
            <a:spLocks noGrp="1"/>
          </p:cNvSpPr>
          <p:nvPr>
            <p:ph type="body" sz="quarter" idx="17" hasCustomPrompt="1"/>
          </p:nvPr>
        </p:nvSpPr>
        <p:spPr>
          <a:xfrm>
            <a:off x="914402" y="4585210"/>
            <a:ext cx="4407673" cy="348286"/>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dirty="0"/>
              <a:t>Date</a:t>
            </a:r>
          </a:p>
        </p:txBody>
      </p:sp>
      <p:sp>
        <p:nvSpPr>
          <p:cNvPr id="8" name="Picture Placeholder 7"/>
          <p:cNvSpPr>
            <a:spLocks noGrp="1"/>
          </p:cNvSpPr>
          <p:nvPr>
            <p:ph type="pic" sz="quarter" idx="19" hasCustomPrompt="1"/>
          </p:nvPr>
        </p:nvSpPr>
        <p:spPr>
          <a:xfrm>
            <a:off x="5322074" y="0"/>
            <a:ext cx="6869925" cy="6858000"/>
          </a:xfrm>
        </p:spPr>
        <p:txBody>
          <a:bodyPr anchor="ctr"/>
          <a:lstStyle>
            <a:lvl1pPr marL="0" indent="0" algn="ctr">
              <a:buNone/>
              <a:defRPr/>
            </a:lvl1pPr>
          </a:lstStyle>
          <a:p>
            <a:r>
              <a:rPr lang="en-US" dirty="0"/>
              <a:t>Click to insert picture</a:t>
            </a:r>
          </a:p>
        </p:txBody>
      </p:sp>
    </p:spTree>
    <p:extLst>
      <p:ext uri="{BB962C8B-B14F-4D97-AF65-F5344CB8AC3E}">
        <p14:creationId xmlns:p14="http://schemas.microsoft.com/office/powerpoint/2010/main" val="2594227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69900" y="1665291"/>
            <a:ext cx="9348787" cy="4633910"/>
          </a:xfrm>
          <a:prstGeom prst="rect">
            <a:avLst/>
          </a:prstGeom>
        </p:spPr>
        <p:txBody>
          <a:bodyPr/>
          <a:lstStyle>
            <a:lvl1pPr>
              <a:tabLst>
                <a:tab pos="8972326" algn="r"/>
              </a:tabLst>
              <a:defRPr/>
            </a:lvl1pPr>
            <a:lvl2pPr>
              <a:tabLst>
                <a:tab pos="8972326" algn="r"/>
              </a:tabLst>
              <a:defRPr/>
            </a:lvl2pPr>
            <a:lvl3pPr>
              <a:tabLst>
                <a:tab pos="8972326" algn="r"/>
              </a:tabLst>
              <a:defRPr/>
            </a:lvl3pPr>
            <a:lvl4pPr>
              <a:tabLst>
                <a:tab pos="8972326" algn="r"/>
              </a:tabLst>
              <a:defRPr/>
            </a:lvl4pPr>
            <a:lvl5pPr>
              <a:tabLst>
                <a:tab pos="6705432" algn="r"/>
              </a:tabLst>
              <a:defRPr baseline="0"/>
            </a:lvl5pPr>
            <a:lvl6pPr>
              <a:tabLst>
                <a:tab pos="8972326" algn="r"/>
              </a:tabLst>
              <a:defRPr/>
            </a:lvl6pPr>
            <a:lvl7pPr>
              <a:tabLst>
                <a:tab pos="8972326" algn="r"/>
              </a:tabLst>
              <a:defRPr/>
            </a:lvl7pPr>
            <a:lvl8pPr>
              <a:tabLst>
                <a:tab pos="8972326" algn="r"/>
              </a:tabLst>
              <a:defRPr/>
            </a:lvl8pPr>
            <a:lvl9pPr>
              <a:tabLst>
                <a:tab pos="8972326" algn="r"/>
              </a:tabLs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6"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
        <p:nvSpPr>
          <p:cNvPr id="7" name="TextBox 6"/>
          <p:cNvSpPr txBox="1"/>
          <p:nvPr/>
        </p:nvSpPr>
        <p:spPr>
          <a:xfrm>
            <a:off x="6336000" y="6476999"/>
            <a:ext cx="4896560" cy="100027"/>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tx1"/>
                </a:solidFill>
              </a:rPr>
              <a:t>Flexible Consumption: as-a-Service Transformation Discussion </a:t>
            </a:r>
          </a:p>
        </p:txBody>
      </p:sp>
      <p:sp>
        <p:nvSpPr>
          <p:cNvPr id="8" name="TextBox 7"/>
          <p:cNvSpPr txBox="1"/>
          <p:nvPr/>
        </p:nvSpPr>
        <p:spPr>
          <a:xfrm>
            <a:off x="469900" y="6477000"/>
            <a:ext cx="5355167" cy="200055"/>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dirty="0">
                <a:solidFill>
                  <a:schemeClr val="tx1"/>
                </a:solidFill>
              </a:rPr>
              <a:t>Deloitte Consulting @2017</a:t>
            </a:r>
            <a:r>
              <a:rPr lang="en-US" sz="650" baseline="0" noProof="0" dirty="0">
                <a:solidFill>
                  <a:schemeClr val="tx1"/>
                </a:solidFill>
              </a:rPr>
              <a:t> C</a:t>
            </a:r>
            <a:r>
              <a:rPr lang="en-US" sz="650" noProof="0" dirty="0">
                <a:solidFill>
                  <a:schemeClr val="tx1"/>
                </a:solidFill>
              </a:rPr>
              <a:t>opyright</a:t>
            </a:r>
            <a:br>
              <a:rPr lang="en-US" sz="650" noProof="0" dirty="0">
                <a:solidFill>
                  <a:schemeClr val="tx1"/>
                </a:solidFill>
              </a:rPr>
            </a:br>
            <a:endParaRPr lang="en-US" sz="650" noProof="0" dirty="0">
              <a:solidFill>
                <a:schemeClr val="tx1"/>
              </a:solidFill>
            </a:endParaRPr>
          </a:p>
        </p:txBody>
      </p:sp>
    </p:spTree>
    <p:extLst>
      <p:ext uri="{BB962C8B-B14F-4D97-AF65-F5344CB8AC3E}">
        <p14:creationId xmlns:p14="http://schemas.microsoft.com/office/powerpoint/2010/main" val="357898005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name="Divider">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7999"/>
          </a:xfrm>
          <a:noFill/>
        </p:spPr>
        <p:txBody>
          <a:bodyPr anchor="ctr"/>
          <a:lstStyle>
            <a:lvl1pPr marL="0" indent="0" algn="ctr">
              <a:buNone/>
              <a:defRPr>
                <a:solidFill>
                  <a:schemeClr val="accent6"/>
                </a:solidFill>
              </a:defRPr>
            </a:lvl1pPr>
          </a:lstStyle>
          <a:p>
            <a:r>
              <a:rPr lang="en-US" dirty="0"/>
              <a:t>Click icon to add picture</a:t>
            </a:r>
          </a:p>
        </p:txBody>
      </p:sp>
      <p:sp>
        <p:nvSpPr>
          <p:cNvPr id="3" name="Title 1"/>
          <p:cNvSpPr>
            <a:spLocks noGrp="1"/>
          </p:cNvSpPr>
          <p:nvPr>
            <p:ph type="title" hasCustomPrompt="1"/>
          </p:nvPr>
        </p:nvSpPr>
        <p:spPr>
          <a:xfrm>
            <a:off x="914402" y="4725108"/>
            <a:ext cx="4389120" cy="2132892"/>
          </a:xfrm>
          <a:solidFill>
            <a:schemeClr val="bg1"/>
          </a:solidFill>
        </p:spPr>
        <p:txBody>
          <a:bodyPr vert="horz" lIns="365760" tIns="365760" rIns="365760" bIns="1280160" rtlCol="0" anchor="b" anchorCtr="0">
            <a:spAutoFit/>
          </a:bodyPr>
          <a:lstStyle>
            <a:lvl1pPr>
              <a:lnSpc>
                <a:spcPct val="90000"/>
              </a:lnSpc>
              <a:defRPr lang="en-US" sz="3600" b="1" baseline="0" dirty="0">
                <a:solidFill>
                  <a:sysClr val="windowText" lastClr="000000"/>
                </a:solidFill>
                <a:latin typeface="+mn-lt"/>
              </a:defRPr>
            </a:lvl1pPr>
          </a:lstStyle>
          <a:p>
            <a:pPr lvl="0">
              <a:lnSpc>
                <a:spcPct val="85000"/>
              </a:lnSpc>
            </a:pPr>
            <a:r>
              <a:rPr lang="en-US" dirty="0"/>
              <a:t>Click to edit Title</a:t>
            </a:r>
          </a:p>
        </p:txBody>
      </p:sp>
      <p:sp>
        <p:nvSpPr>
          <p:cNvPr id="4" name="Text Placeholder 4"/>
          <p:cNvSpPr>
            <a:spLocks noGrp="1"/>
          </p:cNvSpPr>
          <p:nvPr>
            <p:ph type="body" sz="quarter" idx="10" hasCustomPrompt="1"/>
          </p:nvPr>
        </p:nvSpPr>
        <p:spPr>
          <a:xfrm>
            <a:off x="914402" y="5694829"/>
            <a:ext cx="4389120" cy="1163171"/>
          </a:xfrm>
        </p:spPr>
        <p:txBody>
          <a:bodyPr vert="horz" lIns="365760" tIns="0" rIns="365760" bIns="0" rtlCol="0">
            <a:noAutofit/>
          </a:bodyPr>
          <a:lstStyle>
            <a:lvl1pPr marL="0" indent="0">
              <a:buNone/>
              <a:defRPr lang="en-US" sz="1400" baseline="0" dirty="0"/>
            </a:lvl1pPr>
          </a:lstStyle>
          <a:p>
            <a:pPr marL="228600" lvl="0" indent="-228600">
              <a:lnSpc>
                <a:spcPct val="130000"/>
              </a:lnSpc>
            </a:pPr>
            <a:r>
              <a:rPr lang="en-US" dirty="0"/>
              <a:t>Click to edit subtitle</a:t>
            </a:r>
          </a:p>
        </p:txBody>
      </p:sp>
    </p:spTree>
    <p:extLst>
      <p:ext uri="{BB962C8B-B14F-4D97-AF65-F5344CB8AC3E}">
        <p14:creationId xmlns:p14="http://schemas.microsoft.com/office/powerpoint/2010/main" val="3391786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Divider">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7999"/>
          </a:xfrm>
          <a:noFill/>
        </p:spPr>
        <p:txBody>
          <a:bodyPr anchor="ctr"/>
          <a:lstStyle>
            <a:lvl1pPr marL="0" indent="0" algn="ctr">
              <a:buNone/>
              <a:defRPr>
                <a:solidFill>
                  <a:schemeClr val="accent6"/>
                </a:solidFill>
              </a:defRPr>
            </a:lvl1pPr>
          </a:lstStyle>
          <a:p>
            <a:r>
              <a:rPr lang="en-US" dirty="0"/>
              <a:t>Drag picture to placeholder or click icon to add</a:t>
            </a:r>
          </a:p>
        </p:txBody>
      </p:sp>
      <p:sp>
        <p:nvSpPr>
          <p:cNvPr id="3" name="Title 1"/>
          <p:cNvSpPr>
            <a:spLocks noGrp="1"/>
          </p:cNvSpPr>
          <p:nvPr>
            <p:ph type="title" hasCustomPrompt="1"/>
          </p:nvPr>
        </p:nvSpPr>
        <p:spPr>
          <a:xfrm>
            <a:off x="914402" y="4725108"/>
            <a:ext cx="4389120" cy="2132892"/>
          </a:xfrm>
          <a:solidFill>
            <a:schemeClr val="bg1"/>
          </a:solidFill>
        </p:spPr>
        <p:txBody>
          <a:bodyPr vert="horz" lIns="365760" tIns="365760" rIns="365760" bIns="1280160" rtlCol="0" anchor="b" anchorCtr="0">
            <a:spAutoFit/>
          </a:bodyPr>
          <a:lstStyle>
            <a:lvl1pPr>
              <a:lnSpc>
                <a:spcPct val="90000"/>
              </a:lnSpc>
              <a:defRPr lang="en-US" sz="3600" b="1" baseline="0" dirty="0">
                <a:solidFill>
                  <a:sysClr val="windowText" lastClr="000000"/>
                </a:solidFill>
                <a:latin typeface="+mn-lt"/>
              </a:defRPr>
            </a:lvl1pPr>
          </a:lstStyle>
          <a:p>
            <a:pPr lvl="0">
              <a:lnSpc>
                <a:spcPct val="85000"/>
              </a:lnSpc>
            </a:pPr>
            <a:r>
              <a:rPr lang="en-US" dirty="0"/>
              <a:t>Click to edit Title</a:t>
            </a:r>
          </a:p>
        </p:txBody>
      </p:sp>
      <p:sp>
        <p:nvSpPr>
          <p:cNvPr id="4" name="Text Placeholder 4"/>
          <p:cNvSpPr>
            <a:spLocks noGrp="1"/>
          </p:cNvSpPr>
          <p:nvPr>
            <p:ph type="body" sz="quarter" idx="10" hasCustomPrompt="1"/>
          </p:nvPr>
        </p:nvSpPr>
        <p:spPr>
          <a:xfrm>
            <a:off x="914402" y="5694829"/>
            <a:ext cx="4389120" cy="1163171"/>
          </a:xfrm>
        </p:spPr>
        <p:txBody>
          <a:bodyPr vert="horz" lIns="365760" tIns="0" rIns="365760" bIns="0" rtlCol="0">
            <a:noAutofit/>
          </a:bodyPr>
          <a:lstStyle>
            <a:lvl1pPr marL="0" indent="0">
              <a:buNone/>
              <a:defRPr lang="en-US" sz="1400" baseline="0" dirty="0"/>
            </a:lvl1pPr>
          </a:lstStyle>
          <a:p>
            <a:pPr marL="228600" lvl="0" indent="-228600">
              <a:lnSpc>
                <a:spcPct val="130000"/>
              </a:lnSpc>
            </a:pPr>
            <a:r>
              <a:rPr lang="en-US" dirty="0"/>
              <a:t>Click to edit subtitle</a:t>
            </a:r>
          </a:p>
        </p:txBody>
      </p:sp>
    </p:spTree>
    <p:extLst>
      <p:ext uri="{BB962C8B-B14F-4D97-AF65-F5344CB8AC3E}">
        <p14:creationId xmlns:p14="http://schemas.microsoft.com/office/powerpoint/2010/main" val="7228698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Divider">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7999"/>
          </a:xfrm>
          <a:noFill/>
        </p:spPr>
        <p:txBody>
          <a:bodyPr anchor="ctr"/>
          <a:lstStyle>
            <a:lvl1pPr marL="0" indent="0" algn="ctr">
              <a:buNone/>
              <a:defRPr>
                <a:solidFill>
                  <a:schemeClr val="accent6"/>
                </a:solidFill>
              </a:defRPr>
            </a:lvl1pPr>
          </a:lstStyle>
          <a:p>
            <a:r>
              <a:rPr lang="en-US" dirty="0"/>
              <a:t>Drag picture to placeholder or click icon to add</a:t>
            </a:r>
          </a:p>
        </p:txBody>
      </p:sp>
      <p:sp>
        <p:nvSpPr>
          <p:cNvPr id="3" name="Title 1"/>
          <p:cNvSpPr>
            <a:spLocks noGrp="1"/>
          </p:cNvSpPr>
          <p:nvPr>
            <p:ph type="title" hasCustomPrompt="1"/>
          </p:nvPr>
        </p:nvSpPr>
        <p:spPr>
          <a:xfrm>
            <a:off x="914402" y="4725108"/>
            <a:ext cx="4389120" cy="2132892"/>
          </a:xfrm>
          <a:solidFill>
            <a:schemeClr val="bg1"/>
          </a:solidFill>
        </p:spPr>
        <p:txBody>
          <a:bodyPr vert="horz" lIns="365760" tIns="365760" rIns="365760" bIns="1280160" rtlCol="0" anchor="b" anchorCtr="0">
            <a:spAutoFit/>
          </a:bodyPr>
          <a:lstStyle>
            <a:lvl1pPr>
              <a:lnSpc>
                <a:spcPct val="90000"/>
              </a:lnSpc>
              <a:defRPr lang="en-US" sz="3600" b="1" baseline="0" dirty="0">
                <a:solidFill>
                  <a:sysClr val="windowText" lastClr="000000"/>
                </a:solidFill>
                <a:latin typeface="+mn-lt"/>
              </a:defRPr>
            </a:lvl1pPr>
          </a:lstStyle>
          <a:p>
            <a:pPr lvl="0">
              <a:lnSpc>
                <a:spcPct val="85000"/>
              </a:lnSpc>
            </a:pPr>
            <a:r>
              <a:rPr lang="en-US" dirty="0"/>
              <a:t>Click to edit Title</a:t>
            </a:r>
          </a:p>
        </p:txBody>
      </p:sp>
      <p:sp>
        <p:nvSpPr>
          <p:cNvPr id="4" name="Text Placeholder 4"/>
          <p:cNvSpPr>
            <a:spLocks noGrp="1"/>
          </p:cNvSpPr>
          <p:nvPr>
            <p:ph type="body" sz="quarter" idx="10" hasCustomPrompt="1"/>
          </p:nvPr>
        </p:nvSpPr>
        <p:spPr>
          <a:xfrm>
            <a:off x="914402" y="5694829"/>
            <a:ext cx="4389120" cy="1163171"/>
          </a:xfrm>
        </p:spPr>
        <p:txBody>
          <a:bodyPr vert="horz" lIns="365760" tIns="0" rIns="365760" bIns="0" rtlCol="0">
            <a:noAutofit/>
          </a:bodyPr>
          <a:lstStyle>
            <a:lvl1pPr marL="0" indent="0">
              <a:buNone/>
              <a:defRPr lang="en-US" sz="1400" baseline="0" dirty="0"/>
            </a:lvl1pPr>
          </a:lstStyle>
          <a:p>
            <a:pPr marL="228600" lvl="0" indent="-228600">
              <a:lnSpc>
                <a:spcPct val="130000"/>
              </a:lnSpc>
            </a:pPr>
            <a:r>
              <a:rPr lang="en-US" dirty="0"/>
              <a:t>Click to edit subtitle</a:t>
            </a:r>
          </a:p>
        </p:txBody>
      </p:sp>
    </p:spTree>
    <p:extLst>
      <p:ext uri="{BB962C8B-B14F-4D97-AF65-F5344CB8AC3E}">
        <p14:creationId xmlns:p14="http://schemas.microsoft.com/office/powerpoint/2010/main" val="8384089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38153" y="1295401"/>
            <a:ext cx="10972801" cy="48006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1"/>
          <p:cNvSpPr>
            <a:spLocks noGrp="1"/>
          </p:cNvSpPr>
          <p:nvPr>
            <p:ph type="title"/>
          </p:nvPr>
        </p:nvSpPr>
        <p:spPr>
          <a:xfrm>
            <a:off x="438153" y="313419"/>
            <a:ext cx="10830981" cy="574516"/>
          </a:xfrm>
        </p:spPr>
        <p:txBody>
          <a:bodyPr/>
          <a:lstStyle/>
          <a:p>
            <a:r>
              <a:rPr lang="en-US"/>
              <a:t>Click to edit Master title style</a:t>
            </a:r>
            <a:endParaRPr lang="en-US" dirty="0"/>
          </a:p>
        </p:txBody>
      </p:sp>
    </p:spTree>
    <p:extLst>
      <p:ext uri="{BB962C8B-B14F-4D97-AF65-F5344CB8AC3E}">
        <p14:creationId xmlns:p14="http://schemas.microsoft.com/office/powerpoint/2010/main" val="3449353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Only_withsubtitle">
    <p:spTree>
      <p:nvGrpSpPr>
        <p:cNvPr id="1" name=""/>
        <p:cNvGrpSpPr/>
        <p:nvPr/>
      </p:nvGrpSpPr>
      <p:grpSpPr>
        <a:xfrm>
          <a:off x="0" y="0"/>
          <a:ext cx="0" cy="0"/>
          <a:chOff x="0" y="0"/>
          <a:chExt cx="0" cy="0"/>
        </a:xfrm>
      </p:grpSpPr>
      <p:sp>
        <p:nvSpPr>
          <p:cNvPr id="9" name="Title 1"/>
          <p:cNvSpPr>
            <a:spLocks noGrp="1"/>
          </p:cNvSpPr>
          <p:nvPr>
            <p:ph type="title"/>
          </p:nvPr>
        </p:nvSpPr>
        <p:spPr>
          <a:xfrm>
            <a:off x="510493" y="237938"/>
            <a:ext cx="11071907" cy="1325563"/>
          </a:xfrm>
        </p:spPr>
        <p:txBody>
          <a:bodyPr/>
          <a:lstStyle>
            <a:lvl1pPr>
              <a:lnSpc>
                <a:spcPct val="70000"/>
              </a:lnSpc>
              <a:defRPr/>
            </a:lvl1pPr>
          </a:lstStyle>
          <a:p>
            <a:r>
              <a:rPr lang="en-US" dirty="0"/>
              <a:t>Click to edit Master title style</a:t>
            </a:r>
          </a:p>
        </p:txBody>
      </p:sp>
      <p:sp>
        <p:nvSpPr>
          <p:cNvPr id="10" name="Text Placeholder 8"/>
          <p:cNvSpPr>
            <a:spLocks noGrp="1"/>
          </p:cNvSpPr>
          <p:nvPr>
            <p:ph type="body" sz="quarter" idx="14"/>
          </p:nvPr>
        </p:nvSpPr>
        <p:spPr>
          <a:xfrm>
            <a:off x="511175" y="1174209"/>
            <a:ext cx="11071225" cy="663894"/>
          </a:xfrm>
        </p:spPr>
        <p:txBody>
          <a:bodyPr>
            <a:normAutofit/>
          </a:bodyPr>
          <a:lstStyle>
            <a:lvl1pPr marL="0" indent="0">
              <a:buNone/>
              <a:defRPr sz="21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8983151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487680" y="782621"/>
            <a:ext cx="11216640" cy="757255"/>
          </a:xfrm>
        </p:spPr>
        <p:txBody>
          <a:bodyPr>
            <a:noAutofit/>
          </a:bodyPr>
          <a:lstStyle>
            <a:lvl1pPr marL="0" indent="0">
              <a:buNone/>
              <a:defRPr sz="1800" b="0">
                <a:solidFill>
                  <a:schemeClr val="accent2"/>
                </a:solidFill>
              </a:defRPr>
            </a:lvl1pPr>
          </a:lstStyle>
          <a:p>
            <a:pPr lvl="0"/>
            <a:r>
              <a:rPr lang="en-US" dirty="0"/>
              <a:t>Click to add subtitle</a:t>
            </a:r>
          </a:p>
        </p:txBody>
      </p:sp>
      <p:sp>
        <p:nvSpPr>
          <p:cNvPr id="14" name="Title Placeholder 1"/>
          <p:cNvSpPr>
            <a:spLocks noGrp="1"/>
          </p:cNvSpPr>
          <p:nvPr>
            <p:ph type="title" hasCustomPrompt="1"/>
          </p:nvPr>
        </p:nvSpPr>
        <p:spPr>
          <a:xfrm>
            <a:off x="487680" y="295683"/>
            <a:ext cx="11216640" cy="469492"/>
          </a:xfrm>
          <a:prstGeom prst="rect">
            <a:avLst/>
          </a:prstGeom>
        </p:spPr>
        <p:txBody>
          <a:bodyPr vert="horz" lIns="0" tIns="0" rIns="0" bIns="0" rtlCol="0" anchor="t" anchorCtr="0">
            <a:noAutofit/>
          </a:bodyPr>
          <a:lstStyle>
            <a:lvl1pPr>
              <a:defRPr/>
            </a:lvl1pPr>
          </a:lstStyle>
          <a:p>
            <a:r>
              <a:rPr lang="en-US" dirty="0"/>
              <a:t>Click to add title</a:t>
            </a:r>
          </a:p>
        </p:txBody>
      </p:sp>
      <p:sp>
        <p:nvSpPr>
          <p:cNvPr id="3" name="Text Placeholder 2"/>
          <p:cNvSpPr>
            <a:spLocks noGrp="1"/>
          </p:cNvSpPr>
          <p:nvPr>
            <p:ph type="body" sz="quarter" idx="14"/>
          </p:nvPr>
        </p:nvSpPr>
        <p:spPr>
          <a:xfrm>
            <a:off x="487680" y="1611313"/>
            <a:ext cx="11216640" cy="4734292"/>
          </a:xfrm>
        </p:spPr>
        <p:txBody>
          <a:bodyPr/>
          <a:lstStyle>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394038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487680" y="782621"/>
            <a:ext cx="11216640" cy="757255"/>
          </a:xfrm>
        </p:spPr>
        <p:txBody>
          <a:bodyPr>
            <a:noAutofit/>
          </a:bodyPr>
          <a:lstStyle>
            <a:lvl1pPr marL="0" indent="0">
              <a:buNone/>
              <a:defRPr sz="1800" b="0">
                <a:solidFill>
                  <a:schemeClr val="accent2"/>
                </a:solidFill>
              </a:defRPr>
            </a:lvl1pPr>
          </a:lstStyle>
          <a:p>
            <a:pPr lvl="0"/>
            <a:r>
              <a:rPr lang="en-US" dirty="0"/>
              <a:t>Click to add subtitle</a:t>
            </a:r>
          </a:p>
        </p:txBody>
      </p:sp>
      <p:sp>
        <p:nvSpPr>
          <p:cNvPr id="14" name="Title Placeholder 1"/>
          <p:cNvSpPr>
            <a:spLocks noGrp="1"/>
          </p:cNvSpPr>
          <p:nvPr>
            <p:ph type="title" hasCustomPrompt="1"/>
          </p:nvPr>
        </p:nvSpPr>
        <p:spPr>
          <a:xfrm>
            <a:off x="487680" y="295683"/>
            <a:ext cx="11216640" cy="469492"/>
          </a:xfrm>
          <a:prstGeom prst="rect">
            <a:avLst/>
          </a:prstGeom>
        </p:spPr>
        <p:txBody>
          <a:bodyPr vert="horz" lIns="0" tIns="0" rIns="0" bIns="0" rtlCol="0" anchor="t" anchorCtr="0">
            <a:noAutofit/>
          </a:bodyPr>
          <a:lstStyle>
            <a:lvl1pPr>
              <a:defRPr/>
            </a:lvl1pPr>
          </a:lstStyle>
          <a:p>
            <a:r>
              <a:rPr lang="en-US" dirty="0"/>
              <a:t>Click to add title</a:t>
            </a:r>
          </a:p>
        </p:txBody>
      </p:sp>
      <p:sp>
        <p:nvSpPr>
          <p:cNvPr id="3" name="Text Placeholder 2"/>
          <p:cNvSpPr>
            <a:spLocks noGrp="1"/>
          </p:cNvSpPr>
          <p:nvPr>
            <p:ph type="body" sz="quarter" idx="14"/>
          </p:nvPr>
        </p:nvSpPr>
        <p:spPr>
          <a:xfrm>
            <a:off x="487680" y="1611313"/>
            <a:ext cx="11216640" cy="4734292"/>
          </a:xfrm>
        </p:spPr>
        <p:txBody>
          <a:bodyPr/>
          <a:lstStyle>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749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Basic slide">
    <p:spTree>
      <p:nvGrpSpPr>
        <p:cNvPr id="1" name=""/>
        <p:cNvGrpSpPr/>
        <p:nvPr/>
      </p:nvGrpSpPr>
      <p:grpSpPr>
        <a:xfrm>
          <a:off x="0" y="0"/>
          <a:ext cx="0" cy="0"/>
          <a:chOff x="0" y="0"/>
          <a:chExt cx="0" cy="0"/>
        </a:xfrm>
      </p:grpSpPr>
      <p:sp>
        <p:nvSpPr>
          <p:cNvPr id="2" name="Title 1"/>
          <p:cNvSpPr>
            <a:spLocks noGrp="1"/>
          </p:cNvSpPr>
          <p:nvPr>
            <p:ph type="title"/>
          </p:nvPr>
        </p:nvSpPr>
        <p:spPr>
          <a:xfrm>
            <a:off x="228600" y="136525"/>
            <a:ext cx="11726333" cy="1325563"/>
          </a:xfrm>
          <a:prstGeom prst="rect">
            <a:avLst/>
          </a:prstGeom>
        </p:spPr>
        <p:txBody>
          <a:bodyPr/>
          <a:lstStyle>
            <a:lvl1pPr>
              <a:defRPr>
                <a:solidFill>
                  <a:schemeClr val="tx1"/>
                </a:solidFill>
                <a:latin typeface="Frutiger Next Pro Bold" panose="020B0803040204020203" pitchFamily="34" charset="0"/>
              </a:defRPr>
            </a:lvl1pPr>
          </a:lstStyle>
          <a:p>
            <a:r>
              <a:rPr lang="en-US" dirty="0"/>
              <a:t>Click to edit Master title style</a:t>
            </a:r>
          </a:p>
        </p:txBody>
      </p:sp>
      <p:cxnSp>
        <p:nvCxnSpPr>
          <p:cNvPr id="4" name="Straight Connector 3"/>
          <p:cNvCxnSpPr/>
          <p:nvPr userDrawn="1"/>
        </p:nvCxnSpPr>
        <p:spPr>
          <a:xfrm>
            <a:off x="219856" y="581025"/>
            <a:ext cx="11774920" cy="0"/>
          </a:xfrm>
          <a:prstGeom prst="line">
            <a:avLst/>
          </a:prstGeom>
          <a:ln>
            <a:prstDash val="sysDot"/>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4157449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38153" y="1295401"/>
            <a:ext cx="10972801" cy="48006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1"/>
          <p:cNvSpPr>
            <a:spLocks noGrp="1"/>
          </p:cNvSpPr>
          <p:nvPr>
            <p:ph type="title"/>
          </p:nvPr>
        </p:nvSpPr>
        <p:spPr>
          <a:xfrm>
            <a:off x="438153" y="313419"/>
            <a:ext cx="10830981" cy="574516"/>
          </a:xfrm>
        </p:spPr>
        <p:txBody>
          <a:bodyPr/>
          <a:lstStyle/>
          <a:p>
            <a:r>
              <a:rPr lang="en-US"/>
              <a:t>Click to edit Master title style</a:t>
            </a:r>
            <a:endParaRPr lang="en-US" dirty="0"/>
          </a:p>
        </p:txBody>
      </p:sp>
    </p:spTree>
    <p:extLst>
      <p:ext uri="{BB962C8B-B14F-4D97-AF65-F5344CB8AC3E}">
        <p14:creationId xmlns:p14="http://schemas.microsoft.com/office/powerpoint/2010/main" val="2111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8814" name="think-cell Slide" r:id="rId4" imgW="508" imgH="508" progId="TCLayout.ActiveDocument.1">
                  <p:embed/>
                </p:oleObj>
              </mc:Choice>
              <mc:Fallback>
                <p:oleObj name="think-cell Slide" r:id="rId4" imgW="508" imgH="508"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421341" y="381179"/>
            <a:ext cx="11170024" cy="594360"/>
          </a:xfrm>
        </p:spPr>
        <p:txBody>
          <a:bodyPr vert="horz" lIns="0" tIns="45720" rIns="0" bIns="0" rtlCol="0" anchor="b" anchorCtr="0">
            <a:noAutofit/>
          </a:bodyPr>
          <a:lstStyle>
            <a:lvl1pPr>
              <a:defRPr lang="en-US" sz="3200" spc="-75" dirty="0">
                <a:latin typeface="Chronicle Display Black"/>
              </a:defRPr>
            </a:lvl1pPr>
          </a:lstStyle>
          <a:p>
            <a:pPr lvl="0" defTabSz="685800">
              <a:lnSpc>
                <a:spcPct val="85000"/>
              </a:lnSpc>
            </a:pPr>
            <a:r>
              <a:rPr lang="en-US"/>
              <a:t>Click to edit Master title style</a:t>
            </a:r>
            <a:endParaRPr lang="en-US" dirty="0"/>
          </a:p>
        </p:txBody>
      </p:sp>
      <p:sp>
        <p:nvSpPr>
          <p:cNvPr id="4" name="Text Placeholder 8"/>
          <p:cNvSpPr>
            <a:spLocks noGrp="1"/>
          </p:cNvSpPr>
          <p:nvPr>
            <p:ph type="body" sz="quarter" idx="14"/>
          </p:nvPr>
        </p:nvSpPr>
        <p:spPr>
          <a:xfrm>
            <a:off x="421341" y="1020004"/>
            <a:ext cx="11170024" cy="475488"/>
          </a:xfrm>
        </p:spPr>
        <p:txBody>
          <a:bodyPr vert="horz" lIns="0" tIns="0" rIns="0" bIns="0" rtlCol="0">
            <a:noAutofit/>
          </a:bodyPr>
          <a:lstStyle>
            <a:lvl1pPr marL="0" indent="0">
              <a:buNone/>
              <a:defRPr lang="en-US" sz="1200"/>
            </a:lvl1pPr>
          </a:lstStyle>
          <a:p>
            <a:pPr marL="228600" lvl="0" indent="-228600">
              <a:lnSpc>
                <a:spcPct val="130000"/>
              </a:lnSpc>
            </a:pPr>
            <a:r>
              <a:rPr lang="en-US" dirty="0"/>
              <a:t>Edit Master text styles</a:t>
            </a:r>
          </a:p>
        </p:txBody>
      </p:sp>
      <p:cxnSp>
        <p:nvCxnSpPr>
          <p:cNvPr id="5" name="Straight Connector 4"/>
          <p:cNvCxnSpPr/>
          <p:nvPr userDrawn="1"/>
        </p:nvCxnSpPr>
        <p:spPr>
          <a:xfrm>
            <a:off x="219856" y="993403"/>
            <a:ext cx="11774920" cy="0"/>
          </a:xfrm>
          <a:prstGeom prst="line">
            <a:avLst/>
          </a:prstGeom>
          <a:ln>
            <a:prstDash val="sysDot"/>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8139269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Only_withsubtitle">
    <p:spTree>
      <p:nvGrpSpPr>
        <p:cNvPr id="1" name=""/>
        <p:cNvGrpSpPr/>
        <p:nvPr/>
      </p:nvGrpSpPr>
      <p:grpSpPr>
        <a:xfrm>
          <a:off x="0" y="0"/>
          <a:ext cx="0" cy="0"/>
          <a:chOff x="0" y="0"/>
          <a:chExt cx="0" cy="0"/>
        </a:xfrm>
      </p:grpSpPr>
      <p:sp>
        <p:nvSpPr>
          <p:cNvPr id="9" name="Title 1"/>
          <p:cNvSpPr>
            <a:spLocks noGrp="1"/>
          </p:cNvSpPr>
          <p:nvPr>
            <p:ph type="title"/>
          </p:nvPr>
        </p:nvSpPr>
        <p:spPr>
          <a:xfrm>
            <a:off x="510493" y="237938"/>
            <a:ext cx="11071907" cy="1325563"/>
          </a:xfrm>
        </p:spPr>
        <p:txBody>
          <a:bodyPr/>
          <a:lstStyle>
            <a:lvl1pPr>
              <a:lnSpc>
                <a:spcPct val="70000"/>
              </a:lnSpc>
              <a:defRPr/>
            </a:lvl1pPr>
          </a:lstStyle>
          <a:p>
            <a:r>
              <a:rPr lang="en-US" dirty="0"/>
              <a:t>Click to edit Master title style</a:t>
            </a:r>
          </a:p>
        </p:txBody>
      </p:sp>
      <p:sp>
        <p:nvSpPr>
          <p:cNvPr id="10" name="Text Placeholder 8"/>
          <p:cNvSpPr>
            <a:spLocks noGrp="1"/>
          </p:cNvSpPr>
          <p:nvPr>
            <p:ph type="body" sz="quarter" idx="14"/>
          </p:nvPr>
        </p:nvSpPr>
        <p:spPr>
          <a:xfrm>
            <a:off x="511175" y="1174209"/>
            <a:ext cx="11071225" cy="663894"/>
          </a:xfrm>
        </p:spPr>
        <p:txBody>
          <a:bodyPr>
            <a:normAutofit/>
          </a:bodyPr>
          <a:lstStyle>
            <a:lvl1pPr marL="0" indent="0">
              <a:buNone/>
              <a:defRPr sz="21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9701100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3_Divider">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7999"/>
          </a:xfrm>
          <a:noFill/>
        </p:spPr>
        <p:txBody>
          <a:bodyPr anchor="ctr"/>
          <a:lstStyle>
            <a:lvl1pPr marL="0" indent="0" algn="ctr">
              <a:buNone/>
              <a:defRPr>
                <a:solidFill>
                  <a:schemeClr val="accent6"/>
                </a:solidFill>
              </a:defRPr>
            </a:lvl1pPr>
          </a:lstStyle>
          <a:p>
            <a:r>
              <a:rPr lang="en-US" dirty="0"/>
              <a:t>Drag picture to placeholder or click icon to add</a:t>
            </a:r>
          </a:p>
        </p:txBody>
      </p:sp>
      <p:sp>
        <p:nvSpPr>
          <p:cNvPr id="3" name="Title 1"/>
          <p:cNvSpPr>
            <a:spLocks noGrp="1"/>
          </p:cNvSpPr>
          <p:nvPr>
            <p:ph type="title" hasCustomPrompt="1"/>
          </p:nvPr>
        </p:nvSpPr>
        <p:spPr>
          <a:xfrm>
            <a:off x="914402" y="4725108"/>
            <a:ext cx="4389120" cy="2132892"/>
          </a:xfrm>
          <a:solidFill>
            <a:schemeClr val="bg1"/>
          </a:solidFill>
        </p:spPr>
        <p:txBody>
          <a:bodyPr vert="horz" lIns="365760" tIns="365760" rIns="365760" bIns="1280160" rtlCol="0" anchor="b" anchorCtr="0">
            <a:spAutoFit/>
          </a:bodyPr>
          <a:lstStyle>
            <a:lvl1pPr>
              <a:lnSpc>
                <a:spcPct val="90000"/>
              </a:lnSpc>
              <a:defRPr lang="en-US" sz="3600" b="1" baseline="0" dirty="0">
                <a:solidFill>
                  <a:sysClr val="windowText" lastClr="000000"/>
                </a:solidFill>
                <a:latin typeface="+mn-lt"/>
              </a:defRPr>
            </a:lvl1pPr>
          </a:lstStyle>
          <a:p>
            <a:pPr lvl="0">
              <a:lnSpc>
                <a:spcPct val="85000"/>
              </a:lnSpc>
            </a:pPr>
            <a:r>
              <a:rPr lang="en-US" dirty="0"/>
              <a:t>Click to edit Title</a:t>
            </a:r>
          </a:p>
        </p:txBody>
      </p:sp>
      <p:sp>
        <p:nvSpPr>
          <p:cNvPr id="4" name="Text Placeholder 4"/>
          <p:cNvSpPr>
            <a:spLocks noGrp="1"/>
          </p:cNvSpPr>
          <p:nvPr>
            <p:ph type="body" sz="quarter" idx="10" hasCustomPrompt="1"/>
          </p:nvPr>
        </p:nvSpPr>
        <p:spPr>
          <a:xfrm>
            <a:off x="914402" y="5694829"/>
            <a:ext cx="4389120" cy="1163171"/>
          </a:xfrm>
        </p:spPr>
        <p:txBody>
          <a:bodyPr vert="horz" lIns="365760" tIns="0" rIns="365760" bIns="0" rtlCol="0">
            <a:noAutofit/>
          </a:bodyPr>
          <a:lstStyle>
            <a:lvl1pPr marL="0" indent="0">
              <a:buNone/>
              <a:defRPr lang="en-US" sz="1400" baseline="0" dirty="0"/>
            </a:lvl1pPr>
          </a:lstStyle>
          <a:p>
            <a:pPr marL="228600" lvl="0" indent="-228600">
              <a:lnSpc>
                <a:spcPct val="130000"/>
              </a:lnSpc>
            </a:pPr>
            <a:r>
              <a:rPr lang="en-US" dirty="0"/>
              <a:t>Click to edit subtitle</a:t>
            </a:r>
          </a:p>
        </p:txBody>
      </p:sp>
    </p:spTree>
    <p:extLst>
      <p:ext uri="{BB962C8B-B14F-4D97-AF65-F5344CB8AC3E}">
        <p14:creationId xmlns:p14="http://schemas.microsoft.com/office/powerpoint/2010/main" val="18963827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72653" y="317585"/>
            <a:ext cx="11060072" cy="555769"/>
          </a:xfrm>
        </p:spPr>
        <p:txBody>
          <a:bodyPr anchor="ctr"/>
          <a:lstStyle>
            <a:lvl1pPr>
              <a:lnSpc>
                <a:spcPct val="100000"/>
              </a:lnSpc>
              <a:defRPr b="1"/>
            </a:lvl1pPr>
          </a:lstStyle>
          <a:p>
            <a:r>
              <a:rPr lang="en-US" dirty="0"/>
              <a:t>Click to edit Master title style</a:t>
            </a:r>
            <a:endParaRPr lang="en-GB" dirty="0"/>
          </a:p>
        </p:txBody>
      </p:sp>
      <p:sp>
        <p:nvSpPr>
          <p:cNvPr id="3" name="Content Placeholder 2"/>
          <p:cNvSpPr>
            <a:spLocks noGrp="1"/>
          </p:cNvSpPr>
          <p:nvPr>
            <p:ph sz="half" idx="1"/>
          </p:nvPr>
        </p:nvSpPr>
        <p:spPr>
          <a:xfrm>
            <a:off x="472653" y="1244600"/>
            <a:ext cx="11246059" cy="4748374"/>
          </a:xfrm>
        </p:spPr>
        <p:txBody>
          <a:bodyPr rtlCol="0">
            <a:noAutofit/>
          </a:bodyPr>
          <a:lstStyle>
            <a:lvl1pPr algn="l" defTabSz="615202" rtl="0" eaLnBrk="1" latinLnBrk="0" hangingPunct="1">
              <a:spcBef>
                <a:spcPts val="0"/>
              </a:spcBef>
              <a:spcAft>
                <a:spcPts val="404"/>
              </a:spcAft>
              <a:buFont typeface="Arial" pitchFamily="34" charset="0"/>
              <a:defRPr lang="en-US" sz="1200" kern="1200" dirty="0" smtClean="0">
                <a:solidFill>
                  <a:schemeClr val="tx1"/>
                </a:solidFill>
                <a:latin typeface="+mn-lt"/>
                <a:ea typeface="+mj-ea"/>
                <a:cs typeface="+mj-cs"/>
              </a:defRPr>
            </a:lvl1pPr>
            <a:lvl2pPr algn="l" defTabSz="615202" rtl="0" eaLnBrk="1" latinLnBrk="0" hangingPunct="1">
              <a:spcBef>
                <a:spcPts val="0"/>
              </a:spcBef>
              <a:spcAft>
                <a:spcPts val="404"/>
              </a:spcAft>
              <a:buFont typeface="Arial" pitchFamily="34" charset="0"/>
              <a:defRPr lang="en-US" sz="1200" kern="1200" dirty="0" smtClean="0">
                <a:solidFill>
                  <a:schemeClr val="tx1"/>
                </a:solidFill>
                <a:latin typeface="+mn-lt"/>
                <a:ea typeface="+mj-ea"/>
                <a:cs typeface="+mj-cs"/>
              </a:defRPr>
            </a:lvl2pPr>
            <a:lvl3pPr algn="l" defTabSz="615202" rtl="0" eaLnBrk="1" latinLnBrk="0" hangingPunct="1">
              <a:spcBef>
                <a:spcPts val="0"/>
              </a:spcBef>
              <a:spcAft>
                <a:spcPts val="404"/>
              </a:spcAft>
              <a:buFont typeface="Arial" pitchFamily="34" charset="0"/>
              <a:defRPr lang="en-US" sz="1200" kern="1200" dirty="0" smtClean="0">
                <a:solidFill>
                  <a:schemeClr val="tx1"/>
                </a:solidFill>
                <a:latin typeface="+mn-lt"/>
                <a:ea typeface="+mj-ea"/>
                <a:cs typeface="+mj-cs"/>
              </a:defRPr>
            </a:lvl3pPr>
            <a:lvl4pPr algn="l" defTabSz="615202" rtl="0" eaLnBrk="1" latinLnBrk="0" hangingPunct="1">
              <a:spcBef>
                <a:spcPts val="0"/>
              </a:spcBef>
              <a:spcAft>
                <a:spcPts val="404"/>
              </a:spcAft>
              <a:buFont typeface="Arial" pitchFamily="34" charset="0"/>
              <a:defRPr lang="en-US" sz="1200" kern="1200" dirty="0" smtClean="0">
                <a:solidFill>
                  <a:schemeClr val="tx1"/>
                </a:solidFill>
                <a:latin typeface="+mn-lt"/>
                <a:ea typeface="+mj-ea"/>
                <a:cs typeface="+mj-cs"/>
              </a:defRPr>
            </a:lvl4pPr>
            <a:lvl5pPr algn="l" defTabSz="615202" rtl="0" eaLnBrk="1" latinLnBrk="0" hangingPunct="1">
              <a:spcBef>
                <a:spcPts val="0"/>
              </a:spcBef>
              <a:spcAft>
                <a:spcPts val="404"/>
              </a:spcAft>
              <a:buFont typeface="Arial" pitchFamily="34" charset="0"/>
              <a:defRPr lang="en-GB" sz="1200" kern="1200" dirty="0" smtClean="0">
                <a:solidFill>
                  <a:schemeClr val="tx1"/>
                </a:solidFill>
                <a:latin typeface="+mn-lt"/>
                <a:ea typeface="+mj-ea"/>
                <a:cs typeface="+mj-cs"/>
              </a:defRPr>
            </a:lvl5pPr>
            <a:lvl6pPr>
              <a:defRPr sz="1050"/>
            </a:lvl6pPr>
            <a:lvl7pPr>
              <a:defRPr sz="975"/>
            </a:lvl7pPr>
            <a:lvl8pPr>
              <a:defRPr sz="975"/>
            </a:lvl8pPr>
            <a:lvl9pPr>
              <a:defRPr sz="97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5136134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2" y="4965303"/>
            <a:ext cx="4407673" cy="897983"/>
          </a:xfrm>
        </p:spPr>
        <p:txBody>
          <a:bodyPr anchor="b" anchorCtr="0"/>
          <a:lstStyle>
            <a:lvl1pPr>
              <a:lnSpc>
                <a:spcPct val="85000"/>
              </a:lnSpc>
              <a:defRPr sz="2800" b="1" baseline="0">
                <a:latin typeface="+mn-lt"/>
              </a:defRPr>
            </a:lvl1pPr>
          </a:lstStyle>
          <a:p>
            <a:r>
              <a:rPr lang="en-US" dirty="0"/>
              <a:t>Click to edit Title</a:t>
            </a:r>
          </a:p>
        </p:txBody>
      </p:sp>
      <p:sp>
        <p:nvSpPr>
          <p:cNvPr id="6" name="Text Placeholder 9"/>
          <p:cNvSpPr>
            <a:spLocks noGrp="1"/>
          </p:cNvSpPr>
          <p:nvPr>
            <p:ph type="body" sz="quarter" idx="16" hasCustomPrompt="1"/>
          </p:nvPr>
        </p:nvSpPr>
        <p:spPr>
          <a:xfrm>
            <a:off x="914402" y="5940663"/>
            <a:ext cx="4407673" cy="478209"/>
          </a:xfrm>
        </p:spPr>
        <p:txBody>
          <a:bodyPr vert="horz" lIns="0" tIns="0" rIns="0" bIns="0" rtlCol="0">
            <a:noAutofit/>
          </a:bodyPr>
          <a:lstStyle>
            <a:lvl1pPr marL="0" indent="0">
              <a:buNone/>
              <a:defRPr lang="en-US" sz="1200" dirty="0"/>
            </a:lvl1pPr>
          </a:lstStyle>
          <a:p>
            <a:pPr marL="228600" lvl="0" indent="-228600">
              <a:lnSpc>
                <a:spcPct val="130000"/>
              </a:lnSpc>
            </a:pPr>
            <a:r>
              <a:rPr lang="en-US" dirty="0"/>
              <a:t>Click to edit Subtitle</a:t>
            </a:r>
          </a:p>
        </p:txBody>
      </p:sp>
      <p:sp>
        <p:nvSpPr>
          <p:cNvPr id="7" name="Text Placeholder 9"/>
          <p:cNvSpPr>
            <a:spLocks noGrp="1"/>
          </p:cNvSpPr>
          <p:nvPr>
            <p:ph type="body" sz="quarter" idx="17" hasCustomPrompt="1"/>
          </p:nvPr>
        </p:nvSpPr>
        <p:spPr>
          <a:xfrm>
            <a:off x="914402" y="4585210"/>
            <a:ext cx="4407673" cy="348286"/>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dirty="0"/>
              <a:t>Date</a:t>
            </a:r>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14400" y="762001"/>
            <a:ext cx="1788289" cy="828260"/>
          </a:xfrm>
          <a:prstGeom prst="rect">
            <a:avLst/>
          </a:prstGeom>
        </p:spPr>
      </p:pic>
      <p:sp>
        <p:nvSpPr>
          <p:cNvPr id="8" name="Picture Placeholder 7"/>
          <p:cNvSpPr>
            <a:spLocks noGrp="1"/>
          </p:cNvSpPr>
          <p:nvPr>
            <p:ph type="pic" sz="quarter" idx="19" hasCustomPrompt="1"/>
          </p:nvPr>
        </p:nvSpPr>
        <p:spPr>
          <a:xfrm>
            <a:off x="5322074" y="0"/>
            <a:ext cx="6869925" cy="6858000"/>
          </a:xfrm>
        </p:spPr>
        <p:txBody>
          <a:bodyPr anchor="ctr"/>
          <a:lstStyle>
            <a:lvl1pPr marL="0" indent="0" algn="ctr">
              <a:buNone/>
              <a:defRPr/>
            </a:lvl1pPr>
          </a:lstStyle>
          <a:p>
            <a:r>
              <a:rPr lang="en-US" dirty="0"/>
              <a:t>Click to insert picture</a:t>
            </a:r>
          </a:p>
        </p:txBody>
      </p:sp>
    </p:spTree>
    <p:extLst>
      <p:ext uri="{BB962C8B-B14F-4D97-AF65-F5344CB8AC3E}">
        <p14:creationId xmlns:p14="http://schemas.microsoft.com/office/powerpoint/2010/main" val="4908667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Tag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00877-EAD9-2644-9B08-3D6DE13EC129}"/>
              </a:ext>
            </a:extLst>
          </p:cNvPr>
          <p:cNvSpPr>
            <a:spLocks noGrp="1"/>
          </p:cNvSpPr>
          <p:nvPr>
            <p:ph type="title"/>
          </p:nvPr>
        </p:nvSpPr>
        <p:spPr>
          <a:xfrm>
            <a:off x="469900" y="236981"/>
            <a:ext cx="11252200" cy="543640"/>
          </a:xfrm>
          <a:prstGeom prst="rect">
            <a:avLst/>
          </a:prstGeom>
        </p:spPr>
        <p:txBody>
          <a:bodyPr lIns="0" rIns="0"/>
          <a:lstStyle>
            <a:lvl1pPr>
              <a:defRPr sz="2800" b="0" i="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9" name="Text Placeholder 8">
            <a:extLst>
              <a:ext uri="{FF2B5EF4-FFF2-40B4-BE49-F238E27FC236}">
                <a16:creationId xmlns:a16="http://schemas.microsoft.com/office/drawing/2014/main" id="{E304D32C-DE3E-7D4C-8A40-2E96240E9025}"/>
              </a:ext>
            </a:extLst>
          </p:cNvPr>
          <p:cNvSpPr>
            <a:spLocks noGrp="1"/>
          </p:cNvSpPr>
          <p:nvPr>
            <p:ph type="body" sz="quarter" idx="13" hasCustomPrompt="1"/>
          </p:nvPr>
        </p:nvSpPr>
        <p:spPr>
          <a:xfrm>
            <a:off x="469900" y="701490"/>
            <a:ext cx="11252200" cy="419326"/>
          </a:xfrm>
          <a:prstGeom prst="rect">
            <a:avLst/>
          </a:prstGeom>
        </p:spPr>
        <p:txBody>
          <a:bodyPr lIns="0" tIns="45720" rIns="0" bIns="45720" anchor="t" anchorCtr="0">
            <a:noAutofit/>
          </a:bodyPr>
          <a:lstStyle>
            <a:lvl1pPr marL="0" indent="0">
              <a:buNone/>
              <a:defRPr sz="1400" b="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noProof="0" dirty="0"/>
              <a:t>Click to add subtitle</a:t>
            </a:r>
          </a:p>
        </p:txBody>
      </p:sp>
    </p:spTree>
    <p:extLst>
      <p:ext uri="{BB962C8B-B14F-4D97-AF65-F5344CB8AC3E}">
        <p14:creationId xmlns:p14="http://schemas.microsoft.com/office/powerpoint/2010/main" val="312106268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200" spc="-75" dirty="0">
                <a:latin typeface="Chronicle Display Black"/>
              </a:defRPr>
            </a:lvl1pPr>
          </a:lstStyle>
          <a:p>
            <a:pPr lvl="0" defTabSz="685800">
              <a:lnSpc>
                <a:spcPct val="85000"/>
              </a:lnSpc>
            </a:pPr>
            <a:r>
              <a:rPr lang="en-US"/>
              <a:t>Click to edit Master title style</a:t>
            </a:r>
            <a:endParaRPr lang="en-US" dirty="0"/>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dirty="0"/>
              <a:t>BREADCRUMBS</a:t>
            </a:r>
          </a:p>
        </p:txBody>
      </p:sp>
    </p:spTree>
    <p:extLst>
      <p:ext uri="{BB962C8B-B14F-4D97-AF65-F5344CB8AC3E}">
        <p14:creationId xmlns:p14="http://schemas.microsoft.com/office/powerpoint/2010/main" val="189623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Left, Subhead">
    <p:spTree>
      <p:nvGrpSpPr>
        <p:cNvPr id="1" name=""/>
        <p:cNvGrpSpPr/>
        <p:nvPr/>
      </p:nvGrpSpPr>
      <p:grpSpPr>
        <a:xfrm>
          <a:off x="0" y="0"/>
          <a:ext cx="0" cy="0"/>
          <a:chOff x="0" y="0"/>
          <a:chExt cx="0" cy="0"/>
        </a:xfrm>
      </p:grpSpPr>
      <p:sp>
        <p:nvSpPr>
          <p:cNvPr id="2" name="Title 1"/>
          <p:cNvSpPr>
            <a:spLocks noGrp="1"/>
          </p:cNvSpPr>
          <p:nvPr>
            <p:ph type="title"/>
          </p:nvPr>
        </p:nvSpPr>
        <p:spPr>
          <a:xfrm>
            <a:off x="914400" y="804672"/>
            <a:ext cx="3347390" cy="1995802"/>
          </a:xfrm>
        </p:spPr>
        <p:txBody>
          <a:bodyPr vert="horz" lIns="0" tIns="45720" rIns="0" bIns="0" rtlCol="0" anchor="t" anchorCtr="0">
            <a:noAutofit/>
          </a:bodyPr>
          <a:lstStyle>
            <a:lvl1pPr>
              <a:defRPr lang="en-US" sz="3200" spc="-75" dirty="0">
                <a:latin typeface="Chronicle Display Black"/>
              </a:defRPr>
            </a:lvl1pPr>
          </a:lstStyle>
          <a:p>
            <a:pPr lvl="0" defTabSz="685800">
              <a:lnSpc>
                <a:spcPct val="85000"/>
              </a:lnSpc>
            </a:pPr>
            <a:r>
              <a:rPr lang="en-US"/>
              <a:t>Click to edit Master title style</a:t>
            </a:r>
            <a:endParaRPr lang="en-US" dirty="0"/>
          </a:p>
        </p:txBody>
      </p:sp>
      <p:sp>
        <p:nvSpPr>
          <p:cNvPr id="4" name="Text Placeholder 4"/>
          <p:cNvSpPr>
            <a:spLocks noGrp="1"/>
          </p:cNvSpPr>
          <p:nvPr>
            <p:ph type="body" sz="quarter" idx="16" hasCustomPrompt="1"/>
          </p:nvPr>
        </p:nvSpPr>
        <p:spPr>
          <a:xfrm>
            <a:off x="914400" y="2743200"/>
            <a:ext cx="3355975" cy="1169988"/>
          </a:xfrm>
        </p:spPr>
        <p:txBody>
          <a:bodyPr/>
          <a:lstStyle>
            <a:lvl1pPr marL="0" indent="0">
              <a:lnSpc>
                <a:spcPct val="130000"/>
              </a:lnSpc>
              <a:buNone/>
              <a:defRPr sz="1200" baseline="0"/>
            </a:lvl1pPr>
          </a:lstStyle>
          <a:p>
            <a:pPr lvl="0"/>
            <a:r>
              <a:rPr lang="en-US" dirty="0"/>
              <a:t>Click to edit Master text styles</a:t>
            </a:r>
          </a:p>
        </p:txBody>
      </p:sp>
    </p:spTree>
    <p:extLst>
      <p:ext uri="{BB962C8B-B14F-4D97-AF65-F5344CB8AC3E}">
        <p14:creationId xmlns:p14="http://schemas.microsoft.com/office/powerpoint/2010/main" val="3835974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Left,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804672"/>
            <a:ext cx="3352800" cy="1993390"/>
          </a:xfrm>
        </p:spPr>
        <p:txBody>
          <a:bodyPr vert="horz" lIns="0" tIns="45720" rIns="0" bIns="0" rtlCol="0" anchor="t" anchorCtr="0">
            <a:noAutofit/>
          </a:bodyPr>
          <a:lstStyle>
            <a:lvl1pPr>
              <a:defRPr lang="en-US" sz="3200" spc="-75" dirty="0">
                <a:latin typeface="Chronicle Display Black"/>
              </a:defRPr>
            </a:lvl1pPr>
          </a:lstStyle>
          <a:p>
            <a:pPr lvl="0" defTabSz="685800">
              <a:lnSpc>
                <a:spcPct val="85000"/>
              </a:lnSpc>
            </a:pPr>
            <a:r>
              <a:rPr lang="en-US"/>
              <a:t>Click to edit Master title style</a:t>
            </a:r>
            <a:endParaRPr lang="en-US" dirty="0"/>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dirty="0"/>
              <a:t>BREADCRUMBS</a:t>
            </a:r>
          </a:p>
        </p:txBody>
      </p:sp>
      <p:sp>
        <p:nvSpPr>
          <p:cNvPr id="5" name="Text Placeholder 4"/>
          <p:cNvSpPr>
            <a:spLocks noGrp="1"/>
          </p:cNvSpPr>
          <p:nvPr>
            <p:ph type="body" sz="quarter" idx="16" hasCustomPrompt="1"/>
          </p:nvPr>
        </p:nvSpPr>
        <p:spPr>
          <a:xfrm>
            <a:off x="914400" y="2743200"/>
            <a:ext cx="3355975" cy="1169988"/>
          </a:xfrm>
        </p:spPr>
        <p:txBody>
          <a:bodyPr/>
          <a:lstStyle>
            <a:lvl1pPr marL="0" indent="0">
              <a:lnSpc>
                <a:spcPct val="130000"/>
              </a:lnSpc>
              <a:buNone/>
              <a:defRPr sz="1200" baseline="0"/>
            </a:lvl1pPr>
          </a:lstStyle>
          <a:p>
            <a:pPr lvl="0"/>
            <a:r>
              <a:rPr lang="en-US" dirty="0"/>
              <a:t>Click to edit Master text styles</a:t>
            </a:r>
          </a:p>
        </p:txBody>
      </p:sp>
    </p:spTree>
    <p:extLst>
      <p:ext uri="{BB962C8B-B14F-4D97-AF65-F5344CB8AC3E}">
        <p14:creationId xmlns:p14="http://schemas.microsoft.com/office/powerpoint/2010/main" val="3304212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89007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Clos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91001" y="1961812"/>
            <a:ext cx="8001000" cy="2921731"/>
          </a:xfrm>
        </p:spPr>
        <p:txBody>
          <a:bodyPr anchor="b" anchorCtr="0"/>
          <a:lstStyle>
            <a:lvl1pPr>
              <a:lnSpc>
                <a:spcPct val="85000"/>
              </a:lnSpc>
              <a:defRPr sz="5400" b="1" baseline="0">
                <a:latin typeface="+mn-lt"/>
              </a:defRPr>
            </a:lvl1pPr>
          </a:lstStyle>
          <a:p>
            <a:r>
              <a:rPr lang="en-US" dirty="0"/>
              <a:t>Thank You </a:t>
            </a:r>
            <a:br>
              <a:rPr lang="en-US" dirty="0"/>
            </a:br>
            <a:r>
              <a:rPr lang="en-US" dirty="0"/>
              <a:t>Goes Here.</a:t>
            </a:r>
          </a:p>
        </p:txBody>
      </p:sp>
      <p:sp>
        <p:nvSpPr>
          <p:cNvPr id="9" name="Rectangle 8"/>
          <p:cNvSpPr/>
          <p:nvPr/>
        </p:nvSpPr>
        <p:spPr>
          <a:xfrm>
            <a:off x="4134012" y="5436072"/>
            <a:ext cx="7143588" cy="1421928"/>
          </a:xfrm>
          <a:prstGeom prst="rect">
            <a:avLst/>
          </a:prstGeom>
        </p:spPr>
        <p:txBody>
          <a:bodyPr wrap="square" numCol="2" spcCol="182880">
            <a:spAutoFit/>
          </a:bodyPr>
          <a:lstStyle/>
          <a:p>
            <a:pPr>
              <a:lnSpc>
                <a:spcPct val="120000"/>
              </a:lnSpc>
            </a:pPr>
            <a:r>
              <a:rPr lang="en-US" sz="700" dirty="0">
                <a:latin typeface="Open Sans" charset="0"/>
                <a:ea typeface="Open Sans" charset="0"/>
                <a:cs typeface="Open Sans" charset="0"/>
              </a:rPr>
              <a:t>This publication contains general information only, and none of the member firms of Deloitte Touche Tohmatsu Limited, its member firms, or their related entities (collective, the “Deloitte Network”) is, by means of this publication, rendering professional advice or services. Before making any decision or taking any action that may affect your business, you should consult a qualified professional adviser. No entity in the Deloitte Network shall be responsible for any loss whatsoever sustained by any person who relies on this publication.</a:t>
            </a:r>
          </a:p>
          <a:p>
            <a:pPr>
              <a:lnSpc>
                <a:spcPct val="120000"/>
              </a:lnSpc>
            </a:pPr>
            <a:br>
              <a:rPr lang="en-US" sz="700" dirty="0">
                <a:latin typeface="Open Sans" charset="0"/>
                <a:ea typeface="Open Sans" charset="0"/>
                <a:cs typeface="Open Sans" charset="0"/>
              </a:rPr>
            </a:br>
            <a:br>
              <a:rPr lang="en-US" sz="700" dirty="0">
                <a:latin typeface="Open Sans" charset="0"/>
                <a:ea typeface="Open Sans" charset="0"/>
                <a:cs typeface="Open Sans" charset="0"/>
              </a:rPr>
            </a:br>
            <a:endParaRPr lang="en-US" sz="700" dirty="0">
              <a:latin typeface="Open Sans" charset="0"/>
              <a:ea typeface="Open Sans" charset="0"/>
              <a:cs typeface="Open Sans" charset="0"/>
            </a:endParaRPr>
          </a:p>
          <a:p>
            <a:pPr>
              <a:lnSpc>
                <a:spcPct val="120000"/>
              </a:lnSpc>
            </a:pPr>
            <a:r>
              <a:rPr lang="en-US" sz="700" dirty="0">
                <a:latin typeface="Open Sans" charset="0"/>
                <a:ea typeface="Open Sans" charset="0"/>
                <a:cs typeface="Open Sans" charset="0"/>
              </a:rPr>
              <a:t>As used in this document, “Deloitte” means Deloitte Consulting LLP, a subsidiary of Deloitte LLP. Please see www.deloitte.com/us/about for a detailed description of the legal structure of Deloitte USA LLP, Deloitte LLP and their respective subsidiaries. Certain services may not be available to attest clients under </a:t>
            </a:r>
            <a:br>
              <a:rPr lang="en-US" sz="700" dirty="0">
                <a:latin typeface="Open Sans" charset="0"/>
                <a:ea typeface="Open Sans" charset="0"/>
                <a:cs typeface="Open Sans" charset="0"/>
              </a:rPr>
            </a:br>
            <a:r>
              <a:rPr lang="en-US" sz="700" dirty="0">
                <a:latin typeface="Open Sans" charset="0"/>
                <a:ea typeface="Open Sans" charset="0"/>
                <a:cs typeface="Open Sans" charset="0"/>
              </a:rPr>
              <a:t>the rules and regulations of public accounting.</a:t>
            </a:r>
          </a:p>
          <a:p>
            <a:endParaRPr lang="en-US" sz="700" dirty="0">
              <a:latin typeface="Open Sans" charset="0"/>
              <a:ea typeface="Open Sans" charset="0"/>
              <a:cs typeface="Open Sans" charset="0"/>
              <a:sym typeface="Frutiger Next Pro Light" charset="0"/>
            </a:endParaRPr>
          </a:p>
          <a:p>
            <a:r>
              <a:rPr lang="en-US" sz="700" b="1" dirty="0">
                <a:latin typeface="Open Sans" charset="0"/>
                <a:ea typeface="Open Sans" charset="0"/>
                <a:cs typeface="Open Sans" charset="0"/>
                <a:sym typeface="Frutiger Next Pro Light" charset="0"/>
              </a:rPr>
              <a:t>Copyright © 2018 Deloitte Development LLC. </a:t>
            </a:r>
            <a:br>
              <a:rPr lang="en-US" sz="700" dirty="0">
                <a:latin typeface="Open Sans" charset="0"/>
                <a:ea typeface="Open Sans" charset="0"/>
                <a:cs typeface="Open Sans" charset="0"/>
                <a:sym typeface="Frutiger Next Pro Light" charset="0"/>
              </a:rPr>
            </a:br>
            <a:r>
              <a:rPr lang="en-US" sz="700" b="1" dirty="0">
                <a:latin typeface="Open Sans" charset="0"/>
                <a:ea typeface="Open Sans" charset="0"/>
                <a:cs typeface="Open Sans" charset="0"/>
                <a:sym typeface="Frutiger Next Pro Light" charset="0"/>
              </a:rPr>
              <a:t>All rights reserved. </a:t>
            </a:r>
            <a:r>
              <a:rPr lang="en-US" sz="700" b="1" dirty="0">
                <a:latin typeface="Open Sans" charset="0"/>
                <a:ea typeface="Open Sans" charset="0"/>
                <a:cs typeface="Open Sans" charset="0"/>
              </a:rPr>
              <a:t>Member of Deloitte Touche Tohmatsu Limited</a:t>
            </a: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14400" y="762001"/>
            <a:ext cx="1788289" cy="828260"/>
          </a:xfrm>
          <a:prstGeom prst="rect">
            <a:avLst/>
          </a:prstGeom>
        </p:spPr>
      </p:pic>
    </p:spTree>
    <p:extLst>
      <p:ext uri="{BB962C8B-B14F-4D97-AF65-F5344CB8AC3E}">
        <p14:creationId xmlns:p14="http://schemas.microsoft.com/office/powerpoint/2010/main" val="2636222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Master Blocker">
    <p:bg>
      <p:bgPr>
        <a:solidFill>
          <a:schemeClr val="accent2"/>
        </a:solidFill>
        <a:effectLst/>
      </p:bgPr>
    </p:bg>
    <p:spTree>
      <p:nvGrpSpPr>
        <p:cNvPr id="1" name=""/>
        <p:cNvGrpSpPr/>
        <p:nvPr/>
      </p:nvGrpSpPr>
      <p:grpSpPr>
        <a:xfrm>
          <a:off x="0" y="0"/>
          <a:ext cx="0" cy="0"/>
          <a:chOff x="0" y="0"/>
          <a:chExt cx="0" cy="0"/>
        </a:xfrm>
      </p:grpSpPr>
      <p:sp>
        <p:nvSpPr>
          <p:cNvPr id="3" name="TextBox 2"/>
          <p:cNvSpPr txBox="1"/>
          <p:nvPr/>
        </p:nvSpPr>
        <p:spPr>
          <a:xfrm>
            <a:off x="914400" y="1217629"/>
            <a:ext cx="10363200" cy="4616648"/>
          </a:xfrm>
          <a:prstGeom prst="rect">
            <a:avLst/>
          </a:prstGeom>
          <a:noFill/>
        </p:spPr>
        <p:txBody>
          <a:bodyPr wrap="square" rtlCol="0">
            <a:spAutoFit/>
          </a:bodyPr>
          <a:lstStyle/>
          <a:p>
            <a:pPr algn="ctr"/>
            <a:r>
              <a:rPr lang="en-US" sz="11500" b="1" dirty="0"/>
              <a:t>Do not use this</a:t>
            </a:r>
            <a:r>
              <a:rPr lang="en-US" sz="11500" b="1" baseline="0" dirty="0"/>
              <a:t> layout</a:t>
            </a:r>
          </a:p>
          <a:p>
            <a:pPr algn="ctr"/>
            <a:endParaRPr lang="en-US" sz="3200" b="1" baseline="0" dirty="0"/>
          </a:p>
          <a:p>
            <a:pPr algn="ctr"/>
            <a:r>
              <a:rPr lang="en-US" sz="3200" b="0" baseline="0" dirty="0"/>
              <a:t>Delete any master slides that occur after this layout</a:t>
            </a:r>
            <a:endParaRPr lang="en-US" sz="3200" b="0" dirty="0"/>
          </a:p>
        </p:txBody>
      </p:sp>
    </p:spTree>
    <p:extLst>
      <p:ext uri="{BB962C8B-B14F-4D97-AF65-F5344CB8AC3E}">
        <p14:creationId xmlns:p14="http://schemas.microsoft.com/office/powerpoint/2010/main" val="1886774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3A906A65-F5AF-4BA8-8A55-7A7D48BD0C8B}"/>
              </a:ext>
            </a:extLst>
          </p:cNvPr>
          <p:cNvSpPr>
            <a:spLocks noGrp="1"/>
          </p:cNvSpPr>
          <p:nvPr>
            <p:ph type="pic" sz="quarter" idx="21"/>
          </p:nvPr>
        </p:nvSpPr>
        <p:spPr>
          <a:xfrm>
            <a:off x="0" y="0"/>
            <a:ext cx="4645025" cy="6858000"/>
          </a:xfrm>
        </p:spPr>
        <p:txBody>
          <a:bodyPr/>
          <a:lstStyle>
            <a:lvl1pPr marL="0" indent="0" algn="ctr">
              <a:buFontTx/>
              <a:buNone/>
              <a:defRPr sz="1600"/>
            </a:lvl1pPr>
          </a:lstStyle>
          <a:p>
            <a:r>
              <a:rPr lang="en-US" dirty="0"/>
              <a:t>Click icon to add picture</a:t>
            </a:r>
          </a:p>
        </p:txBody>
      </p:sp>
      <p:sp>
        <p:nvSpPr>
          <p:cNvPr id="19" name="Text Placeholder 18">
            <a:extLst>
              <a:ext uri="{FF2B5EF4-FFF2-40B4-BE49-F238E27FC236}">
                <a16:creationId xmlns:a16="http://schemas.microsoft.com/office/drawing/2014/main" id="{54EB4A83-3037-4EC3-AC34-FD2A41D7EAEF}"/>
              </a:ext>
            </a:extLst>
          </p:cNvPr>
          <p:cNvSpPr>
            <a:spLocks noGrp="1"/>
          </p:cNvSpPr>
          <p:nvPr>
            <p:ph type="body" sz="quarter" idx="20" hasCustomPrompt="1"/>
          </p:nvPr>
        </p:nvSpPr>
        <p:spPr>
          <a:xfrm rot="16200000">
            <a:off x="9894018" y="4381128"/>
            <a:ext cx="3834197" cy="194733"/>
          </a:xfrm>
        </p:spPr>
        <p:txBody>
          <a:bodyPr/>
          <a:lstStyle>
            <a:lvl1pPr marL="228600" indent="-228600" algn="l" defTabSz="914400" rtl="0" eaLnBrk="1" latinLnBrk="0" hangingPunct="1">
              <a:lnSpc>
                <a:spcPct val="100000"/>
              </a:lnSpc>
              <a:spcBef>
                <a:spcPts val="1000"/>
              </a:spcBef>
              <a:buClr>
                <a:schemeClr val="accent5"/>
              </a:buClr>
              <a:buSzPct val="75000"/>
              <a:buFontTx/>
              <a:buNone/>
              <a:defRPr lang="en-US" sz="900" b="1" kern="1200" spc="300" dirty="0" smtClean="0">
                <a:solidFill>
                  <a:schemeClr val="tx2"/>
                </a:solidFill>
                <a:latin typeface="+mn-lt"/>
                <a:ea typeface="Open Sans" charset="0"/>
                <a:cs typeface="Frutiger Next Pro Medium"/>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OPTIONAL INDUSTRY TITLE</a:t>
            </a:r>
          </a:p>
        </p:txBody>
      </p:sp>
      <p:sp>
        <p:nvSpPr>
          <p:cNvPr id="6" name="Text Placeholder 5">
            <a:extLst>
              <a:ext uri="{FF2B5EF4-FFF2-40B4-BE49-F238E27FC236}">
                <a16:creationId xmlns:a16="http://schemas.microsoft.com/office/drawing/2014/main" id="{563015D0-3C01-4B05-89CC-129A670FBD46}"/>
              </a:ext>
            </a:extLst>
          </p:cNvPr>
          <p:cNvSpPr>
            <a:spLocks noGrp="1"/>
          </p:cNvSpPr>
          <p:nvPr>
            <p:ph type="body" sz="quarter" idx="11" hasCustomPrompt="1"/>
          </p:nvPr>
        </p:nvSpPr>
        <p:spPr>
          <a:xfrm>
            <a:off x="5402263" y="1232451"/>
            <a:ext cx="6138862" cy="500063"/>
          </a:xfrm>
        </p:spPr>
        <p:txBody>
          <a:bodyPr anchor="b"/>
          <a:lstStyle>
            <a:lvl1pPr marL="0" indent="0" algn="l" defTabSz="914400" rtl="0" eaLnBrk="1" latinLnBrk="0" hangingPunct="1">
              <a:lnSpc>
                <a:spcPct val="100000"/>
              </a:lnSpc>
              <a:spcBef>
                <a:spcPts val="1000"/>
              </a:spcBef>
              <a:buClr>
                <a:schemeClr val="accent5"/>
              </a:buClr>
              <a:buSzPct val="75000"/>
              <a:buFontTx/>
              <a:buNone/>
              <a:defRPr lang="en-US" sz="2800" b="1" kern="1200" cap="none" spc="0" dirty="0" smtClean="0">
                <a:solidFill>
                  <a:schemeClr val="tx2"/>
                </a:solidFill>
                <a:latin typeface="Chronicle Display Black" charset="0"/>
                <a:ea typeface="Chronicle Display Black" charset="0"/>
                <a:cs typeface="Chronicle Display Black" charset="0"/>
              </a:defRPr>
            </a:lvl1pPr>
          </a:lstStyle>
          <a:p>
            <a:pPr lvl="0"/>
            <a:r>
              <a:rPr lang="en-US" dirty="0"/>
              <a:t>2-5 word tagline here.</a:t>
            </a:r>
          </a:p>
        </p:txBody>
      </p:sp>
      <p:sp>
        <p:nvSpPr>
          <p:cNvPr id="8" name="Text Placeholder 7">
            <a:extLst>
              <a:ext uri="{FF2B5EF4-FFF2-40B4-BE49-F238E27FC236}">
                <a16:creationId xmlns:a16="http://schemas.microsoft.com/office/drawing/2014/main" id="{6BC47493-D903-49E9-ACF7-57D7774FD489}"/>
              </a:ext>
            </a:extLst>
          </p:cNvPr>
          <p:cNvSpPr>
            <a:spLocks noGrp="1"/>
          </p:cNvSpPr>
          <p:nvPr>
            <p:ph type="body" sz="quarter" idx="12" hasCustomPrompt="1"/>
          </p:nvPr>
        </p:nvSpPr>
        <p:spPr>
          <a:xfrm>
            <a:off x="5402263" y="1766382"/>
            <a:ext cx="6138862" cy="375685"/>
          </a:xfrm>
        </p:spPr>
        <p:txBody>
          <a:bodyPr/>
          <a:lstStyle>
            <a:lvl1pPr marL="0" indent="0" algn="l" defTabSz="914400" rtl="0" eaLnBrk="1" latinLnBrk="0" hangingPunct="1">
              <a:lnSpc>
                <a:spcPct val="110000"/>
              </a:lnSpc>
              <a:spcBef>
                <a:spcPts val="0"/>
              </a:spcBef>
              <a:buClr>
                <a:schemeClr val="accent5"/>
              </a:buClr>
              <a:buSzPct val="75000"/>
              <a:buFont typeface="Arial" panose="020B0604020202020204" pitchFamily="34" charset="0"/>
              <a:buNone/>
              <a:defRPr kumimoji="0" lang="en-US" sz="1000" b="0" i="0" u="none" strike="noStrike" kern="1200" cap="none" spc="-30" normalizeH="0" baseline="0" dirty="0">
                <a:ln>
                  <a:noFill/>
                </a:ln>
                <a:solidFill>
                  <a:srgbClr val="000000"/>
                </a:solidFill>
                <a:effectLst/>
                <a:uLnTx/>
                <a:uFillTx/>
                <a:latin typeface="Open Sans"/>
                <a:ea typeface="+mn-ea"/>
                <a:cs typeface="Frutiger Next Pro Light"/>
              </a:defRPr>
            </a:lvl1pPr>
          </a:lstStyle>
          <a:p>
            <a:pPr marL="0" marR="0" lvl="0" indent="0" algn="l" defTabSz="914400" rtl="0" eaLnBrk="1" fontAlgn="auto" latinLnBrk="0" hangingPunct="1">
              <a:lnSpc>
                <a:spcPct val="130000"/>
              </a:lnSpc>
              <a:spcBef>
                <a:spcPts val="1000"/>
              </a:spcBef>
              <a:spcAft>
                <a:spcPts val="0"/>
              </a:spcAft>
              <a:buClr>
                <a:srgbClr val="787878"/>
              </a:buClr>
              <a:buSzPct val="75000"/>
              <a:buFont typeface="Arial" panose="020B0604020202020204" pitchFamily="34" charset="0"/>
              <a:buNone/>
              <a:tabLst/>
              <a:defRPr/>
            </a:pPr>
            <a:r>
              <a:rPr lang="en-US" dirty="0"/>
              <a:t>Subtitle text here. Should only be two lines of text or less.</a:t>
            </a:r>
          </a:p>
        </p:txBody>
      </p:sp>
      <p:sp>
        <p:nvSpPr>
          <p:cNvPr id="10" name="Content Placeholder 43">
            <a:extLst>
              <a:ext uri="{FF2B5EF4-FFF2-40B4-BE49-F238E27FC236}">
                <a16:creationId xmlns:a16="http://schemas.microsoft.com/office/drawing/2014/main" id="{178C2694-9E2A-4A3A-9FAE-97E887D2A6B5}"/>
              </a:ext>
            </a:extLst>
          </p:cNvPr>
          <p:cNvSpPr>
            <a:spLocks noGrp="1"/>
          </p:cNvSpPr>
          <p:nvPr>
            <p:ph sz="quarter" idx="14" hasCustomPrompt="1"/>
          </p:nvPr>
        </p:nvSpPr>
        <p:spPr>
          <a:xfrm>
            <a:off x="5402263" y="2578331"/>
            <a:ext cx="5265682" cy="1015999"/>
          </a:xfrm>
        </p:spPr>
        <p:txBody>
          <a:bodyPr/>
          <a:lstStyle>
            <a:lvl1pPr marL="0" indent="0" algn="l" defTabSz="914400" rtl="0" eaLnBrk="1" latinLnBrk="0" hangingPunct="1">
              <a:lnSpc>
                <a:spcPct val="130000"/>
              </a:lnSpc>
              <a:spcBef>
                <a:spcPts val="1000"/>
              </a:spcBef>
              <a:buClr>
                <a:schemeClr val="accent5"/>
              </a:buClr>
              <a:buSzPct val="75000"/>
              <a:buFont typeface="Arial" panose="020B0604020202020204" pitchFamily="34" charset="0"/>
              <a:buNone/>
              <a:defRPr lang="en-US" sz="800" b="0" i="0" kern="1200" spc="-30" dirty="0">
                <a:solidFill>
                  <a:schemeClr val="tx1"/>
                </a:solidFill>
                <a:latin typeface="+mn-lt"/>
                <a:ea typeface="+mn-ea"/>
                <a:cs typeface="Frutiger Next Pro Light"/>
              </a:defRPr>
            </a:lvl1pPr>
          </a:lstStyle>
          <a:p>
            <a:pPr>
              <a:lnSpc>
                <a:spcPct val="130000"/>
              </a:lnSpc>
            </a:pPr>
            <a:r>
              <a:rPr lang="en-US" dirty="0">
                <a:solidFill>
                  <a:schemeClr val="tx1"/>
                </a:solidFill>
                <a:latin typeface="+mn-lt"/>
              </a:rPr>
              <a:t>Issue text goes here</a:t>
            </a:r>
          </a:p>
        </p:txBody>
      </p:sp>
      <p:sp>
        <p:nvSpPr>
          <p:cNvPr id="12" name="Text Placeholder 11">
            <a:extLst>
              <a:ext uri="{FF2B5EF4-FFF2-40B4-BE49-F238E27FC236}">
                <a16:creationId xmlns:a16="http://schemas.microsoft.com/office/drawing/2014/main" id="{FDE6AC82-B41D-414E-AC8D-A1DE5FE47E51}"/>
              </a:ext>
            </a:extLst>
          </p:cNvPr>
          <p:cNvSpPr>
            <a:spLocks noGrp="1"/>
          </p:cNvSpPr>
          <p:nvPr>
            <p:ph type="body" sz="quarter" idx="15" hasCustomPrompt="1"/>
          </p:nvPr>
        </p:nvSpPr>
        <p:spPr>
          <a:xfrm>
            <a:off x="5402263" y="2352501"/>
            <a:ext cx="3326579" cy="208896"/>
          </a:xfrm>
        </p:spPr>
        <p:txBody>
          <a:bodyPr/>
          <a:lstStyle>
            <a:lvl1pPr marL="0" indent="0" algn="l" defTabSz="914400" rtl="0" eaLnBrk="1" latinLnBrk="0" hangingPunct="1">
              <a:lnSpc>
                <a:spcPct val="100000"/>
              </a:lnSpc>
              <a:spcBef>
                <a:spcPts val="1000"/>
              </a:spcBef>
              <a:buClr>
                <a:schemeClr val="accent5"/>
              </a:buClr>
              <a:buSzPct val="75000"/>
              <a:buFontTx/>
              <a:buNone/>
              <a:defRPr lang="en-US" sz="900" b="1" kern="1200" spc="300" dirty="0" smtClean="0">
                <a:solidFill>
                  <a:schemeClr val="tx2"/>
                </a:solidFill>
                <a:latin typeface="+mn-lt"/>
                <a:ea typeface="Open Sans" charset="0"/>
                <a:cs typeface="Open Sans"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ISSUE</a:t>
            </a:r>
          </a:p>
        </p:txBody>
      </p:sp>
      <p:sp>
        <p:nvSpPr>
          <p:cNvPr id="13" name="Content Placeholder 43">
            <a:extLst>
              <a:ext uri="{FF2B5EF4-FFF2-40B4-BE49-F238E27FC236}">
                <a16:creationId xmlns:a16="http://schemas.microsoft.com/office/drawing/2014/main" id="{7B7CE9EB-5D8F-4219-B4F5-E39A3185C30A}"/>
              </a:ext>
            </a:extLst>
          </p:cNvPr>
          <p:cNvSpPr>
            <a:spLocks noGrp="1"/>
          </p:cNvSpPr>
          <p:nvPr>
            <p:ph sz="quarter" idx="16" hasCustomPrompt="1"/>
          </p:nvPr>
        </p:nvSpPr>
        <p:spPr>
          <a:xfrm>
            <a:off x="5402263" y="3899132"/>
            <a:ext cx="5265682" cy="1015999"/>
          </a:xfrm>
        </p:spPr>
        <p:txBody>
          <a:bodyPr/>
          <a:lstStyle>
            <a:lvl1pPr marL="0" indent="0" algn="l" defTabSz="914400" rtl="0" eaLnBrk="1" latinLnBrk="0" hangingPunct="1">
              <a:lnSpc>
                <a:spcPct val="130000"/>
              </a:lnSpc>
              <a:spcBef>
                <a:spcPts val="1000"/>
              </a:spcBef>
              <a:buClr>
                <a:schemeClr val="accent5"/>
              </a:buClr>
              <a:buSzPct val="75000"/>
              <a:buFont typeface="Arial" panose="020B0604020202020204" pitchFamily="34" charset="0"/>
              <a:buNone/>
              <a:defRPr lang="en-US" sz="800" b="0" i="0" kern="1200" spc="-30" dirty="0">
                <a:solidFill>
                  <a:schemeClr val="tx1"/>
                </a:solidFill>
                <a:latin typeface="+mn-lt"/>
                <a:ea typeface="+mn-ea"/>
                <a:cs typeface="Frutiger Next Pro Light"/>
              </a:defRPr>
            </a:lvl1pPr>
          </a:lstStyle>
          <a:p>
            <a:pPr>
              <a:lnSpc>
                <a:spcPct val="130000"/>
              </a:lnSpc>
            </a:pPr>
            <a:r>
              <a:rPr lang="en-US" dirty="0">
                <a:solidFill>
                  <a:schemeClr val="tx1"/>
                </a:solidFill>
                <a:latin typeface="+mn-lt"/>
              </a:rPr>
              <a:t>Solution text goes here</a:t>
            </a:r>
          </a:p>
        </p:txBody>
      </p:sp>
      <p:sp>
        <p:nvSpPr>
          <p:cNvPr id="14" name="Text Placeholder 11">
            <a:extLst>
              <a:ext uri="{FF2B5EF4-FFF2-40B4-BE49-F238E27FC236}">
                <a16:creationId xmlns:a16="http://schemas.microsoft.com/office/drawing/2014/main" id="{489E126B-22ED-4E7B-9815-D39EF14DAFE6}"/>
              </a:ext>
            </a:extLst>
          </p:cNvPr>
          <p:cNvSpPr>
            <a:spLocks noGrp="1"/>
          </p:cNvSpPr>
          <p:nvPr>
            <p:ph type="body" sz="quarter" idx="17" hasCustomPrompt="1"/>
          </p:nvPr>
        </p:nvSpPr>
        <p:spPr>
          <a:xfrm>
            <a:off x="5402263" y="3673302"/>
            <a:ext cx="3326579" cy="208896"/>
          </a:xfrm>
        </p:spPr>
        <p:txBody>
          <a:bodyPr/>
          <a:lstStyle>
            <a:lvl1pPr marL="0" indent="0" algn="l" defTabSz="914400" rtl="0" eaLnBrk="1" latinLnBrk="0" hangingPunct="1">
              <a:lnSpc>
                <a:spcPct val="100000"/>
              </a:lnSpc>
              <a:spcBef>
                <a:spcPts val="1000"/>
              </a:spcBef>
              <a:buClr>
                <a:schemeClr val="accent5"/>
              </a:buClr>
              <a:buSzPct val="75000"/>
              <a:buFontTx/>
              <a:buNone/>
              <a:defRPr lang="en-US" sz="900" b="1" kern="1200" spc="300" dirty="0" smtClean="0">
                <a:solidFill>
                  <a:schemeClr val="tx2"/>
                </a:solidFill>
                <a:latin typeface="+mn-lt"/>
                <a:ea typeface="Open Sans" charset="0"/>
                <a:cs typeface="Open Sans"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SOLTUION</a:t>
            </a:r>
          </a:p>
        </p:txBody>
      </p:sp>
      <p:sp>
        <p:nvSpPr>
          <p:cNvPr id="15" name="Content Placeholder 43">
            <a:extLst>
              <a:ext uri="{FF2B5EF4-FFF2-40B4-BE49-F238E27FC236}">
                <a16:creationId xmlns:a16="http://schemas.microsoft.com/office/drawing/2014/main" id="{C8D8BF73-9E6B-409F-AC2C-02592C792B72}"/>
              </a:ext>
            </a:extLst>
          </p:cNvPr>
          <p:cNvSpPr>
            <a:spLocks noGrp="1"/>
          </p:cNvSpPr>
          <p:nvPr>
            <p:ph sz="quarter" idx="18" hasCustomPrompt="1"/>
          </p:nvPr>
        </p:nvSpPr>
        <p:spPr>
          <a:xfrm>
            <a:off x="5402263" y="5219932"/>
            <a:ext cx="5265682" cy="1015999"/>
          </a:xfrm>
        </p:spPr>
        <p:txBody>
          <a:bodyPr/>
          <a:lstStyle>
            <a:lvl1pPr marL="0" indent="0" algn="l" defTabSz="914400" rtl="0" eaLnBrk="1" latinLnBrk="0" hangingPunct="1">
              <a:lnSpc>
                <a:spcPct val="130000"/>
              </a:lnSpc>
              <a:spcBef>
                <a:spcPts val="1000"/>
              </a:spcBef>
              <a:buClr>
                <a:schemeClr val="accent5"/>
              </a:buClr>
              <a:buSzPct val="75000"/>
              <a:buFont typeface="Arial" panose="020B0604020202020204" pitchFamily="34" charset="0"/>
              <a:buNone/>
              <a:defRPr lang="en-US" sz="800" b="0" i="0" kern="1200" spc="-30" dirty="0">
                <a:solidFill>
                  <a:schemeClr val="tx1"/>
                </a:solidFill>
                <a:latin typeface="+mn-lt"/>
                <a:ea typeface="+mn-ea"/>
                <a:cs typeface="Frutiger Next Pro Light"/>
              </a:defRPr>
            </a:lvl1pPr>
          </a:lstStyle>
          <a:p>
            <a:pPr>
              <a:lnSpc>
                <a:spcPct val="130000"/>
              </a:lnSpc>
            </a:pPr>
            <a:r>
              <a:rPr lang="en-US" dirty="0">
                <a:solidFill>
                  <a:schemeClr val="tx1"/>
                </a:solidFill>
                <a:latin typeface="+mn-lt"/>
              </a:rPr>
              <a:t>Impact text goes here</a:t>
            </a:r>
          </a:p>
        </p:txBody>
      </p:sp>
      <p:sp>
        <p:nvSpPr>
          <p:cNvPr id="16" name="Text Placeholder 11">
            <a:extLst>
              <a:ext uri="{FF2B5EF4-FFF2-40B4-BE49-F238E27FC236}">
                <a16:creationId xmlns:a16="http://schemas.microsoft.com/office/drawing/2014/main" id="{E79853EA-76D1-4453-8495-5EBC7D07A5AC}"/>
              </a:ext>
            </a:extLst>
          </p:cNvPr>
          <p:cNvSpPr>
            <a:spLocks noGrp="1"/>
          </p:cNvSpPr>
          <p:nvPr>
            <p:ph type="body" sz="quarter" idx="19" hasCustomPrompt="1"/>
          </p:nvPr>
        </p:nvSpPr>
        <p:spPr>
          <a:xfrm>
            <a:off x="5402263" y="4994102"/>
            <a:ext cx="3326579" cy="208896"/>
          </a:xfrm>
        </p:spPr>
        <p:txBody>
          <a:bodyPr/>
          <a:lstStyle>
            <a:lvl1pPr marL="0" indent="0" algn="l" defTabSz="914400" rtl="0" eaLnBrk="1" latinLnBrk="0" hangingPunct="1">
              <a:lnSpc>
                <a:spcPct val="100000"/>
              </a:lnSpc>
              <a:spcBef>
                <a:spcPts val="1000"/>
              </a:spcBef>
              <a:buClr>
                <a:schemeClr val="accent5"/>
              </a:buClr>
              <a:buSzPct val="75000"/>
              <a:buFontTx/>
              <a:buNone/>
              <a:defRPr lang="en-US" sz="900" b="1" kern="1200" spc="300" dirty="0" smtClean="0">
                <a:solidFill>
                  <a:schemeClr val="tx2"/>
                </a:solidFill>
                <a:latin typeface="+mn-lt"/>
                <a:ea typeface="Open Sans" charset="0"/>
                <a:cs typeface="Open Sans"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IMPACT</a:t>
            </a:r>
          </a:p>
        </p:txBody>
      </p:sp>
    </p:spTree>
    <p:extLst>
      <p:ext uri="{BB962C8B-B14F-4D97-AF65-F5344CB8AC3E}">
        <p14:creationId xmlns:p14="http://schemas.microsoft.com/office/powerpoint/2010/main" val="5572965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vmlDrawing" Target="../drawings/vmlDrawing1.v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oleObject" Target="../embeddings/oleObject1.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7"/>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7795" name="think-cell Slide" r:id="rId28" imgW="508" imgH="508" progId="TCLayout.ActiveDocument.1">
                  <p:embed/>
                </p:oleObj>
              </mc:Choice>
              <mc:Fallback>
                <p:oleObj name="think-cell Slide" r:id="rId28" imgW="508" imgH="508" progId="TCLayout.ActiveDocument.1">
                  <p:embed/>
                  <p:pic>
                    <p:nvPicPr>
                      <p:cNvPr id="5" name="Object 4" hidden="1"/>
                      <p:cNvPicPr/>
                      <p:nvPr/>
                    </p:nvPicPr>
                    <p:blipFill>
                      <a:blip r:embed="rId29"/>
                      <a:stretch>
                        <a:fillRect/>
                      </a:stretch>
                    </p:blipFill>
                    <p:spPr>
                      <a:xfrm>
                        <a:off x="1588" y="1588"/>
                        <a:ext cx="1587" cy="1587"/>
                      </a:xfrm>
                      <a:prstGeom prst="rect">
                        <a:avLst/>
                      </a:prstGeom>
                    </p:spPr>
                  </p:pic>
                </p:oleObj>
              </mc:Fallback>
            </mc:AlternateContent>
          </a:graphicData>
        </a:graphic>
      </p:graphicFrame>
      <p:sp>
        <p:nvSpPr>
          <p:cNvPr id="3" name="Text Placeholder 2"/>
          <p:cNvSpPr>
            <a:spLocks noGrp="1"/>
          </p:cNvSpPr>
          <p:nvPr>
            <p:ph type="body" idx="1"/>
          </p:nvPr>
        </p:nvSpPr>
        <p:spPr>
          <a:xfrm>
            <a:off x="914400" y="1828800"/>
            <a:ext cx="10363200" cy="434627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1"/>
          <p:cNvSpPr>
            <a:spLocks noGrp="1"/>
          </p:cNvSpPr>
          <p:nvPr>
            <p:ph type="title"/>
          </p:nvPr>
        </p:nvSpPr>
        <p:spPr>
          <a:xfrm>
            <a:off x="914912" y="718263"/>
            <a:ext cx="10362688" cy="879756"/>
          </a:xfrm>
          <a:prstGeom prst="rect">
            <a:avLst/>
          </a:prstGeom>
        </p:spPr>
        <p:txBody>
          <a:bodyPr vert="horz" lIns="0" tIns="45720" rIns="91440" bIns="0" rtlCol="0" anchor="t" anchorCtr="0">
            <a:noAutofit/>
          </a:bodyPr>
          <a:lstStyle/>
          <a:p>
            <a:r>
              <a:rPr lang="en-US" dirty="0"/>
              <a:t>Click To Edit Master Title</a:t>
            </a:r>
          </a:p>
        </p:txBody>
      </p:sp>
      <p:sp>
        <p:nvSpPr>
          <p:cNvPr id="4" name="Rectangle 2"/>
          <p:cNvSpPr>
            <a:spLocks/>
          </p:cNvSpPr>
          <p:nvPr/>
        </p:nvSpPr>
        <p:spPr bwMode="auto">
          <a:xfrm>
            <a:off x="914719" y="6444147"/>
            <a:ext cx="3347070"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smtClean="0">
                <a:solidFill>
                  <a:schemeClr val="accent6">
                    <a:lumMod val="60000"/>
                    <a:lumOff val="40000"/>
                  </a:schemeClr>
                </a:solidFill>
                <a:latin typeface="Open Sans" charset="0"/>
                <a:ea typeface="Open Sans" charset="0"/>
                <a:cs typeface="Open Sans" charset="0"/>
                <a:sym typeface="Frutiger Next Pro Light" charset="0"/>
              </a:rPr>
              <a:t>‹#›</a:t>
            </a:fld>
            <a:r>
              <a:rPr lang="en-US" sz="800" dirty="0">
                <a:solidFill>
                  <a:schemeClr val="accent6">
                    <a:lumMod val="60000"/>
                    <a:lumOff val="40000"/>
                  </a:schemeClr>
                </a:solidFill>
                <a:latin typeface="Open Sans" charset="0"/>
                <a:ea typeface="Open Sans" charset="0"/>
                <a:cs typeface="Open Sans" charset="0"/>
                <a:sym typeface="Frutiger Next Pro Light" charset="0"/>
              </a:rPr>
              <a:t> | Copyright © 2018 Deloitte Development LLC. All rights reserved.</a:t>
            </a:r>
          </a:p>
        </p:txBody>
      </p:sp>
    </p:spTree>
    <p:extLst>
      <p:ext uri="{BB962C8B-B14F-4D97-AF65-F5344CB8AC3E}">
        <p14:creationId xmlns:p14="http://schemas.microsoft.com/office/powerpoint/2010/main" val="1439952068"/>
      </p:ext>
    </p:extLst>
  </p:cSld>
  <p:clrMap bg1="lt1" tx1="dk1" bg2="lt2" tx2="dk2" accent1="accent1" accent2="accent2" accent3="accent3" accent4="accent4" accent5="accent5" accent6="accent6" hlink="hlink" folHlink="folHlink"/>
  <p:sldLayoutIdLst>
    <p:sldLayoutId id="2147483940" r:id="rId1"/>
    <p:sldLayoutId id="2147483941" r:id="rId2"/>
    <p:sldLayoutId id="2147483942" r:id="rId3"/>
    <p:sldLayoutId id="2147483943" r:id="rId4"/>
    <p:sldLayoutId id="2147483944" r:id="rId5"/>
    <p:sldLayoutId id="2147483945" r:id="rId6"/>
    <p:sldLayoutId id="2147483946" r:id="rId7"/>
    <p:sldLayoutId id="2147483947" r:id="rId8"/>
    <p:sldLayoutId id="2147483948" r:id="rId9"/>
    <p:sldLayoutId id="2147483949" r:id="rId10"/>
    <p:sldLayoutId id="2147483950" r:id="rId11"/>
    <p:sldLayoutId id="2147483931" r:id="rId12"/>
    <p:sldLayoutId id="2147483969" r:id="rId13"/>
    <p:sldLayoutId id="2147483970" r:id="rId14"/>
    <p:sldLayoutId id="2147483971" r:id="rId15"/>
    <p:sldLayoutId id="2147483972" r:id="rId16"/>
    <p:sldLayoutId id="2147483987" r:id="rId17"/>
    <p:sldLayoutId id="2147483988" r:id="rId18"/>
    <p:sldLayoutId id="2147483989" r:id="rId19"/>
    <p:sldLayoutId id="2147483990" r:id="rId20"/>
    <p:sldLayoutId id="2147483991" r:id="rId21"/>
    <p:sldLayoutId id="2147483992" r:id="rId22"/>
    <p:sldLayoutId id="2147483993" r:id="rId23"/>
    <p:sldLayoutId id="2147484015" r:id="rId24"/>
  </p:sldLayoutIdLst>
  <p:txStyles>
    <p:titleStyle>
      <a:lvl1pPr algn="l" defTabSz="914400" rtl="0" eaLnBrk="1" latinLnBrk="0" hangingPunct="1">
        <a:lnSpc>
          <a:spcPct val="80000"/>
        </a:lnSpc>
        <a:spcBef>
          <a:spcPct val="0"/>
        </a:spcBef>
        <a:buNone/>
        <a:defRPr sz="4800" b="0" i="0" kern="1200" cap="none" spc="-100" baseline="0">
          <a:solidFill>
            <a:schemeClr val="tx1"/>
          </a:solidFill>
          <a:latin typeface="+mj-lt"/>
          <a:ea typeface="Bebas Neue" charset="0"/>
          <a:cs typeface="Chronicle Display Black"/>
        </a:defRPr>
      </a:lvl1pPr>
    </p:titleStyle>
    <p:body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576">
          <p15:clr>
            <a:srgbClr val="F26B43"/>
          </p15:clr>
        </p15:guide>
        <p15:guide id="4" pos="7104">
          <p15:clr>
            <a:srgbClr val="F26B43"/>
          </p15:clr>
        </p15:guide>
        <p15:guide id="10" orient="horz" pos="3968">
          <p15:clr>
            <a:srgbClr val="F26B43"/>
          </p15:clr>
        </p15:guide>
        <p15:guide id="13" orient="horz" pos="1226">
          <p15:clr>
            <a:srgbClr val="F26B43"/>
          </p15:clr>
        </p15:guide>
        <p15:guide id="19" pos="2581">
          <p15:clr>
            <a:srgbClr val="F26B43"/>
          </p15:clr>
        </p15:guide>
        <p15:guide id="20" pos="2695">
          <p15:clr>
            <a:srgbClr val="F26B43"/>
          </p15:clr>
        </p15:guide>
        <p15:guide id="27" orient="horz" pos="56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3.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4.xml"/><Relationship Id="rId5" Type="http://schemas.openxmlformats.org/officeDocument/2006/relationships/image" Target="../media/image16.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image" Target="../media/image28.png"/><Relationship Id="rId18" Type="http://schemas.openxmlformats.org/officeDocument/2006/relationships/image" Target="../media/image33.jpg"/><Relationship Id="rId26" Type="http://schemas.openxmlformats.org/officeDocument/2006/relationships/image" Target="../media/image41.png"/><Relationship Id="rId39" Type="http://schemas.openxmlformats.org/officeDocument/2006/relationships/image" Target="../media/image54.png"/><Relationship Id="rId3" Type="http://schemas.openxmlformats.org/officeDocument/2006/relationships/image" Target="../media/image18.png"/><Relationship Id="rId21" Type="http://schemas.openxmlformats.org/officeDocument/2006/relationships/image" Target="../media/image36.png"/><Relationship Id="rId34" Type="http://schemas.openxmlformats.org/officeDocument/2006/relationships/image" Target="../media/image49.png"/><Relationship Id="rId42" Type="http://schemas.openxmlformats.org/officeDocument/2006/relationships/image" Target="../media/image57.png"/><Relationship Id="rId47" Type="http://schemas.openxmlformats.org/officeDocument/2006/relationships/image" Target="../media/image61.png"/><Relationship Id="rId7" Type="http://schemas.openxmlformats.org/officeDocument/2006/relationships/image" Target="../media/image22.jpg"/><Relationship Id="rId12" Type="http://schemas.openxmlformats.org/officeDocument/2006/relationships/image" Target="../media/image27.png"/><Relationship Id="rId17" Type="http://schemas.openxmlformats.org/officeDocument/2006/relationships/image" Target="../media/image32.png"/><Relationship Id="rId25" Type="http://schemas.openxmlformats.org/officeDocument/2006/relationships/image" Target="../media/image40.png"/><Relationship Id="rId33" Type="http://schemas.openxmlformats.org/officeDocument/2006/relationships/image" Target="../media/image48.png"/><Relationship Id="rId38" Type="http://schemas.openxmlformats.org/officeDocument/2006/relationships/image" Target="../media/image53.png"/><Relationship Id="rId46" Type="http://schemas.openxmlformats.org/officeDocument/2006/relationships/image" Target="../media/image60.png"/><Relationship Id="rId2" Type="http://schemas.openxmlformats.org/officeDocument/2006/relationships/notesSlide" Target="../notesSlides/notesSlide13.xml"/><Relationship Id="rId16" Type="http://schemas.openxmlformats.org/officeDocument/2006/relationships/image" Target="../media/image31.jpg"/><Relationship Id="rId20" Type="http://schemas.openxmlformats.org/officeDocument/2006/relationships/image" Target="../media/image35.png"/><Relationship Id="rId29" Type="http://schemas.openxmlformats.org/officeDocument/2006/relationships/image" Target="../media/image44.png"/><Relationship Id="rId41" Type="http://schemas.openxmlformats.org/officeDocument/2006/relationships/image" Target="../media/image56.png"/><Relationship Id="rId1" Type="http://schemas.openxmlformats.org/officeDocument/2006/relationships/slideLayout" Target="../slideLayouts/slideLayout24.xml"/><Relationship Id="rId6" Type="http://schemas.openxmlformats.org/officeDocument/2006/relationships/image" Target="../media/image21.png"/><Relationship Id="rId11" Type="http://schemas.openxmlformats.org/officeDocument/2006/relationships/image" Target="../media/image26.png"/><Relationship Id="rId24" Type="http://schemas.openxmlformats.org/officeDocument/2006/relationships/image" Target="../media/image39.png"/><Relationship Id="rId32" Type="http://schemas.openxmlformats.org/officeDocument/2006/relationships/image" Target="../media/image47.png"/><Relationship Id="rId37" Type="http://schemas.openxmlformats.org/officeDocument/2006/relationships/image" Target="../media/image52.png"/><Relationship Id="rId40" Type="http://schemas.openxmlformats.org/officeDocument/2006/relationships/image" Target="../media/image55.png"/><Relationship Id="rId45" Type="http://schemas.microsoft.com/office/2007/relationships/hdphoto" Target="../media/hdphoto3.wdp"/><Relationship Id="rId5" Type="http://schemas.openxmlformats.org/officeDocument/2006/relationships/image" Target="../media/image20.png"/><Relationship Id="rId15" Type="http://schemas.openxmlformats.org/officeDocument/2006/relationships/image" Target="../media/image30.png"/><Relationship Id="rId23" Type="http://schemas.openxmlformats.org/officeDocument/2006/relationships/image" Target="../media/image38.png"/><Relationship Id="rId28" Type="http://schemas.openxmlformats.org/officeDocument/2006/relationships/image" Target="../media/image43.png"/><Relationship Id="rId36" Type="http://schemas.openxmlformats.org/officeDocument/2006/relationships/image" Target="../media/image51.png"/><Relationship Id="rId10" Type="http://schemas.openxmlformats.org/officeDocument/2006/relationships/image" Target="../media/image25.png"/><Relationship Id="rId19" Type="http://schemas.openxmlformats.org/officeDocument/2006/relationships/image" Target="../media/image34.png"/><Relationship Id="rId31" Type="http://schemas.openxmlformats.org/officeDocument/2006/relationships/image" Target="../media/image46.png"/><Relationship Id="rId44" Type="http://schemas.openxmlformats.org/officeDocument/2006/relationships/image" Target="../media/image59.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 Id="rId22" Type="http://schemas.openxmlformats.org/officeDocument/2006/relationships/image" Target="../media/image37.png"/><Relationship Id="rId27" Type="http://schemas.openxmlformats.org/officeDocument/2006/relationships/image" Target="../media/image42.jpg"/><Relationship Id="rId30" Type="http://schemas.openxmlformats.org/officeDocument/2006/relationships/image" Target="../media/image45.jpg"/><Relationship Id="rId35" Type="http://schemas.openxmlformats.org/officeDocument/2006/relationships/image" Target="../media/image50.png"/><Relationship Id="rId43" Type="http://schemas.openxmlformats.org/officeDocument/2006/relationships/image" Target="../media/image58.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5.xml"/><Relationship Id="rId1" Type="http://schemas.openxmlformats.org/officeDocument/2006/relationships/slideLayout" Target="../slideLayouts/slideLayout24.xml"/><Relationship Id="rId5" Type="http://schemas.openxmlformats.org/officeDocument/2006/relationships/image" Target="../media/image64.png"/><Relationship Id="rId4" Type="http://schemas.openxmlformats.org/officeDocument/2006/relationships/image" Target="../media/image63.jpeg"/></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microsoft.com/office/2007/relationships/hdphoto" Target="../media/hdphoto3.wdp"/><Relationship Id="rId5" Type="http://schemas.openxmlformats.org/officeDocument/2006/relationships/image" Target="../media/image59.png"/><Relationship Id="rId4" Type="http://schemas.openxmlformats.org/officeDocument/2006/relationships/image" Target="../media/image58.jpeg"/></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24.xml"/><Relationship Id="rId4" Type="http://schemas.microsoft.com/office/2007/relationships/hdphoto" Target="../media/hdphoto3.wdp"/></Relationships>
</file>

<file path=ppt/slides/_rels/slide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24.xml"/><Relationship Id="rId5" Type="http://schemas.openxmlformats.org/officeDocument/2006/relationships/hyperlink" Target="https://apihost:9081/authserver/authorization.oauth2?client_id=sd3154932hdwhvsck&amp;response_type=code&amp;scope=edit&amp;redirect_uri=demo://oauth2/code/sb" TargetMode="External"/><Relationship Id="rId4" Type="http://schemas.openxmlformats.org/officeDocument/2006/relationships/hyperlink" Target="https://apihost:9081/authserver/authorization.oauth2?client_id=sd3154932hdwhvsck&amp;response_type=token&amp;scope=edit&amp;redirect_uri=demo://oauth2/implicit/sb"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0.xml"/><Relationship Id="rId1" Type="http://schemas.openxmlformats.org/officeDocument/2006/relationships/slideLayout" Target="../slideLayouts/slideLayout24.xml"/><Relationship Id="rId5" Type="http://schemas.openxmlformats.org/officeDocument/2006/relationships/hyperlink" Target="https://oidcprovider.com/authserver/authorize?client_id=sd3154932hdwhvsck&amp;response_type=code&amp;scope=opened%20email%20profile&amp;state=fsdfset?redirect_uri=https://demo://app.com2%25//return" TargetMode="External"/><Relationship Id="rId4" Type="http://schemas.openxmlformats.org/officeDocument/2006/relationships/hyperlink" Target="https://apihost:9081/authserver/authorization.oauth2?client_id=sd3154932hdwhvsck&amp;response_type=code&amp;scope=edit&amp;redirect_uri=demo://oauth2/code/sb"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near-far-low/oic-poc" TargetMode="External"/><Relationship Id="rId7"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24.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7.jpeg"/></Relationships>
</file>

<file path=ppt/slides/_rels/slide2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4.xml"/><Relationship Id="rId1" Type="http://schemas.openxmlformats.org/officeDocument/2006/relationships/slideLayout" Target="../slideLayouts/slideLayout24.xml"/><Relationship Id="rId4" Type="http://schemas.openxmlformats.org/officeDocument/2006/relationships/image" Target="../media/image72.png"/></Relationships>
</file>

<file path=ppt/slides/_rels/slide2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5.xml"/><Relationship Id="rId1" Type="http://schemas.openxmlformats.org/officeDocument/2006/relationships/slideLayout" Target="../slideLayouts/slideLayout24.xml"/><Relationship Id="rId5" Type="http://schemas.openxmlformats.org/officeDocument/2006/relationships/image" Target="../media/image74.png"/><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6.xml"/><Relationship Id="rId1" Type="http://schemas.openxmlformats.org/officeDocument/2006/relationships/slideLayout" Target="../slideLayouts/slideLayout24.xml"/><Relationship Id="rId4" Type="http://schemas.openxmlformats.org/officeDocument/2006/relationships/image" Target="../media/image75.png"/></Relationships>
</file>

<file path=ppt/slides/_rels/slide2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7.xml"/><Relationship Id="rId1" Type="http://schemas.openxmlformats.org/officeDocument/2006/relationships/slideLayout" Target="../slideLayouts/slideLayout24.xml"/><Relationship Id="rId4" Type="http://schemas.microsoft.com/office/2007/relationships/hdphoto" Target="../media/hdphoto4.wdp"/></Relationships>
</file>

<file path=ppt/slides/_rels/slide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jpg"/></Relationships>
</file>

<file path=ppt/slides/_rels/slide30.xml.rels><?xml version="1.0" encoding="UTF-8" standalone="yes"?>
<Relationships xmlns="http://schemas.openxmlformats.org/package/2006/relationships"><Relationship Id="rId8" Type="http://schemas.openxmlformats.org/officeDocument/2006/relationships/hyperlink" Target="https://www.theregister.co.uk/2017/08/31/instagram_leaks_verified_members_contacts_via_api_bug/" TargetMode="External"/><Relationship Id="rId3" Type="http://schemas.openxmlformats.org/officeDocument/2006/relationships/hyperlink" Target="https://github.com/near-far-low/oic-poc" TargetMode="External"/><Relationship Id="rId7" Type="http://schemas.openxmlformats.org/officeDocument/2006/relationships/hyperlink" Target="https://www.csoonline.com/article/3184897/security/api-flaws-said-to-have-left-symantec-ssl-certificates-vulnerable-to-compromise.html" TargetMode="External"/><Relationship Id="rId2" Type="http://schemas.openxmlformats.org/officeDocument/2006/relationships/notesSlide" Target="../notesSlides/notesSlide30.xml"/><Relationship Id="rId1" Type="http://schemas.openxmlformats.org/officeDocument/2006/relationships/slideLayout" Target="../slideLayouts/slideLayout24.xml"/><Relationship Id="rId6" Type="http://schemas.openxmlformats.org/officeDocument/2006/relationships/hyperlink" Target="http://www.wired.co.uk/article/hacks-data-breaches-2017" TargetMode="External"/><Relationship Id="rId11" Type="http://schemas.openxmlformats.org/officeDocument/2006/relationships/image" Target="../media/image5.png"/><Relationship Id="rId5" Type="http://schemas.openxmlformats.org/officeDocument/2006/relationships/hyperlink" Target="https://www.bankinfosecurity.com/blogs/mcshame-mcdonalds-api-leaks-data-on-22-million-p-2426" TargetMode="External"/><Relationship Id="rId10" Type="http://schemas.openxmlformats.org/officeDocument/2006/relationships/hyperlink" Target="https://apigee.com/about/blog/technology/irs-breach-and-importance-adaptive-api-security" TargetMode="External"/><Relationship Id="rId4" Type="http://schemas.openxmlformats.org/officeDocument/2006/relationships/hyperlink" Target="https://www.zdnet.com/article/millions-verizon-customer-records-israeli-data/" TargetMode="External"/><Relationship Id="rId9" Type="http://schemas.openxmlformats.org/officeDocument/2006/relationships/hyperlink" Target="https://github.com/mulesoft/template-gw-external-oauth2-provider/blob/master/ExternalAESTutorial.pdf"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822B18-4FAF-F04B-BD5F-59A5652E72A1}"/>
              </a:ext>
            </a:extLst>
          </p:cNvPr>
          <p:cNvSpPr/>
          <p:nvPr/>
        </p:nvSpPr>
        <p:spPr>
          <a:xfrm>
            <a:off x="0" y="0"/>
            <a:ext cx="121874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5D10AAD6-2469-4348-A5A0-A78457A79E8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18359" r="19601"/>
          <a:stretch/>
        </p:blipFill>
        <p:spPr>
          <a:xfrm>
            <a:off x="5067472" y="488639"/>
            <a:ext cx="6057710" cy="4914687"/>
          </a:xfrm>
          <a:prstGeom prst="rect">
            <a:avLst/>
          </a:prstGeom>
        </p:spPr>
      </p:pic>
      <p:sp>
        <p:nvSpPr>
          <p:cNvPr id="16" name="Rectangle 15">
            <a:extLst>
              <a:ext uri="{FF2B5EF4-FFF2-40B4-BE49-F238E27FC236}">
                <a16:creationId xmlns:a16="http://schemas.microsoft.com/office/drawing/2014/main" id="{C141D7C0-EED0-F443-A4B2-2D8D7D3566AB}"/>
              </a:ext>
            </a:extLst>
          </p:cNvPr>
          <p:cNvSpPr>
            <a:spLocks/>
          </p:cNvSpPr>
          <p:nvPr/>
        </p:nvSpPr>
        <p:spPr>
          <a:xfrm>
            <a:off x="904971" y="3325232"/>
            <a:ext cx="1801810" cy="3232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chemeClr val="tx1"/>
              </a:solidFill>
              <a:effectLst/>
              <a:uLnTx/>
              <a:uFillTx/>
              <a:latin typeface="Open Sans"/>
              <a:ea typeface="+mn-ea"/>
              <a:cs typeface="+mn-cs"/>
            </a:endParaRPr>
          </a:p>
        </p:txBody>
      </p:sp>
      <p:sp>
        <p:nvSpPr>
          <p:cNvPr id="17" name="Rectangle 16">
            <a:extLst>
              <a:ext uri="{FF2B5EF4-FFF2-40B4-BE49-F238E27FC236}">
                <a16:creationId xmlns:a16="http://schemas.microsoft.com/office/drawing/2014/main" id="{535AE543-6E1A-C046-9B5B-F49704D0EE5B}"/>
              </a:ext>
            </a:extLst>
          </p:cNvPr>
          <p:cNvSpPr/>
          <p:nvPr/>
        </p:nvSpPr>
        <p:spPr>
          <a:xfrm>
            <a:off x="904971" y="4068751"/>
            <a:ext cx="10628561" cy="1384995"/>
          </a:xfrm>
          <a:prstGeom prst="rect">
            <a:avLst/>
          </a:prstGeom>
        </p:spPr>
        <p:txBody>
          <a:bodyPr wrap="square" lIns="0">
            <a:spAutoFit/>
          </a:bodyPr>
          <a:lstStyle/>
          <a:p>
            <a:r>
              <a:rPr lang="en-US" sz="4400" dirty="0">
                <a:solidFill>
                  <a:schemeClr val="bg1"/>
                </a:solidFill>
                <a:latin typeface="Chronicle Display Black" pitchFamily="2" charset="0"/>
                <a:ea typeface="Open Sans" panose="020B0606030504020204" pitchFamily="34" charset="0"/>
                <a:cs typeface="Open Sans" panose="020B0606030504020204" pitchFamily="34" charset="0"/>
              </a:rPr>
              <a:t>API Security</a:t>
            </a:r>
          </a:p>
          <a:p>
            <a:r>
              <a:rPr lang="en-US" sz="4000" dirty="0">
                <a:solidFill>
                  <a:schemeClr val="bg1"/>
                </a:solidFill>
                <a:latin typeface="Chronicle Display Black" pitchFamily="2" charset="0"/>
                <a:ea typeface="Open Sans" panose="020B0606030504020204" pitchFamily="34" charset="0"/>
                <a:cs typeface="Open Sans" panose="020B0606030504020204" pitchFamily="34" charset="0"/>
              </a:rPr>
              <a:t>In the Planet of APIs</a:t>
            </a:r>
            <a:endParaRPr lang="en-US" sz="4000" dirty="0">
              <a:solidFill>
                <a:schemeClr val="bg1"/>
              </a:solidFill>
              <a:latin typeface="Chronicle Display Black" pitchFamily="2" charset="0"/>
            </a:endParaRPr>
          </a:p>
        </p:txBody>
      </p:sp>
      <p:sp>
        <p:nvSpPr>
          <p:cNvPr id="18" name="Rectangle 17">
            <a:extLst>
              <a:ext uri="{FF2B5EF4-FFF2-40B4-BE49-F238E27FC236}">
                <a16:creationId xmlns:a16="http://schemas.microsoft.com/office/drawing/2014/main" id="{F607D5B2-75FF-F44F-9DA3-0100BF0D2EC0}"/>
              </a:ext>
            </a:extLst>
          </p:cNvPr>
          <p:cNvSpPr/>
          <p:nvPr/>
        </p:nvSpPr>
        <p:spPr>
          <a:xfrm>
            <a:off x="914399" y="5610915"/>
            <a:ext cx="1796513" cy="358219"/>
          </a:xfrm>
          <a:prstGeom prst="rect">
            <a:avLst/>
          </a:prstGeom>
          <a:solidFill>
            <a:schemeClr val="bg1">
              <a:alpha val="81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3">
            <a:extLst>
              <a:ext uri="{FF2B5EF4-FFF2-40B4-BE49-F238E27FC236}">
                <a16:creationId xmlns:a16="http://schemas.microsoft.com/office/drawing/2014/main" id="{8E94FB4A-30B2-E243-AAE6-9FC3350FA67E}"/>
              </a:ext>
            </a:extLst>
          </p:cNvPr>
          <p:cNvSpPr>
            <a:spLocks noGrp="1"/>
          </p:cNvSpPr>
          <p:nvPr>
            <p:ph type="body" sz="quarter" idx="17"/>
          </p:nvPr>
        </p:nvSpPr>
        <p:spPr>
          <a:xfrm>
            <a:off x="981372" y="5682894"/>
            <a:ext cx="1640264" cy="242398"/>
          </a:xfrm>
        </p:spPr>
        <p:txBody>
          <a:bodyPr anchor="ctr"/>
          <a:lstStyle/>
          <a:p>
            <a:pPr algn="ctr"/>
            <a:r>
              <a:rPr lang="en-US" sz="1200" dirty="0">
                <a:solidFill>
                  <a:schemeClr val="tx1"/>
                </a:solidFill>
              </a:rPr>
              <a:t>March 2019</a:t>
            </a:r>
          </a:p>
        </p:txBody>
      </p:sp>
      <p:grpSp>
        <p:nvGrpSpPr>
          <p:cNvPr id="26" name="Group 25">
            <a:extLst>
              <a:ext uri="{FF2B5EF4-FFF2-40B4-BE49-F238E27FC236}">
                <a16:creationId xmlns:a16="http://schemas.microsoft.com/office/drawing/2014/main" id="{80DE407B-277A-4C58-A857-4AD27027369A}"/>
              </a:ext>
            </a:extLst>
          </p:cNvPr>
          <p:cNvGrpSpPr>
            <a:grpSpLocks noChangeAspect="1"/>
          </p:cNvGrpSpPr>
          <p:nvPr/>
        </p:nvGrpSpPr>
        <p:grpSpPr>
          <a:xfrm>
            <a:off x="469900" y="457761"/>
            <a:ext cx="1998000" cy="374400"/>
            <a:chOff x="398463" y="404813"/>
            <a:chExt cx="1627187" cy="307976"/>
          </a:xfrm>
          <a:solidFill>
            <a:srgbClr val="000000"/>
          </a:solidFill>
        </p:grpSpPr>
        <p:sp>
          <p:nvSpPr>
            <p:cNvPr id="27" name="Oval 5">
              <a:extLst>
                <a:ext uri="{FF2B5EF4-FFF2-40B4-BE49-F238E27FC236}">
                  <a16:creationId xmlns:a16="http://schemas.microsoft.com/office/drawing/2014/main" id="{373B9382-1683-4F8D-BD7B-42EA3A1DF7AD}"/>
                </a:ext>
              </a:extLst>
            </p:cNvPr>
            <p:cNvSpPr>
              <a:spLocks noChangeArrowheads="1"/>
            </p:cNvSpPr>
            <p:nvPr userDrawn="1"/>
          </p:nvSpPr>
          <p:spPr bwMode="auto">
            <a:xfrm>
              <a:off x="1938338" y="625476"/>
              <a:ext cx="87312" cy="87313"/>
            </a:xfrm>
            <a:prstGeom prst="ellipse">
              <a:avLst/>
            </a:prstGeom>
            <a:solidFill>
              <a:srgbClr val="86F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dirty="0">
                <a:ln>
                  <a:noFill/>
                </a:ln>
                <a:solidFill>
                  <a:srgbClr val="FFFFFF"/>
                </a:solidFill>
                <a:effectLst/>
                <a:uLnTx/>
                <a:uFillTx/>
              </a:endParaRPr>
            </a:p>
          </p:txBody>
        </p:sp>
        <p:sp>
          <p:nvSpPr>
            <p:cNvPr id="28" name="Freeform 6">
              <a:extLst>
                <a:ext uri="{FF2B5EF4-FFF2-40B4-BE49-F238E27FC236}">
                  <a16:creationId xmlns:a16="http://schemas.microsoft.com/office/drawing/2014/main" id="{3835E3A9-F6D2-40AA-99BE-5C2095F00D80}"/>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dirty="0">
                <a:ln>
                  <a:noFill/>
                </a:ln>
                <a:solidFill>
                  <a:srgbClr val="FFFFFF"/>
                </a:solidFill>
                <a:effectLst/>
                <a:uLnTx/>
                <a:uFillTx/>
              </a:endParaRPr>
            </a:p>
          </p:txBody>
        </p:sp>
        <p:sp>
          <p:nvSpPr>
            <p:cNvPr id="29" name="Rectangle 7">
              <a:extLst>
                <a:ext uri="{FF2B5EF4-FFF2-40B4-BE49-F238E27FC236}">
                  <a16:creationId xmlns:a16="http://schemas.microsoft.com/office/drawing/2014/main" id="{5D42BCB1-786B-4F84-9832-49CF780AE339}"/>
                </a:ext>
              </a:extLst>
            </p:cNvPr>
            <p:cNvSpPr>
              <a:spLocks noChangeArrowheads="1"/>
            </p:cNvSpPr>
            <p:nvPr userDrawn="1"/>
          </p:nvSpPr>
          <p:spPr bwMode="auto">
            <a:xfrm>
              <a:off x="906463" y="404813"/>
              <a:ext cx="74612" cy="303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dirty="0">
                <a:ln>
                  <a:noFill/>
                </a:ln>
                <a:solidFill>
                  <a:srgbClr val="FFFFFF"/>
                </a:solidFill>
                <a:effectLst/>
                <a:uLnTx/>
                <a:uFillTx/>
              </a:endParaRPr>
            </a:p>
          </p:txBody>
        </p:sp>
        <p:sp>
          <p:nvSpPr>
            <p:cNvPr id="30" name="Freeform 8">
              <a:extLst>
                <a:ext uri="{FF2B5EF4-FFF2-40B4-BE49-F238E27FC236}">
                  <a16:creationId xmlns:a16="http://schemas.microsoft.com/office/drawing/2014/main" id="{03BCD057-6A52-4A59-B627-EE884D3DD314}"/>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dirty="0">
                <a:ln>
                  <a:noFill/>
                </a:ln>
                <a:solidFill>
                  <a:srgbClr val="FFFFFF"/>
                </a:solidFill>
                <a:effectLst/>
                <a:uLnTx/>
                <a:uFillTx/>
              </a:endParaRPr>
            </a:p>
          </p:txBody>
        </p:sp>
        <p:sp>
          <p:nvSpPr>
            <p:cNvPr id="31" name="Rectangle 9">
              <a:extLst>
                <a:ext uri="{FF2B5EF4-FFF2-40B4-BE49-F238E27FC236}">
                  <a16:creationId xmlns:a16="http://schemas.microsoft.com/office/drawing/2014/main" id="{D48F8060-7A03-44DE-8BE3-3E41DDFAE024}"/>
                </a:ext>
              </a:extLst>
            </p:cNvPr>
            <p:cNvSpPr>
              <a:spLocks noChangeArrowheads="1"/>
            </p:cNvSpPr>
            <p:nvPr userDrawn="1"/>
          </p:nvSpPr>
          <p:spPr bwMode="auto">
            <a:xfrm>
              <a:off x="1257300" y="482601"/>
              <a:ext cx="74612" cy="225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dirty="0">
                <a:ln>
                  <a:noFill/>
                </a:ln>
                <a:solidFill>
                  <a:srgbClr val="FFFFFF"/>
                </a:solidFill>
                <a:effectLst/>
                <a:uLnTx/>
                <a:uFillTx/>
              </a:endParaRPr>
            </a:p>
          </p:txBody>
        </p:sp>
        <p:sp>
          <p:nvSpPr>
            <p:cNvPr id="32" name="Rectangle 10">
              <a:extLst>
                <a:ext uri="{FF2B5EF4-FFF2-40B4-BE49-F238E27FC236}">
                  <a16:creationId xmlns:a16="http://schemas.microsoft.com/office/drawing/2014/main" id="{3C416B22-2430-43C6-9411-9863804E5266}"/>
                </a:ext>
              </a:extLst>
            </p:cNvPr>
            <p:cNvSpPr>
              <a:spLocks noChangeArrowheads="1"/>
            </p:cNvSpPr>
            <p:nvPr userDrawn="1"/>
          </p:nvSpPr>
          <p:spPr bwMode="auto">
            <a:xfrm>
              <a:off x="1257300" y="404813"/>
              <a:ext cx="74612" cy="50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dirty="0">
                <a:ln>
                  <a:noFill/>
                </a:ln>
                <a:solidFill>
                  <a:srgbClr val="FFFFFF"/>
                </a:solidFill>
                <a:effectLst/>
                <a:uLnTx/>
                <a:uFillTx/>
              </a:endParaRPr>
            </a:p>
          </p:txBody>
        </p:sp>
        <p:sp>
          <p:nvSpPr>
            <p:cNvPr id="33" name="Freeform 11">
              <a:extLst>
                <a:ext uri="{FF2B5EF4-FFF2-40B4-BE49-F238E27FC236}">
                  <a16:creationId xmlns:a16="http://schemas.microsoft.com/office/drawing/2014/main" id="{A14B88C2-5E97-4F45-B5F4-A776830A0B1D}"/>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dirty="0">
                <a:ln>
                  <a:noFill/>
                </a:ln>
                <a:solidFill>
                  <a:srgbClr val="FFFFFF"/>
                </a:solidFill>
                <a:effectLst/>
                <a:uLnTx/>
                <a:uFillTx/>
              </a:endParaRPr>
            </a:p>
          </p:txBody>
        </p:sp>
        <p:sp>
          <p:nvSpPr>
            <p:cNvPr id="34" name="Freeform 12">
              <a:extLst>
                <a:ext uri="{FF2B5EF4-FFF2-40B4-BE49-F238E27FC236}">
                  <a16:creationId xmlns:a16="http://schemas.microsoft.com/office/drawing/2014/main" id="{D790580A-9BE7-4291-A609-4E456B49DE66}"/>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dirty="0">
                <a:ln>
                  <a:noFill/>
                </a:ln>
                <a:solidFill>
                  <a:srgbClr val="FFFFFF"/>
                </a:solidFill>
                <a:effectLst/>
                <a:uLnTx/>
                <a:uFillTx/>
              </a:endParaRPr>
            </a:p>
          </p:txBody>
        </p:sp>
        <p:sp>
          <p:nvSpPr>
            <p:cNvPr id="35" name="Freeform 13">
              <a:extLst>
                <a:ext uri="{FF2B5EF4-FFF2-40B4-BE49-F238E27FC236}">
                  <a16:creationId xmlns:a16="http://schemas.microsoft.com/office/drawing/2014/main" id="{257FA1D7-75B6-470F-8AA7-4E4A02003F39}"/>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dirty="0">
                <a:ln>
                  <a:noFill/>
                </a:ln>
                <a:solidFill>
                  <a:srgbClr val="FFFFFF"/>
                </a:solidFill>
                <a:effectLst/>
                <a:uLnTx/>
                <a:uFillTx/>
              </a:endParaRPr>
            </a:p>
          </p:txBody>
        </p:sp>
        <p:sp>
          <p:nvSpPr>
            <p:cNvPr id="36" name="Freeform 14">
              <a:extLst>
                <a:ext uri="{FF2B5EF4-FFF2-40B4-BE49-F238E27FC236}">
                  <a16:creationId xmlns:a16="http://schemas.microsoft.com/office/drawing/2014/main" id="{B79596EC-32FA-4E23-811E-F76B577026D0}"/>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dirty="0">
                <a:ln>
                  <a:noFill/>
                </a:ln>
                <a:solidFill>
                  <a:srgbClr val="FFFFFF"/>
                </a:solidFill>
                <a:effectLst/>
                <a:uLnTx/>
                <a:uFillTx/>
              </a:endParaRPr>
            </a:p>
          </p:txBody>
        </p:sp>
      </p:grpSp>
    </p:spTree>
    <p:extLst>
      <p:ext uri="{BB962C8B-B14F-4D97-AF65-F5344CB8AC3E}">
        <p14:creationId xmlns:p14="http://schemas.microsoft.com/office/powerpoint/2010/main" val="109780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Title 5">
            <a:extLst>
              <a:ext uri="{FF2B5EF4-FFF2-40B4-BE49-F238E27FC236}">
                <a16:creationId xmlns:a16="http://schemas.microsoft.com/office/drawing/2014/main" id="{47396696-5BBF-44A6-B6A0-CE83BBD6BA98}"/>
              </a:ext>
            </a:extLst>
          </p:cNvPr>
          <p:cNvSpPr txBox="1">
            <a:spLocks/>
          </p:cNvSpPr>
          <p:nvPr/>
        </p:nvSpPr>
        <p:spPr>
          <a:xfrm>
            <a:off x="421341" y="381179"/>
            <a:ext cx="11170024" cy="594360"/>
          </a:xfrm>
          <a:prstGeom prst="rect">
            <a:avLst/>
          </a:prstGeom>
        </p:spPr>
        <p:txBody>
          <a:bodyPr vert="horz" lIns="0" tIns="45720" rIns="0" bIns="0" rtlCol="0" anchor="t" anchorCtr="0">
            <a:noAutofit/>
          </a:bodyPr>
          <a:lstStyle>
            <a:lvl1pPr algn="l" defTabSz="914400" rtl="0" eaLnBrk="1" latinLnBrk="0" hangingPunct="1">
              <a:lnSpc>
                <a:spcPct val="80000"/>
              </a:lnSpc>
              <a:spcBef>
                <a:spcPct val="0"/>
              </a:spcBef>
              <a:buNone/>
              <a:defRPr sz="2800" b="0" i="0" kern="1200" cap="none" spc="-1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3200" dirty="0">
                <a:latin typeface="+mj-lt"/>
              </a:rPr>
              <a:t>Holistic Approach on API Security</a:t>
            </a:r>
          </a:p>
        </p:txBody>
      </p:sp>
      <p:grpSp>
        <p:nvGrpSpPr>
          <p:cNvPr id="2" name="Group 1">
            <a:extLst>
              <a:ext uri="{FF2B5EF4-FFF2-40B4-BE49-F238E27FC236}">
                <a16:creationId xmlns:a16="http://schemas.microsoft.com/office/drawing/2014/main" id="{78CABC08-3E90-413B-A735-760F2FA24E51}"/>
              </a:ext>
            </a:extLst>
          </p:cNvPr>
          <p:cNvGrpSpPr/>
          <p:nvPr/>
        </p:nvGrpSpPr>
        <p:grpSpPr>
          <a:xfrm>
            <a:off x="293549" y="1665914"/>
            <a:ext cx="11604902" cy="3971256"/>
            <a:chOff x="298671" y="1697444"/>
            <a:chExt cx="11604902" cy="3971256"/>
          </a:xfrm>
        </p:grpSpPr>
        <p:sp>
          <p:nvSpPr>
            <p:cNvPr id="22" name="TextBox 21">
              <a:extLst>
                <a:ext uri="{FF2B5EF4-FFF2-40B4-BE49-F238E27FC236}">
                  <a16:creationId xmlns:a16="http://schemas.microsoft.com/office/drawing/2014/main" id="{6FE4DCE9-DCCB-496B-94B0-C6499F843A64}"/>
                </a:ext>
              </a:extLst>
            </p:cNvPr>
            <p:cNvSpPr txBox="1"/>
            <p:nvPr/>
          </p:nvSpPr>
          <p:spPr>
            <a:xfrm rot="17116779">
              <a:off x="4566306" y="2608058"/>
              <a:ext cx="2435735" cy="2435735"/>
            </a:xfrm>
            <a:prstGeom prst="rect">
              <a:avLst/>
            </a:prstGeom>
            <a:noFill/>
          </p:spPr>
          <p:txBody>
            <a:bodyPr wrap="none" rtlCol="0">
              <a:prstTxWarp prst="textArchDown">
                <a:avLst/>
              </a:prstTxWarp>
              <a:spAutoFit/>
            </a:bodyPr>
            <a:lstStyle/>
            <a:p>
              <a:pPr algn="ctr"/>
              <a:r>
                <a:rPr lang="en-US" sz="1600" b="1" spc="300" dirty="0">
                  <a:latin typeface="Open Sans" panose="020B0606030504020204" pitchFamily="34" charset="0"/>
                  <a:ea typeface="Open Sans" panose="020B0606030504020204" pitchFamily="34" charset="0"/>
                  <a:cs typeface="Open Sans" panose="020B0606030504020204" pitchFamily="34" charset="0"/>
                </a:rPr>
                <a:t>AVAILABILITY</a:t>
              </a:r>
            </a:p>
          </p:txBody>
        </p:sp>
        <p:sp>
          <p:nvSpPr>
            <p:cNvPr id="23" name="TextBox 22">
              <a:extLst>
                <a:ext uri="{FF2B5EF4-FFF2-40B4-BE49-F238E27FC236}">
                  <a16:creationId xmlns:a16="http://schemas.microsoft.com/office/drawing/2014/main" id="{D9C82862-1C4A-4D18-91C8-CCEB59FA800E}"/>
                </a:ext>
              </a:extLst>
            </p:cNvPr>
            <p:cNvSpPr txBox="1"/>
            <p:nvPr/>
          </p:nvSpPr>
          <p:spPr>
            <a:xfrm rot="4000532">
              <a:off x="4449401" y="2582392"/>
              <a:ext cx="2435733" cy="2435735"/>
            </a:xfrm>
            <a:prstGeom prst="rect">
              <a:avLst/>
            </a:prstGeom>
            <a:noFill/>
          </p:spPr>
          <p:txBody>
            <a:bodyPr wrap="none" rtlCol="0">
              <a:prstTxWarp prst="textArchDown">
                <a:avLst/>
              </a:prstTxWarp>
              <a:spAutoFit/>
            </a:bodyPr>
            <a:lstStyle/>
            <a:p>
              <a:pPr algn="ctr"/>
              <a:r>
                <a:rPr lang="en-US" sz="1600" b="1" spc="300" dirty="0">
                  <a:latin typeface="Open Sans" panose="020B0606030504020204" pitchFamily="34" charset="0"/>
                  <a:ea typeface="Open Sans" panose="020B0606030504020204" pitchFamily="34" charset="0"/>
                  <a:cs typeface="Open Sans" panose="020B0606030504020204" pitchFamily="34" charset="0"/>
                </a:rPr>
                <a:t>CONFIDENTIALITY</a:t>
              </a:r>
            </a:p>
          </p:txBody>
        </p:sp>
        <p:sp>
          <p:nvSpPr>
            <p:cNvPr id="24" name="Rectangle 23">
              <a:extLst>
                <a:ext uri="{FF2B5EF4-FFF2-40B4-BE49-F238E27FC236}">
                  <a16:creationId xmlns:a16="http://schemas.microsoft.com/office/drawing/2014/main" id="{37D83BA8-2B63-438E-8463-D6A4A1AD0FD0}"/>
                </a:ext>
              </a:extLst>
            </p:cNvPr>
            <p:cNvSpPr/>
            <p:nvPr/>
          </p:nvSpPr>
          <p:spPr>
            <a:xfrm>
              <a:off x="298671" y="3356745"/>
              <a:ext cx="2198528" cy="338554"/>
            </a:xfrm>
            <a:prstGeom prst="rect">
              <a:avLst/>
            </a:prstGeom>
            <a:ln>
              <a:noFill/>
            </a:ln>
          </p:spPr>
          <p:txBody>
            <a:bodyPr wrap="square">
              <a:spAutoFit/>
            </a:bodyPr>
            <a:lstStyle/>
            <a:p>
              <a:r>
                <a:rPr lang="en-US" sz="1600" b="1" dirty="0">
                  <a:latin typeface="Open Sans" panose="020B0606030504020204" pitchFamily="34" charset="0"/>
                  <a:ea typeface="Open Sans" panose="020B0606030504020204" pitchFamily="34" charset="0"/>
                  <a:cs typeface="Open Sans" panose="020B0606030504020204" pitchFamily="34" charset="0"/>
                </a:rPr>
                <a:t>Detection</a:t>
              </a:r>
            </a:p>
          </p:txBody>
        </p:sp>
        <p:sp>
          <p:nvSpPr>
            <p:cNvPr id="25" name="TextBox 24">
              <a:extLst>
                <a:ext uri="{FF2B5EF4-FFF2-40B4-BE49-F238E27FC236}">
                  <a16:creationId xmlns:a16="http://schemas.microsoft.com/office/drawing/2014/main" id="{5501A017-1D95-41B7-81AA-0327FCD289C2}"/>
                </a:ext>
              </a:extLst>
            </p:cNvPr>
            <p:cNvSpPr txBox="1"/>
            <p:nvPr/>
          </p:nvSpPr>
          <p:spPr>
            <a:xfrm>
              <a:off x="326103" y="4978000"/>
              <a:ext cx="3043262" cy="507831"/>
            </a:xfrm>
            <a:prstGeom prst="rect">
              <a:avLst/>
            </a:prstGeom>
            <a:noFill/>
          </p:spPr>
          <p:txBody>
            <a:bodyPr wrap="square" rtlCol="0">
              <a:spAutoFit/>
            </a:bodyPr>
            <a:lstStyle/>
            <a:p>
              <a:pPr>
                <a:lnSpc>
                  <a:spcPct val="90000"/>
                </a:lnSpc>
                <a:spcAft>
                  <a:spcPts val="600"/>
                </a:spcAft>
              </a:pPr>
              <a:r>
                <a:rPr lang="en-US" sz="1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Once attack is detected how fast it can </a:t>
              </a:r>
              <a:r>
                <a:rPr lang="en-US" sz="1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be shut down, analyzed and patternize </a:t>
              </a:r>
              <a:r>
                <a:rPr lang="en-US" sz="1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and can be used as input to </a:t>
              </a:r>
              <a:r>
                <a:rPr lang="en-US" sz="1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responsive security model.</a:t>
              </a:r>
            </a:p>
          </p:txBody>
        </p:sp>
        <p:cxnSp>
          <p:nvCxnSpPr>
            <p:cNvPr id="26" name="Straight Connector 25">
              <a:extLst>
                <a:ext uri="{FF2B5EF4-FFF2-40B4-BE49-F238E27FC236}">
                  <a16:creationId xmlns:a16="http://schemas.microsoft.com/office/drawing/2014/main" id="{42B79180-699F-4718-BC99-83573F5B4B71}"/>
                </a:ext>
              </a:extLst>
            </p:cNvPr>
            <p:cNvCxnSpPr/>
            <p:nvPr/>
          </p:nvCxnSpPr>
          <p:spPr>
            <a:xfrm>
              <a:off x="389278" y="4895040"/>
              <a:ext cx="2103120"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721F0FD-FBE7-4F78-AB83-B67B05DCC99F}"/>
                </a:ext>
              </a:extLst>
            </p:cNvPr>
            <p:cNvSpPr txBox="1"/>
            <p:nvPr/>
          </p:nvSpPr>
          <p:spPr>
            <a:xfrm>
              <a:off x="326103" y="3770868"/>
              <a:ext cx="2952146" cy="646331"/>
            </a:xfrm>
            <a:prstGeom prst="rect">
              <a:avLst/>
            </a:prstGeom>
            <a:noFill/>
          </p:spPr>
          <p:txBody>
            <a:bodyPr wrap="square" rtlCol="0">
              <a:spAutoFit/>
            </a:bodyPr>
            <a:lstStyle/>
            <a:p>
              <a:pPr>
                <a:lnSpc>
                  <a:spcPct val="90000"/>
                </a:lnSpc>
                <a:spcAft>
                  <a:spcPts val="600"/>
                </a:spcAft>
              </a:pPr>
              <a:r>
                <a:rPr lang="en-US" sz="1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How fast can you know what </a:t>
              </a:r>
              <a:r>
                <a:rPr lang="en-US" sz="1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kind of attack </a:t>
              </a:r>
              <a:r>
                <a:rPr lang="en-US" sz="1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is being done. What </a:t>
              </a:r>
              <a:r>
                <a:rPr lang="en-US" sz="1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API, version, application and credentials</a:t>
              </a:r>
              <a:r>
                <a:rPr lang="en-US" sz="1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are affected and the </a:t>
              </a:r>
              <a:r>
                <a:rPr lang="en-US" sz="1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level of impact</a:t>
              </a:r>
              <a:r>
                <a:rPr lang="en-US" sz="1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p>
          </p:txBody>
        </p:sp>
        <p:sp>
          <p:nvSpPr>
            <p:cNvPr id="28" name="TextBox 27">
              <a:extLst>
                <a:ext uri="{FF2B5EF4-FFF2-40B4-BE49-F238E27FC236}">
                  <a16:creationId xmlns:a16="http://schemas.microsoft.com/office/drawing/2014/main" id="{3D41A964-C1B7-44CB-9D2A-07A0D0A92BC9}"/>
                </a:ext>
              </a:extLst>
            </p:cNvPr>
            <p:cNvSpPr txBox="1"/>
            <p:nvPr/>
          </p:nvSpPr>
          <p:spPr>
            <a:xfrm>
              <a:off x="326103" y="2618311"/>
              <a:ext cx="3027252" cy="646331"/>
            </a:xfrm>
            <a:prstGeom prst="rect">
              <a:avLst/>
            </a:prstGeom>
            <a:noFill/>
          </p:spPr>
          <p:txBody>
            <a:bodyPr wrap="square" rtlCol="0">
              <a:spAutoFit/>
            </a:bodyPr>
            <a:lstStyle/>
            <a:p>
              <a:pPr>
                <a:lnSpc>
                  <a:spcPct val="90000"/>
                </a:lnSpc>
                <a:spcAft>
                  <a:spcPts val="600"/>
                </a:spcAft>
              </a:pPr>
              <a:r>
                <a:rPr lang="en-US" sz="1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Assessing</a:t>
              </a:r>
              <a:r>
                <a:rPr lang="en-US" sz="1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all APIs for vulnerability, understand what API controls to be put to prevent APIs from being </a:t>
              </a:r>
              <a:r>
                <a:rPr lang="en-US" sz="1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unauthenticated, unauthorized access.</a:t>
              </a:r>
            </a:p>
          </p:txBody>
        </p:sp>
        <p:cxnSp>
          <p:nvCxnSpPr>
            <p:cNvPr id="29" name="Straight Connector 28">
              <a:extLst>
                <a:ext uri="{FF2B5EF4-FFF2-40B4-BE49-F238E27FC236}">
                  <a16:creationId xmlns:a16="http://schemas.microsoft.com/office/drawing/2014/main" id="{6CD2B9C4-1ED9-4C17-A832-00AD1CC1EEAB}"/>
                </a:ext>
              </a:extLst>
            </p:cNvPr>
            <p:cNvCxnSpPr/>
            <p:nvPr/>
          </p:nvCxnSpPr>
          <p:spPr>
            <a:xfrm>
              <a:off x="410614" y="2511504"/>
              <a:ext cx="2103120"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7C55F58-69D4-4CAD-8954-559E037A7384}"/>
                </a:ext>
              </a:extLst>
            </p:cNvPr>
            <p:cNvCxnSpPr/>
            <p:nvPr/>
          </p:nvCxnSpPr>
          <p:spPr>
            <a:xfrm>
              <a:off x="416710" y="3706320"/>
              <a:ext cx="2103120"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0D6D8DD-D3B7-4B5A-9EFF-FED3F8C6037F}"/>
                </a:ext>
              </a:extLst>
            </p:cNvPr>
            <p:cNvSpPr/>
            <p:nvPr/>
          </p:nvSpPr>
          <p:spPr>
            <a:xfrm>
              <a:off x="298671" y="4535261"/>
              <a:ext cx="2198528" cy="338554"/>
            </a:xfrm>
            <a:prstGeom prst="rect">
              <a:avLst/>
            </a:prstGeom>
          </p:spPr>
          <p:txBody>
            <a:bodyPr wrap="square">
              <a:spAutoFit/>
            </a:bodyPr>
            <a:lstStyle/>
            <a:p>
              <a:r>
                <a:rPr lang="en-US" sz="1600" b="1" dirty="0">
                  <a:latin typeface="Open Sans" panose="020B0606030504020204" pitchFamily="34" charset="0"/>
                  <a:ea typeface="Open Sans" panose="020B0606030504020204" pitchFamily="34" charset="0"/>
                  <a:cs typeface="Open Sans" panose="020B0606030504020204" pitchFamily="34" charset="0"/>
                </a:rPr>
                <a:t>Mitigation</a:t>
              </a:r>
            </a:p>
          </p:txBody>
        </p:sp>
        <p:sp>
          <p:nvSpPr>
            <p:cNvPr id="32" name="Rectangle 31">
              <a:extLst>
                <a:ext uri="{FF2B5EF4-FFF2-40B4-BE49-F238E27FC236}">
                  <a16:creationId xmlns:a16="http://schemas.microsoft.com/office/drawing/2014/main" id="{EB3E0015-E877-40CA-A4C4-953AAFB18453}"/>
                </a:ext>
              </a:extLst>
            </p:cNvPr>
            <p:cNvSpPr/>
            <p:nvPr/>
          </p:nvSpPr>
          <p:spPr>
            <a:xfrm>
              <a:off x="321302" y="2176424"/>
              <a:ext cx="2198528" cy="338554"/>
            </a:xfrm>
            <a:prstGeom prst="rect">
              <a:avLst/>
            </a:prstGeom>
          </p:spPr>
          <p:txBody>
            <a:bodyPr wrap="square">
              <a:spAutoFit/>
            </a:bodyPr>
            <a:lstStyle/>
            <a:p>
              <a:r>
                <a:rPr lang="en-US" sz="1600" b="1" dirty="0">
                  <a:latin typeface="Open Sans" panose="020B0606030504020204" pitchFamily="34" charset="0"/>
                  <a:ea typeface="Open Sans" panose="020B0606030504020204" pitchFamily="34" charset="0"/>
                  <a:cs typeface="Open Sans" panose="020B0606030504020204" pitchFamily="34" charset="0"/>
                </a:rPr>
                <a:t>Prevention</a:t>
              </a:r>
            </a:p>
          </p:txBody>
        </p:sp>
        <p:sp>
          <p:nvSpPr>
            <p:cNvPr id="33" name="Oval 32">
              <a:extLst>
                <a:ext uri="{FF2B5EF4-FFF2-40B4-BE49-F238E27FC236}">
                  <a16:creationId xmlns:a16="http://schemas.microsoft.com/office/drawing/2014/main" id="{C359AB8C-A5D2-444C-8F28-12E19EC59337}"/>
                </a:ext>
              </a:extLst>
            </p:cNvPr>
            <p:cNvSpPr/>
            <p:nvPr/>
          </p:nvSpPr>
          <p:spPr>
            <a:xfrm>
              <a:off x="4090088" y="2156369"/>
              <a:ext cx="3278875" cy="3278875"/>
            </a:xfrm>
            <a:prstGeom prst="ellipse">
              <a:avLst/>
            </a:prstGeom>
            <a:noFill/>
            <a:ln w="349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4" name="Oval 33">
              <a:extLst>
                <a:ext uri="{FF2B5EF4-FFF2-40B4-BE49-F238E27FC236}">
                  <a16:creationId xmlns:a16="http://schemas.microsoft.com/office/drawing/2014/main" id="{47D53E23-2B31-42FE-9F89-4A28774C3C7C}"/>
                </a:ext>
              </a:extLst>
            </p:cNvPr>
            <p:cNvSpPr/>
            <p:nvPr/>
          </p:nvSpPr>
          <p:spPr>
            <a:xfrm>
              <a:off x="4168156" y="2242565"/>
              <a:ext cx="3122738" cy="3122738"/>
            </a:xfrm>
            <a:prstGeom prst="ellipse">
              <a:avLst/>
            </a:prstGeom>
            <a:noFill/>
            <a:ln w="3492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5" name="Oval 34">
              <a:extLst>
                <a:ext uri="{FF2B5EF4-FFF2-40B4-BE49-F238E27FC236}">
                  <a16:creationId xmlns:a16="http://schemas.microsoft.com/office/drawing/2014/main" id="{E8CDBBAE-2466-40A0-8DD6-F6C715E4BD5B}"/>
                </a:ext>
              </a:extLst>
            </p:cNvPr>
            <p:cNvSpPr/>
            <p:nvPr/>
          </p:nvSpPr>
          <p:spPr>
            <a:xfrm>
              <a:off x="3866043" y="1921415"/>
              <a:ext cx="3747285" cy="3747285"/>
            </a:xfrm>
            <a:prstGeom prst="ellipse">
              <a:avLst/>
            </a:prstGeom>
            <a:noFill/>
            <a:ln w="34925">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6" name="Oval 35">
              <a:extLst>
                <a:ext uri="{FF2B5EF4-FFF2-40B4-BE49-F238E27FC236}">
                  <a16:creationId xmlns:a16="http://schemas.microsoft.com/office/drawing/2014/main" id="{65E03619-817C-489C-AA19-408E59545BAF}"/>
                </a:ext>
              </a:extLst>
            </p:cNvPr>
            <p:cNvSpPr/>
            <p:nvPr/>
          </p:nvSpPr>
          <p:spPr>
            <a:xfrm>
              <a:off x="3933951" y="2000232"/>
              <a:ext cx="3591148" cy="3591148"/>
            </a:xfrm>
            <a:prstGeom prst="ellipse">
              <a:avLst/>
            </a:prstGeom>
            <a:noFill/>
            <a:ln w="3492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7" name="Oval 36">
              <a:extLst>
                <a:ext uri="{FF2B5EF4-FFF2-40B4-BE49-F238E27FC236}">
                  <a16:creationId xmlns:a16="http://schemas.microsoft.com/office/drawing/2014/main" id="{7E3D5F60-8042-4241-89A5-1452B7A00109}"/>
                </a:ext>
              </a:extLst>
            </p:cNvPr>
            <p:cNvSpPr/>
            <p:nvPr/>
          </p:nvSpPr>
          <p:spPr>
            <a:xfrm>
              <a:off x="4012019" y="2078300"/>
              <a:ext cx="3435012" cy="3435012"/>
            </a:xfrm>
            <a:prstGeom prst="ellipse">
              <a:avLst/>
            </a:prstGeom>
            <a:noFill/>
            <a:ln w="349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8" name="Rectangle 37">
              <a:extLst>
                <a:ext uri="{FF2B5EF4-FFF2-40B4-BE49-F238E27FC236}">
                  <a16:creationId xmlns:a16="http://schemas.microsoft.com/office/drawing/2014/main" id="{06DA6746-8CB7-4DC8-8654-1DAB8809A330}"/>
                </a:ext>
              </a:extLst>
            </p:cNvPr>
            <p:cNvSpPr/>
            <p:nvPr/>
          </p:nvSpPr>
          <p:spPr>
            <a:xfrm>
              <a:off x="2511024" y="3678058"/>
              <a:ext cx="476926" cy="718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Arc 38">
              <a:extLst>
                <a:ext uri="{FF2B5EF4-FFF2-40B4-BE49-F238E27FC236}">
                  <a16:creationId xmlns:a16="http://schemas.microsoft.com/office/drawing/2014/main" id="{BD3263C4-61B3-45DD-AA70-7360DDB7C925}"/>
                </a:ext>
              </a:extLst>
            </p:cNvPr>
            <p:cNvSpPr/>
            <p:nvPr/>
          </p:nvSpPr>
          <p:spPr>
            <a:xfrm flipH="1">
              <a:off x="4799293" y="2854220"/>
              <a:ext cx="1873642" cy="1873642"/>
            </a:xfrm>
            <a:prstGeom prst="arc">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40" name="Arc 39">
              <a:extLst>
                <a:ext uri="{FF2B5EF4-FFF2-40B4-BE49-F238E27FC236}">
                  <a16:creationId xmlns:a16="http://schemas.microsoft.com/office/drawing/2014/main" id="{FC86DBF1-6D3C-4D15-8E84-7E157CE6AF87}"/>
                </a:ext>
              </a:extLst>
            </p:cNvPr>
            <p:cNvSpPr/>
            <p:nvPr/>
          </p:nvSpPr>
          <p:spPr>
            <a:xfrm rot="16200000" flipH="1">
              <a:off x="4799293" y="2859691"/>
              <a:ext cx="1873642" cy="1873642"/>
            </a:xfrm>
            <a:prstGeom prst="arc">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41" name="Arc 40">
              <a:extLst>
                <a:ext uri="{FF2B5EF4-FFF2-40B4-BE49-F238E27FC236}">
                  <a16:creationId xmlns:a16="http://schemas.microsoft.com/office/drawing/2014/main" id="{BE092672-E1FC-42C1-B0E8-9446CE4098E0}"/>
                </a:ext>
              </a:extLst>
            </p:cNvPr>
            <p:cNvSpPr/>
            <p:nvPr/>
          </p:nvSpPr>
          <p:spPr>
            <a:xfrm>
              <a:off x="4805426" y="2854220"/>
              <a:ext cx="1873642" cy="1873642"/>
            </a:xfrm>
            <a:prstGeom prst="arc">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42" name="Arc 41">
              <a:extLst>
                <a:ext uri="{FF2B5EF4-FFF2-40B4-BE49-F238E27FC236}">
                  <a16:creationId xmlns:a16="http://schemas.microsoft.com/office/drawing/2014/main" id="{49720FAC-2835-48FD-BECB-0C85B6963999}"/>
                </a:ext>
              </a:extLst>
            </p:cNvPr>
            <p:cNvSpPr/>
            <p:nvPr/>
          </p:nvSpPr>
          <p:spPr>
            <a:xfrm rot="5400000">
              <a:off x="4805426" y="2859691"/>
              <a:ext cx="1873642" cy="1873642"/>
            </a:xfrm>
            <a:prstGeom prst="arc">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grpSp>
          <p:nvGrpSpPr>
            <p:cNvPr id="43" name="Group 4">
              <a:extLst>
                <a:ext uri="{FF2B5EF4-FFF2-40B4-BE49-F238E27FC236}">
                  <a16:creationId xmlns:a16="http://schemas.microsoft.com/office/drawing/2014/main" id="{5523750D-0459-43E3-B393-AE6EF38830A4}"/>
                </a:ext>
              </a:extLst>
            </p:cNvPr>
            <p:cNvGrpSpPr>
              <a:grpSpLocks noChangeAspect="1"/>
            </p:cNvGrpSpPr>
            <p:nvPr/>
          </p:nvGrpSpPr>
          <p:grpSpPr bwMode="auto">
            <a:xfrm>
              <a:off x="4854499" y="2974021"/>
              <a:ext cx="1750033" cy="1756540"/>
              <a:chOff x="3033" y="1350"/>
              <a:chExt cx="1614" cy="1620"/>
            </a:xfrm>
            <a:solidFill>
              <a:schemeClr val="accent6">
                <a:lumMod val="40000"/>
                <a:lumOff val="60000"/>
              </a:schemeClr>
            </a:solidFill>
          </p:grpSpPr>
          <p:sp>
            <p:nvSpPr>
              <p:cNvPr id="44" name="Freeform 5">
                <a:extLst>
                  <a:ext uri="{FF2B5EF4-FFF2-40B4-BE49-F238E27FC236}">
                    <a16:creationId xmlns:a16="http://schemas.microsoft.com/office/drawing/2014/main" id="{9E1121F6-A5BC-47B3-82F7-A85E4F84DB27}"/>
                  </a:ext>
                </a:extLst>
              </p:cNvPr>
              <p:cNvSpPr>
                <a:spLocks noEditPoints="1"/>
              </p:cNvSpPr>
              <p:nvPr/>
            </p:nvSpPr>
            <p:spPr bwMode="auto">
              <a:xfrm>
                <a:off x="3287" y="1356"/>
                <a:ext cx="1114" cy="1366"/>
              </a:xfrm>
              <a:custGeom>
                <a:avLst/>
                <a:gdLst>
                  <a:gd name="T0" fmla="*/ 1114 w 1114"/>
                  <a:gd name="T1" fmla="*/ 1366 h 1366"/>
                  <a:gd name="T2" fmla="*/ 0 w 1114"/>
                  <a:gd name="T3" fmla="*/ 1366 h 1366"/>
                  <a:gd name="T4" fmla="*/ 0 w 1114"/>
                  <a:gd name="T5" fmla="*/ 1364 h 1366"/>
                  <a:gd name="T6" fmla="*/ 556 w 1114"/>
                  <a:gd name="T7" fmla="*/ 0 h 1366"/>
                  <a:gd name="T8" fmla="*/ 558 w 1114"/>
                  <a:gd name="T9" fmla="*/ 4 h 1366"/>
                  <a:gd name="T10" fmla="*/ 1114 w 1114"/>
                  <a:gd name="T11" fmla="*/ 1366 h 1366"/>
                  <a:gd name="T12" fmla="*/ 4 w 1114"/>
                  <a:gd name="T13" fmla="*/ 1364 h 1366"/>
                  <a:gd name="T14" fmla="*/ 1110 w 1114"/>
                  <a:gd name="T15" fmla="*/ 1364 h 1366"/>
                  <a:gd name="T16" fmla="*/ 556 w 1114"/>
                  <a:gd name="T17" fmla="*/ 8 h 1366"/>
                  <a:gd name="T18" fmla="*/ 4 w 1114"/>
                  <a:gd name="T19" fmla="*/ 1364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4" h="1366">
                    <a:moveTo>
                      <a:pt x="1114" y="1366"/>
                    </a:moveTo>
                    <a:lnTo>
                      <a:pt x="0" y="1366"/>
                    </a:lnTo>
                    <a:lnTo>
                      <a:pt x="0" y="1364"/>
                    </a:lnTo>
                    <a:lnTo>
                      <a:pt x="556" y="0"/>
                    </a:lnTo>
                    <a:lnTo>
                      <a:pt x="558" y="4"/>
                    </a:lnTo>
                    <a:lnTo>
                      <a:pt x="1114" y="1366"/>
                    </a:lnTo>
                    <a:close/>
                    <a:moveTo>
                      <a:pt x="4" y="1364"/>
                    </a:moveTo>
                    <a:lnTo>
                      <a:pt x="1110" y="1364"/>
                    </a:lnTo>
                    <a:lnTo>
                      <a:pt x="556" y="8"/>
                    </a:lnTo>
                    <a:lnTo>
                      <a:pt x="4" y="1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45" name="Freeform 6">
                <a:extLst>
                  <a:ext uri="{FF2B5EF4-FFF2-40B4-BE49-F238E27FC236}">
                    <a16:creationId xmlns:a16="http://schemas.microsoft.com/office/drawing/2014/main" id="{4A63BED5-7AFF-4289-ACF2-3E1B1128AB87}"/>
                  </a:ext>
                </a:extLst>
              </p:cNvPr>
              <p:cNvSpPr>
                <a:spLocks noEditPoints="1"/>
              </p:cNvSpPr>
              <p:nvPr/>
            </p:nvSpPr>
            <p:spPr bwMode="auto">
              <a:xfrm>
                <a:off x="3287" y="1596"/>
                <a:ext cx="1116" cy="1366"/>
              </a:xfrm>
              <a:custGeom>
                <a:avLst/>
                <a:gdLst>
                  <a:gd name="T0" fmla="*/ 558 w 1116"/>
                  <a:gd name="T1" fmla="*/ 1366 h 1366"/>
                  <a:gd name="T2" fmla="*/ 556 w 1116"/>
                  <a:gd name="T3" fmla="*/ 1362 h 1366"/>
                  <a:gd name="T4" fmla="*/ 0 w 1116"/>
                  <a:gd name="T5" fmla="*/ 0 h 1366"/>
                  <a:gd name="T6" fmla="*/ 1116 w 1116"/>
                  <a:gd name="T7" fmla="*/ 0 h 1366"/>
                  <a:gd name="T8" fmla="*/ 1116 w 1116"/>
                  <a:gd name="T9" fmla="*/ 2 h 1366"/>
                  <a:gd name="T10" fmla="*/ 558 w 1116"/>
                  <a:gd name="T11" fmla="*/ 1366 h 1366"/>
                  <a:gd name="T12" fmla="*/ 4 w 1116"/>
                  <a:gd name="T13" fmla="*/ 2 h 1366"/>
                  <a:gd name="T14" fmla="*/ 558 w 1116"/>
                  <a:gd name="T15" fmla="*/ 1358 h 1366"/>
                  <a:gd name="T16" fmla="*/ 1112 w 1116"/>
                  <a:gd name="T17" fmla="*/ 2 h 1366"/>
                  <a:gd name="T18" fmla="*/ 4 w 1116"/>
                  <a:gd name="T19" fmla="*/ 2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6" h="1366">
                    <a:moveTo>
                      <a:pt x="558" y="1366"/>
                    </a:moveTo>
                    <a:lnTo>
                      <a:pt x="556" y="1362"/>
                    </a:lnTo>
                    <a:lnTo>
                      <a:pt x="0" y="0"/>
                    </a:lnTo>
                    <a:lnTo>
                      <a:pt x="1116" y="0"/>
                    </a:lnTo>
                    <a:lnTo>
                      <a:pt x="1116" y="2"/>
                    </a:lnTo>
                    <a:lnTo>
                      <a:pt x="558" y="1366"/>
                    </a:lnTo>
                    <a:close/>
                    <a:moveTo>
                      <a:pt x="4" y="2"/>
                    </a:moveTo>
                    <a:lnTo>
                      <a:pt x="558" y="1358"/>
                    </a:lnTo>
                    <a:lnTo>
                      <a:pt x="1112" y="2"/>
                    </a:lnTo>
                    <a:lnTo>
                      <a:pt x="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46" name="Freeform 7">
                <a:extLst>
                  <a:ext uri="{FF2B5EF4-FFF2-40B4-BE49-F238E27FC236}">
                    <a16:creationId xmlns:a16="http://schemas.microsoft.com/office/drawing/2014/main" id="{4ED5F154-5BF2-47C0-A8B8-AFB69ABBBFE8}"/>
                  </a:ext>
                </a:extLst>
              </p:cNvPr>
              <p:cNvSpPr>
                <a:spLocks noEditPoints="1"/>
              </p:cNvSpPr>
              <p:nvPr/>
            </p:nvSpPr>
            <p:spPr bwMode="auto">
              <a:xfrm>
                <a:off x="3109" y="1856"/>
                <a:ext cx="1476" cy="622"/>
              </a:xfrm>
              <a:custGeom>
                <a:avLst/>
                <a:gdLst>
                  <a:gd name="T0" fmla="*/ 1476 w 1476"/>
                  <a:gd name="T1" fmla="*/ 622 h 622"/>
                  <a:gd name="T2" fmla="*/ 0 w 1476"/>
                  <a:gd name="T3" fmla="*/ 622 h 622"/>
                  <a:gd name="T4" fmla="*/ 0 w 1476"/>
                  <a:gd name="T5" fmla="*/ 0 h 622"/>
                  <a:gd name="T6" fmla="*/ 1476 w 1476"/>
                  <a:gd name="T7" fmla="*/ 0 h 622"/>
                  <a:gd name="T8" fmla="*/ 1476 w 1476"/>
                  <a:gd name="T9" fmla="*/ 622 h 622"/>
                  <a:gd name="T10" fmla="*/ 2 w 1476"/>
                  <a:gd name="T11" fmla="*/ 620 h 622"/>
                  <a:gd name="T12" fmla="*/ 1474 w 1476"/>
                  <a:gd name="T13" fmla="*/ 620 h 622"/>
                  <a:gd name="T14" fmla="*/ 1474 w 1476"/>
                  <a:gd name="T15" fmla="*/ 4 h 622"/>
                  <a:gd name="T16" fmla="*/ 2 w 1476"/>
                  <a:gd name="T17" fmla="*/ 4 h 622"/>
                  <a:gd name="T18" fmla="*/ 2 w 1476"/>
                  <a:gd name="T19" fmla="*/ 62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6" h="622">
                    <a:moveTo>
                      <a:pt x="1476" y="622"/>
                    </a:moveTo>
                    <a:lnTo>
                      <a:pt x="0" y="622"/>
                    </a:lnTo>
                    <a:lnTo>
                      <a:pt x="0" y="0"/>
                    </a:lnTo>
                    <a:lnTo>
                      <a:pt x="1476" y="0"/>
                    </a:lnTo>
                    <a:lnTo>
                      <a:pt x="1476" y="622"/>
                    </a:lnTo>
                    <a:close/>
                    <a:moveTo>
                      <a:pt x="2" y="620"/>
                    </a:moveTo>
                    <a:lnTo>
                      <a:pt x="1474" y="620"/>
                    </a:lnTo>
                    <a:lnTo>
                      <a:pt x="1474" y="4"/>
                    </a:lnTo>
                    <a:lnTo>
                      <a:pt x="2" y="4"/>
                    </a:lnTo>
                    <a:lnTo>
                      <a:pt x="2" y="6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47" name="Freeform 8">
                <a:extLst>
                  <a:ext uri="{FF2B5EF4-FFF2-40B4-BE49-F238E27FC236}">
                    <a16:creationId xmlns:a16="http://schemas.microsoft.com/office/drawing/2014/main" id="{CDC71684-D08A-4C31-B20F-4D5714C66E4B}"/>
                  </a:ext>
                </a:extLst>
              </p:cNvPr>
              <p:cNvSpPr>
                <a:spLocks noEditPoints="1"/>
              </p:cNvSpPr>
              <p:nvPr/>
            </p:nvSpPr>
            <p:spPr bwMode="auto">
              <a:xfrm>
                <a:off x="3535" y="1428"/>
                <a:ext cx="622" cy="1478"/>
              </a:xfrm>
              <a:custGeom>
                <a:avLst/>
                <a:gdLst>
                  <a:gd name="T0" fmla="*/ 622 w 622"/>
                  <a:gd name="T1" fmla="*/ 1478 h 1478"/>
                  <a:gd name="T2" fmla="*/ 0 w 622"/>
                  <a:gd name="T3" fmla="*/ 1478 h 1478"/>
                  <a:gd name="T4" fmla="*/ 0 w 622"/>
                  <a:gd name="T5" fmla="*/ 0 h 1478"/>
                  <a:gd name="T6" fmla="*/ 622 w 622"/>
                  <a:gd name="T7" fmla="*/ 0 h 1478"/>
                  <a:gd name="T8" fmla="*/ 622 w 622"/>
                  <a:gd name="T9" fmla="*/ 1478 h 1478"/>
                  <a:gd name="T10" fmla="*/ 4 w 622"/>
                  <a:gd name="T11" fmla="*/ 1476 h 1478"/>
                  <a:gd name="T12" fmla="*/ 620 w 622"/>
                  <a:gd name="T13" fmla="*/ 1476 h 1478"/>
                  <a:gd name="T14" fmla="*/ 620 w 622"/>
                  <a:gd name="T15" fmla="*/ 4 h 1478"/>
                  <a:gd name="T16" fmla="*/ 4 w 622"/>
                  <a:gd name="T17" fmla="*/ 4 h 1478"/>
                  <a:gd name="T18" fmla="*/ 4 w 622"/>
                  <a:gd name="T19" fmla="*/ 1476 h 1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2" h="1478">
                    <a:moveTo>
                      <a:pt x="622" y="1478"/>
                    </a:moveTo>
                    <a:lnTo>
                      <a:pt x="0" y="1478"/>
                    </a:lnTo>
                    <a:lnTo>
                      <a:pt x="0" y="0"/>
                    </a:lnTo>
                    <a:lnTo>
                      <a:pt x="622" y="0"/>
                    </a:lnTo>
                    <a:lnTo>
                      <a:pt x="622" y="1478"/>
                    </a:lnTo>
                    <a:close/>
                    <a:moveTo>
                      <a:pt x="4" y="1476"/>
                    </a:moveTo>
                    <a:lnTo>
                      <a:pt x="620" y="1476"/>
                    </a:lnTo>
                    <a:lnTo>
                      <a:pt x="620" y="4"/>
                    </a:lnTo>
                    <a:lnTo>
                      <a:pt x="4" y="4"/>
                    </a:lnTo>
                    <a:lnTo>
                      <a:pt x="4" y="1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48" name="Freeform 9">
                <a:extLst>
                  <a:ext uri="{FF2B5EF4-FFF2-40B4-BE49-F238E27FC236}">
                    <a16:creationId xmlns:a16="http://schemas.microsoft.com/office/drawing/2014/main" id="{454EC9D1-7C7E-4D97-8233-DC367537FCF5}"/>
                  </a:ext>
                </a:extLst>
              </p:cNvPr>
              <p:cNvSpPr>
                <a:spLocks/>
              </p:cNvSpPr>
              <p:nvPr/>
            </p:nvSpPr>
            <p:spPr bwMode="auto">
              <a:xfrm>
                <a:off x="3109" y="1856"/>
                <a:ext cx="1476" cy="622"/>
              </a:xfrm>
              <a:custGeom>
                <a:avLst/>
                <a:gdLst>
                  <a:gd name="T0" fmla="*/ 1474 w 1476"/>
                  <a:gd name="T1" fmla="*/ 622 h 622"/>
                  <a:gd name="T2" fmla="*/ 0 w 1476"/>
                  <a:gd name="T3" fmla="*/ 2 h 622"/>
                  <a:gd name="T4" fmla="*/ 0 w 1476"/>
                  <a:gd name="T5" fmla="*/ 0 h 622"/>
                  <a:gd name="T6" fmla="*/ 1476 w 1476"/>
                  <a:gd name="T7" fmla="*/ 620 h 622"/>
                  <a:gd name="T8" fmla="*/ 1474 w 1476"/>
                  <a:gd name="T9" fmla="*/ 622 h 622"/>
                </a:gdLst>
                <a:ahLst/>
                <a:cxnLst>
                  <a:cxn ang="0">
                    <a:pos x="T0" y="T1"/>
                  </a:cxn>
                  <a:cxn ang="0">
                    <a:pos x="T2" y="T3"/>
                  </a:cxn>
                  <a:cxn ang="0">
                    <a:pos x="T4" y="T5"/>
                  </a:cxn>
                  <a:cxn ang="0">
                    <a:pos x="T6" y="T7"/>
                  </a:cxn>
                  <a:cxn ang="0">
                    <a:pos x="T8" y="T9"/>
                  </a:cxn>
                </a:cxnLst>
                <a:rect l="0" t="0" r="r" b="b"/>
                <a:pathLst>
                  <a:path w="1476" h="622">
                    <a:moveTo>
                      <a:pt x="1474" y="622"/>
                    </a:moveTo>
                    <a:lnTo>
                      <a:pt x="0" y="2"/>
                    </a:lnTo>
                    <a:lnTo>
                      <a:pt x="0" y="0"/>
                    </a:lnTo>
                    <a:lnTo>
                      <a:pt x="1476" y="620"/>
                    </a:lnTo>
                    <a:lnTo>
                      <a:pt x="1474" y="6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49" name="Freeform 10">
                <a:extLst>
                  <a:ext uri="{FF2B5EF4-FFF2-40B4-BE49-F238E27FC236}">
                    <a16:creationId xmlns:a16="http://schemas.microsoft.com/office/drawing/2014/main" id="{19A52798-A061-437D-966C-82B5D8CF9AA2}"/>
                  </a:ext>
                </a:extLst>
              </p:cNvPr>
              <p:cNvSpPr>
                <a:spLocks/>
              </p:cNvSpPr>
              <p:nvPr/>
            </p:nvSpPr>
            <p:spPr bwMode="auto">
              <a:xfrm>
                <a:off x="3297" y="1596"/>
                <a:ext cx="1344" cy="570"/>
              </a:xfrm>
              <a:custGeom>
                <a:avLst/>
                <a:gdLst>
                  <a:gd name="T0" fmla="*/ 1342 w 1344"/>
                  <a:gd name="T1" fmla="*/ 570 h 570"/>
                  <a:gd name="T2" fmla="*/ 0 w 1344"/>
                  <a:gd name="T3" fmla="*/ 2 h 570"/>
                  <a:gd name="T4" fmla="*/ 0 w 1344"/>
                  <a:gd name="T5" fmla="*/ 0 h 570"/>
                  <a:gd name="T6" fmla="*/ 1344 w 1344"/>
                  <a:gd name="T7" fmla="*/ 568 h 570"/>
                  <a:gd name="T8" fmla="*/ 1342 w 1344"/>
                  <a:gd name="T9" fmla="*/ 570 h 570"/>
                </a:gdLst>
                <a:ahLst/>
                <a:cxnLst>
                  <a:cxn ang="0">
                    <a:pos x="T0" y="T1"/>
                  </a:cxn>
                  <a:cxn ang="0">
                    <a:pos x="T2" y="T3"/>
                  </a:cxn>
                  <a:cxn ang="0">
                    <a:pos x="T4" y="T5"/>
                  </a:cxn>
                  <a:cxn ang="0">
                    <a:pos x="T6" y="T7"/>
                  </a:cxn>
                  <a:cxn ang="0">
                    <a:pos x="T8" y="T9"/>
                  </a:cxn>
                </a:cxnLst>
                <a:rect l="0" t="0" r="r" b="b"/>
                <a:pathLst>
                  <a:path w="1344" h="570">
                    <a:moveTo>
                      <a:pt x="1342" y="570"/>
                    </a:moveTo>
                    <a:lnTo>
                      <a:pt x="0" y="2"/>
                    </a:lnTo>
                    <a:lnTo>
                      <a:pt x="0" y="0"/>
                    </a:lnTo>
                    <a:lnTo>
                      <a:pt x="1344" y="568"/>
                    </a:lnTo>
                    <a:lnTo>
                      <a:pt x="1342" y="5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50" name="Freeform 11">
                <a:extLst>
                  <a:ext uri="{FF2B5EF4-FFF2-40B4-BE49-F238E27FC236}">
                    <a16:creationId xmlns:a16="http://schemas.microsoft.com/office/drawing/2014/main" id="{8FECF424-5466-4F6A-BDA0-BF544F825FE0}"/>
                  </a:ext>
                </a:extLst>
              </p:cNvPr>
              <p:cNvSpPr>
                <a:spLocks/>
              </p:cNvSpPr>
              <p:nvPr/>
            </p:nvSpPr>
            <p:spPr bwMode="auto">
              <a:xfrm>
                <a:off x="3039" y="2150"/>
                <a:ext cx="1362" cy="572"/>
              </a:xfrm>
              <a:custGeom>
                <a:avLst/>
                <a:gdLst>
                  <a:gd name="T0" fmla="*/ 1360 w 1362"/>
                  <a:gd name="T1" fmla="*/ 572 h 572"/>
                  <a:gd name="T2" fmla="*/ 0 w 1362"/>
                  <a:gd name="T3" fmla="*/ 2 h 572"/>
                  <a:gd name="T4" fmla="*/ 2 w 1362"/>
                  <a:gd name="T5" fmla="*/ 0 h 572"/>
                  <a:gd name="T6" fmla="*/ 1362 w 1362"/>
                  <a:gd name="T7" fmla="*/ 570 h 572"/>
                  <a:gd name="T8" fmla="*/ 1360 w 1362"/>
                  <a:gd name="T9" fmla="*/ 572 h 572"/>
                </a:gdLst>
                <a:ahLst/>
                <a:cxnLst>
                  <a:cxn ang="0">
                    <a:pos x="T0" y="T1"/>
                  </a:cxn>
                  <a:cxn ang="0">
                    <a:pos x="T2" y="T3"/>
                  </a:cxn>
                  <a:cxn ang="0">
                    <a:pos x="T4" y="T5"/>
                  </a:cxn>
                  <a:cxn ang="0">
                    <a:pos x="T6" y="T7"/>
                  </a:cxn>
                  <a:cxn ang="0">
                    <a:pos x="T8" y="T9"/>
                  </a:cxn>
                </a:cxnLst>
                <a:rect l="0" t="0" r="r" b="b"/>
                <a:pathLst>
                  <a:path w="1362" h="572">
                    <a:moveTo>
                      <a:pt x="1360" y="572"/>
                    </a:moveTo>
                    <a:lnTo>
                      <a:pt x="0" y="2"/>
                    </a:lnTo>
                    <a:lnTo>
                      <a:pt x="2" y="0"/>
                    </a:lnTo>
                    <a:lnTo>
                      <a:pt x="1362" y="570"/>
                    </a:lnTo>
                    <a:lnTo>
                      <a:pt x="1360"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51" name="Freeform 12">
                <a:extLst>
                  <a:ext uri="{FF2B5EF4-FFF2-40B4-BE49-F238E27FC236}">
                    <a16:creationId xmlns:a16="http://schemas.microsoft.com/office/drawing/2014/main" id="{71115524-A8CF-460B-AD23-0F013B4A6013}"/>
                  </a:ext>
                </a:extLst>
              </p:cNvPr>
              <p:cNvSpPr>
                <a:spLocks/>
              </p:cNvSpPr>
              <p:nvPr/>
            </p:nvSpPr>
            <p:spPr bwMode="auto">
              <a:xfrm>
                <a:off x="3097" y="1856"/>
                <a:ext cx="1488" cy="622"/>
              </a:xfrm>
              <a:custGeom>
                <a:avLst/>
                <a:gdLst>
                  <a:gd name="T0" fmla="*/ 0 w 1488"/>
                  <a:gd name="T1" fmla="*/ 622 h 622"/>
                  <a:gd name="T2" fmla="*/ 0 w 1488"/>
                  <a:gd name="T3" fmla="*/ 620 h 622"/>
                  <a:gd name="T4" fmla="*/ 1486 w 1488"/>
                  <a:gd name="T5" fmla="*/ 0 h 622"/>
                  <a:gd name="T6" fmla="*/ 1488 w 1488"/>
                  <a:gd name="T7" fmla="*/ 2 h 622"/>
                  <a:gd name="T8" fmla="*/ 0 w 1488"/>
                  <a:gd name="T9" fmla="*/ 622 h 622"/>
                </a:gdLst>
                <a:ahLst/>
                <a:cxnLst>
                  <a:cxn ang="0">
                    <a:pos x="T0" y="T1"/>
                  </a:cxn>
                  <a:cxn ang="0">
                    <a:pos x="T2" y="T3"/>
                  </a:cxn>
                  <a:cxn ang="0">
                    <a:pos x="T4" y="T5"/>
                  </a:cxn>
                  <a:cxn ang="0">
                    <a:pos x="T6" y="T7"/>
                  </a:cxn>
                  <a:cxn ang="0">
                    <a:pos x="T8" y="T9"/>
                  </a:cxn>
                </a:cxnLst>
                <a:rect l="0" t="0" r="r" b="b"/>
                <a:pathLst>
                  <a:path w="1488" h="622">
                    <a:moveTo>
                      <a:pt x="0" y="622"/>
                    </a:moveTo>
                    <a:lnTo>
                      <a:pt x="0" y="620"/>
                    </a:lnTo>
                    <a:lnTo>
                      <a:pt x="1486" y="0"/>
                    </a:lnTo>
                    <a:lnTo>
                      <a:pt x="1488" y="2"/>
                    </a:lnTo>
                    <a:lnTo>
                      <a:pt x="0" y="6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52" name="Freeform 13">
                <a:extLst>
                  <a:ext uri="{FF2B5EF4-FFF2-40B4-BE49-F238E27FC236}">
                    <a16:creationId xmlns:a16="http://schemas.microsoft.com/office/drawing/2014/main" id="{C79B9EC7-B896-434E-BE33-E2CDE5DFC5EA}"/>
                  </a:ext>
                </a:extLst>
              </p:cNvPr>
              <p:cNvSpPr>
                <a:spLocks/>
              </p:cNvSpPr>
              <p:nvPr/>
            </p:nvSpPr>
            <p:spPr bwMode="auto">
              <a:xfrm>
                <a:off x="3041" y="1596"/>
                <a:ext cx="1360" cy="556"/>
              </a:xfrm>
              <a:custGeom>
                <a:avLst/>
                <a:gdLst>
                  <a:gd name="T0" fmla="*/ 0 w 1360"/>
                  <a:gd name="T1" fmla="*/ 556 h 556"/>
                  <a:gd name="T2" fmla="*/ 0 w 1360"/>
                  <a:gd name="T3" fmla="*/ 554 h 556"/>
                  <a:gd name="T4" fmla="*/ 1360 w 1360"/>
                  <a:gd name="T5" fmla="*/ 0 h 556"/>
                  <a:gd name="T6" fmla="*/ 1360 w 1360"/>
                  <a:gd name="T7" fmla="*/ 2 h 556"/>
                  <a:gd name="T8" fmla="*/ 0 w 1360"/>
                  <a:gd name="T9" fmla="*/ 556 h 556"/>
                </a:gdLst>
                <a:ahLst/>
                <a:cxnLst>
                  <a:cxn ang="0">
                    <a:pos x="T0" y="T1"/>
                  </a:cxn>
                  <a:cxn ang="0">
                    <a:pos x="T2" y="T3"/>
                  </a:cxn>
                  <a:cxn ang="0">
                    <a:pos x="T4" y="T5"/>
                  </a:cxn>
                  <a:cxn ang="0">
                    <a:pos x="T6" y="T7"/>
                  </a:cxn>
                  <a:cxn ang="0">
                    <a:pos x="T8" y="T9"/>
                  </a:cxn>
                </a:cxnLst>
                <a:rect l="0" t="0" r="r" b="b"/>
                <a:pathLst>
                  <a:path w="1360" h="556">
                    <a:moveTo>
                      <a:pt x="0" y="556"/>
                    </a:moveTo>
                    <a:lnTo>
                      <a:pt x="0" y="554"/>
                    </a:lnTo>
                    <a:lnTo>
                      <a:pt x="1360" y="0"/>
                    </a:lnTo>
                    <a:lnTo>
                      <a:pt x="1360" y="2"/>
                    </a:lnTo>
                    <a:lnTo>
                      <a:pt x="0" y="5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53" name="Freeform 14">
                <a:extLst>
                  <a:ext uri="{FF2B5EF4-FFF2-40B4-BE49-F238E27FC236}">
                    <a16:creationId xmlns:a16="http://schemas.microsoft.com/office/drawing/2014/main" id="{DB4AB521-E9AC-4DEB-9159-388F3F0CABE3}"/>
                  </a:ext>
                </a:extLst>
              </p:cNvPr>
              <p:cNvSpPr>
                <a:spLocks/>
              </p:cNvSpPr>
              <p:nvPr/>
            </p:nvSpPr>
            <p:spPr bwMode="auto">
              <a:xfrm>
                <a:off x="3287" y="2164"/>
                <a:ext cx="1354" cy="558"/>
              </a:xfrm>
              <a:custGeom>
                <a:avLst/>
                <a:gdLst>
                  <a:gd name="T0" fmla="*/ 2 w 1354"/>
                  <a:gd name="T1" fmla="*/ 558 h 558"/>
                  <a:gd name="T2" fmla="*/ 0 w 1354"/>
                  <a:gd name="T3" fmla="*/ 556 h 558"/>
                  <a:gd name="T4" fmla="*/ 1352 w 1354"/>
                  <a:gd name="T5" fmla="*/ 0 h 558"/>
                  <a:gd name="T6" fmla="*/ 1354 w 1354"/>
                  <a:gd name="T7" fmla="*/ 4 h 558"/>
                  <a:gd name="T8" fmla="*/ 2 w 1354"/>
                  <a:gd name="T9" fmla="*/ 558 h 558"/>
                </a:gdLst>
                <a:ahLst/>
                <a:cxnLst>
                  <a:cxn ang="0">
                    <a:pos x="T0" y="T1"/>
                  </a:cxn>
                  <a:cxn ang="0">
                    <a:pos x="T2" y="T3"/>
                  </a:cxn>
                  <a:cxn ang="0">
                    <a:pos x="T4" y="T5"/>
                  </a:cxn>
                  <a:cxn ang="0">
                    <a:pos x="T6" y="T7"/>
                  </a:cxn>
                  <a:cxn ang="0">
                    <a:pos x="T8" y="T9"/>
                  </a:cxn>
                </a:cxnLst>
                <a:rect l="0" t="0" r="r" b="b"/>
                <a:pathLst>
                  <a:path w="1354" h="558">
                    <a:moveTo>
                      <a:pt x="2" y="558"/>
                    </a:moveTo>
                    <a:lnTo>
                      <a:pt x="0" y="556"/>
                    </a:lnTo>
                    <a:lnTo>
                      <a:pt x="1352" y="0"/>
                    </a:lnTo>
                    <a:lnTo>
                      <a:pt x="1354" y="4"/>
                    </a:lnTo>
                    <a:lnTo>
                      <a:pt x="2" y="5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54" name="Freeform 15">
                <a:extLst>
                  <a:ext uri="{FF2B5EF4-FFF2-40B4-BE49-F238E27FC236}">
                    <a16:creationId xmlns:a16="http://schemas.microsoft.com/office/drawing/2014/main" id="{ADFF4D1E-918A-4B15-9B63-8F4C9F7FE899}"/>
                  </a:ext>
                </a:extLst>
              </p:cNvPr>
              <p:cNvSpPr>
                <a:spLocks/>
              </p:cNvSpPr>
              <p:nvPr/>
            </p:nvSpPr>
            <p:spPr bwMode="auto">
              <a:xfrm>
                <a:off x="3535" y="1430"/>
                <a:ext cx="622" cy="1476"/>
              </a:xfrm>
              <a:custGeom>
                <a:avLst/>
                <a:gdLst>
                  <a:gd name="T0" fmla="*/ 620 w 622"/>
                  <a:gd name="T1" fmla="*/ 1476 h 1476"/>
                  <a:gd name="T2" fmla="*/ 0 w 622"/>
                  <a:gd name="T3" fmla="*/ 0 h 1476"/>
                  <a:gd name="T4" fmla="*/ 4 w 622"/>
                  <a:gd name="T5" fmla="*/ 0 h 1476"/>
                  <a:gd name="T6" fmla="*/ 622 w 622"/>
                  <a:gd name="T7" fmla="*/ 1474 h 1476"/>
                  <a:gd name="T8" fmla="*/ 620 w 622"/>
                  <a:gd name="T9" fmla="*/ 1476 h 1476"/>
                </a:gdLst>
                <a:ahLst/>
                <a:cxnLst>
                  <a:cxn ang="0">
                    <a:pos x="T0" y="T1"/>
                  </a:cxn>
                  <a:cxn ang="0">
                    <a:pos x="T2" y="T3"/>
                  </a:cxn>
                  <a:cxn ang="0">
                    <a:pos x="T4" y="T5"/>
                  </a:cxn>
                  <a:cxn ang="0">
                    <a:pos x="T6" y="T7"/>
                  </a:cxn>
                  <a:cxn ang="0">
                    <a:pos x="T8" y="T9"/>
                  </a:cxn>
                </a:cxnLst>
                <a:rect l="0" t="0" r="r" b="b"/>
                <a:pathLst>
                  <a:path w="622" h="1476">
                    <a:moveTo>
                      <a:pt x="620" y="1476"/>
                    </a:moveTo>
                    <a:lnTo>
                      <a:pt x="0" y="0"/>
                    </a:lnTo>
                    <a:lnTo>
                      <a:pt x="4" y="0"/>
                    </a:lnTo>
                    <a:lnTo>
                      <a:pt x="622" y="1474"/>
                    </a:lnTo>
                    <a:lnTo>
                      <a:pt x="620" y="1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55" name="Freeform 16">
                <a:extLst>
                  <a:ext uri="{FF2B5EF4-FFF2-40B4-BE49-F238E27FC236}">
                    <a16:creationId xmlns:a16="http://schemas.microsoft.com/office/drawing/2014/main" id="{F8938B2F-A39E-481D-BF6D-3AE8D3740617}"/>
                  </a:ext>
                </a:extLst>
              </p:cNvPr>
              <p:cNvSpPr>
                <a:spLocks/>
              </p:cNvSpPr>
              <p:nvPr/>
            </p:nvSpPr>
            <p:spPr bwMode="auto">
              <a:xfrm>
                <a:off x="3535" y="1430"/>
                <a:ext cx="622" cy="1476"/>
              </a:xfrm>
              <a:custGeom>
                <a:avLst/>
                <a:gdLst>
                  <a:gd name="T0" fmla="*/ 4 w 622"/>
                  <a:gd name="T1" fmla="*/ 1476 h 1476"/>
                  <a:gd name="T2" fmla="*/ 0 w 622"/>
                  <a:gd name="T3" fmla="*/ 1474 h 1476"/>
                  <a:gd name="T4" fmla="*/ 620 w 622"/>
                  <a:gd name="T5" fmla="*/ 0 h 1476"/>
                  <a:gd name="T6" fmla="*/ 622 w 622"/>
                  <a:gd name="T7" fmla="*/ 0 h 1476"/>
                  <a:gd name="T8" fmla="*/ 4 w 622"/>
                  <a:gd name="T9" fmla="*/ 1476 h 1476"/>
                </a:gdLst>
                <a:ahLst/>
                <a:cxnLst>
                  <a:cxn ang="0">
                    <a:pos x="T0" y="T1"/>
                  </a:cxn>
                  <a:cxn ang="0">
                    <a:pos x="T2" y="T3"/>
                  </a:cxn>
                  <a:cxn ang="0">
                    <a:pos x="T4" y="T5"/>
                  </a:cxn>
                  <a:cxn ang="0">
                    <a:pos x="T6" y="T7"/>
                  </a:cxn>
                  <a:cxn ang="0">
                    <a:pos x="T8" y="T9"/>
                  </a:cxn>
                </a:cxnLst>
                <a:rect l="0" t="0" r="r" b="b"/>
                <a:pathLst>
                  <a:path w="622" h="1476">
                    <a:moveTo>
                      <a:pt x="4" y="1476"/>
                    </a:moveTo>
                    <a:lnTo>
                      <a:pt x="0" y="1474"/>
                    </a:lnTo>
                    <a:lnTo>
                      <a:pt x="620" y="0"/>
                    </a:lnTo>
                    <a:lnTo>
                      <a:pt x="622" y="0"/>
                    </a:lnTo>
                    <a:lnTo>
                      <a:pt x="4" y="1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56" name="Freeform 17">
                <a:extLst>
                  <a:ext uri="{FF2B5EF4-FFF2-40B4-BE49-F238E27FC236}">
                    <a16:creationId xmlns:a16="http://schemas.microsoft.com/office/drawing/2014/main" id="{7A462E57-173E-4440-A505-52E7761A7496}"/>
                  </a:ext>
                </a:extLst>
              </p:cNvPr>
              <p:cNvSpPr>
                <a:spLocks/>
              </p:cNvSpPr>
              <p:nvPr/>
            </p:nvSpPr>
            <p:spPr bwMode="auto">
              <a:xfrm>
                <a:off x="3097" y="1848"/>
                <a:ext cx="22" cy="22"/>
              </a:xfrm>
              <a:custGeom>
                <a:avLst/>
                <a:gdLst>
                  <a:gd name="T0" fmla="*/ 22 w 22"/>
                  <a:gd name="T1" fmla="*/ 10 h 22"/>
                  <a:gd name="T2" fmla="*/ 22 w 22"/>
                  <a:gd name="T3" fmla="*/ 10 h 22"/>
                  <a:gd name="T4" fmla="*/ 20 w 22"/>
                  <a:gd name="T5" fmla="*/ 6 h 22"/>
                  <a:gd name="T6" fmla="*/ 18 w 22"/>
                  <a:gd name="T7" fmla="*/ 2 h 22"/>
                  <a:gd name="T8" fmla="*/ 14 w 22"/>
                  <a:gd name="T9" fmla="*/ 0 h 22"/>
                  <a:gd name="T10" fmla="*/ 10 w 22"/>
                  <a:gd name="T11" fmla="*/ 0 h 22"/>
                  <a:gd name="T12" fmla="*/ 10 w 22"/>
                  <a:gd name="T13" fmla="*/ 0 h 22"/>
                  <a:gd name="T14" fmla="*/ 6 w 22"/>
                  <a:gd name="T15" fmla="*/ 0 h 22"/>
                  <a:gd name="T16" fmla="*/ 2 w 22"/>
                  <a:gd name="T17" fmla="*/ 2 h 22"/>
                  <a:gd name="T18" fmla="*/ 0 w 22"/>
                  <a:gd name="T19" fmla="*/ 6 h 22"/>
                  <a:gd name="T20" fmla="*/ 0 w 22"/>
                  <a:gd name="T21" fmla="*/ 10 h 22"/>
                  <a:gd name="T22" fmla="*/ 0 w 22"/>
                  <a:gd name="T23" fmla="*/ 10 h 22"/>
                  <a:gd name="T24" fmla="*/ 0 w 22"/>
                  <a:gd name="T25" fmla="*/ 16 h 22"/>
                  <a:gd name="T26" fmla="*/ 2 w 22"/>
                  <a:gd name="T27" fmla="*/ 18 h 22"/>
                  <a:gd name="T28" fmla="*/ 6 w 22"/>
                  <a:gd name="T29" fmla="*/ 22 h 22"/>
                  <a:gd name="T30" fmla="*/ 10 w 22"/>
                  <a:gd name="T31" fmla="*/ 22 h 22"/>
                  <a:gd name="T32" fmla="*/ 10 w 22"/>
                  <a:gd name="T33" fmla="*/ 22 h 22"/>
                  <a:gd name="T34" fmla="*/ 14 w 22"/>
                  <a:gd name="T35" fmla="*/ 22 h 22"/>
                  <a:gd name="T36" fmla="*/ 18 w 22"/>
                  <a:gd name="T37" fmla="*/ 18 h 22"/>
                  <a:gd name="T38" fmla="*/ 20 w 22"/>
                  <a:gd name="T39" fmla="*/ 16 h 22"/>
                  <a:gd name="T40" fmla="*/ 22 w 22"/>
                  <a:gd name="T41" fmla="*/ 10 h 22"/>
                  <a:gd name="T42" fmla="*/ 22 w 22"/>
                  <a:gd name="T4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22" y="10"/>
                    </a:moveTo>
                    <a:lnTo>
                      <a:pt x="22" y="10"/>
                    </a:lnTo>
                    <a:lnTo>
                      <a:pt x="20" y="6"/>
                    </a:lnTo>
                    <a:lnTo>
                      <a:pt x="18" y="2"/>
                    </a:lnTo>
                    <a:lnTo>
                      <a:pt x="14" y="0"/>
                    </a:lnTo>
                    <a:lnTo>
                      <a:pt x="10" y="0"/>
                    </a:lnTo>
                    <a:lnTo>
                      <a:pt x="10" y="0"/>
                    </a:lnTo>
                    <a:lnTo>
                      <a:pt x="6" y="0"/>
                    </a:lnTo>
                    <a:lnTo>
                      <a:pt x="2" y="2"/>
                    </a:lnTo>
                    <a:lnTo>
                      <a:pt x="0" y="6"/>
                    </a:lnTo>
                    <a:lnTo>
                      <a:pt x="0" y="10"/>
                    </a:lnTo>
                    <a:lnTo>
                      <a:pt x="0" y="10"/>
                    </a:lnTo>
                    <a:lnTo>
                      <a:pt x="0" y="16"/>
                    </a:lnTo>
                    <a:lnTo>
                      <a:pt x="2" y="18"/>
                    </a:lnTo>
                    <a:lnTo>
                      <a:pt x="6" y="22"/>
                    </a:lnTo>
                    <a:lnTo>
                      <a:pt x="10" y="22"/>
                    </a:lnTo>
                    <a:lnTo>
                      <a:pt x="10" y="22"/>
                    </a:lnTo>
                    <a:lnTo>
                      <a:pt x="14" y="22"/>
                    </a:lnTo>
                    <a:lnTo>
                      <a:pt x="18" y="18"/>
                    </a:lnTo>
                    <a:lnTo>
                      <a:pt x="20" y="16"/>
                    </a:lnTo>
                    <a:lnTo>
                      <a:pt x="22" y="10"/>
                    </a:lnTo>
                    <a:lnTo>
                      <a:pt x="2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57" name="Freeform 18">
                <a:extLst>
                  <a:ext uri="{FF2B5EF4-FFF2-40B4-BE49-F238E27FC236}">
                    <a16:creationId xmlns:a16="http://schemas.microsoft.com/office/drawing/2014/main" id="{3E6B1914-8288-48F6-ABC1-3044C358E799}"/>
                  </a:ext>
                </a:extLst>
              </p:cNvPr>
              <p:cNvSpPr>
                <a:spLocks/>
              </p:cNvSpPr>
              <p:nvPr/>
            </p:nvSpPr>
            <p:spPr bwMode="auto">
              <a:xfrm>
                <a:off x="3277" y="1586"/>
                <a:ext cx="22" cy="22"/>
              </a:xfrm>
              <a:custGeom>
                <a:avLst/>
                <a:gdLst>
                  <a:gd name="T0" fmla="*/ 22 w 22"/>
                  <a:gd name="T1" fmla="*/ 12 h 22"/>
                  <a:gd name="T2" fmla="*/ 22 w 22"/>
                  <a:gd name="T3" fmla="*/ 12 h 22"/>
                  <a:gd name="T4" fmla="*/ 22 w 22"/>
                  <a:gd name="T5" fmla="*/ 6 h 22"/>
                  <a:gd name="T6" fmla="*/ 18 w 22"/>
                  <a:gd name="T7" fmla="*/ 4 h 22"/>
                  <a:gd name="T8" fmla="*/ 16 w 22"/>
                  <a:gd name="T9" fmla="*/ 0 h 22"/>
                  <a:gd name="T10" fmla="*/ 12 w 22"/>
                  <a:gd name="T11" fmla="*/ 0 h 22"/>
                  <a:gd name="T12" fmla="*/ 12 w 22"/>
                  <a:gd name="T13" fmla="*/ 0 h 22"/>
                  <a:gd name="T14" fmla="*/ 6 w 22"/>
                  <a:gd name="T15" fmla="*/ 0 h 22"/>
                  <a:gd name="T16" fmla="*/ 4 w 22"/>
                  <a:gd name="T17" fmla="*/ 4 h 22"/>
                  <a:gd name="T18" fmla="*/ 0 w 22"/>
                  <a:gd name="T19" fmla="*/ 6 h 22"/>
                  <a:gd name="T20" fmla="*/ 0 w 22"/>
                  <a:gd name="T21" fmla="*/ 12 h 22"/>
                  <a:gd name="T22" fmla="*/ 0 w 22"/>
                  <a:gd name="T23" fmla="*/ 12 h 22"/>
                  <a:gd name="T24" fmla="*/ 0 w 22"/>
                  <a:gd name="T25" fmla="*/ 16 h 22"/>
                  <a:gd name="T26" fmla="*/ 4 w 22"/>
                  <a:gd name="T27" fmla="*/ 20 h 22"/>
                  <a:gd name="T28" fmla="*/ 6 w 22"/>
                  <a:gd name="T29" fmla="*/ 22 h 22"/>
                  <a:gd name="T30" fmla="*/ 12 w 22"/>
                  <a:gd name="T31" fmla="*/ 22 h 22"/>
                  <a:gd name="T32" fmla="*/ 12 w 22"/>
                  <a:gd name="T33" fmla="*/ 22 h 22"/>
                  <a:gd name="T34" fmla="*/ 16 w 22"/>
                  <a:gd name="T35" fmla="*/ 22 h 22"/>
                  <a:gd name="T36" fmla="*/ 18 w 22"/>
                  <a:gd name="T37" fmla="*/ 20 h 22"/>
                  <a:gd name="T38" fmla="*/ 22 w 22"/>
                  <a:gd name="T39" fmla="*/ 16 h 22"/>
                  <a:gd name="T40" fmla="*/ 22 w 22"/>
                  <a:gd name="T41" fmla="*/ 12 h 22"/>
                  <a:gd name="T42" fmla="*/ 22 w 22"/>
                  <a:gd name="T43"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22" y="12"/>
                    </a:moveTo>
                    <a:lnTo>
                      <a:pt x="22" y="12"/>
                    </a:lnTo>
                    <a:lnTo>
                      <a:pt x="22" y="6"/>
                    </a:lnTo>
                    <a:lnTo>
                      <a:pt x="18" y="4"/>
                    </a:lnTo>
                    <a:lnTo>
                      <a:pt x="16" y="0"/>
                    </a:lnTo>
                    <a:lnTo>
                      <a:pt x="12" y="0"/>
                    </a:lnTo>
                    <a:lnTo>
                      <a:pt x="12" y="0"/>
                    </a:lnTo>
                    <a:lnTo>
                      <a:pt x="6" y="0"/>
                    </a:lnTo>
                    <a:lnTo>
                      <a:pt x="4" y="4"/>
                    </a:lnTo>
                    <a:lnTo>
                      <a:pt x="0" y="6"/>
                    </a:lnTo>
                    <a:lnTo>
                      <a:pt x="0" y="12"/>
                    </a:lnTo>
                    <a:lnTo>
                      <a:pt x="0" y="12"/>
                    </a:lnTo>
                    <a:lnTo>
                      <a:pt x="0" y="16"/>
                    </a:lnTo>
                    <a:lnTo>
                      <a:pt x="4" y="20"/>
                    </a:lnTo>
                    <a:lnTo>
                      <a:pt x="6" y="22"/>
                    </a:lnTo>
                    <a:lnTo>
                      <a:pt x="12" y="22"/>
                    </a:lnTo>
                    <a:lnTo>
                      <a:pt x="12" y="22"/>
                    </a:lnTo>
                    <a:lnTo>
                      <a:pt x="16" y="22"/>
                    </a:lnTo>
                    <a:lnTo>
                      <a:pt x="18" y="20"/>
                    </a:lnTo>
                    <a:lnTo>
                      <a:pt x="22" y="16"/>
                    </a:lnTo>
                    <a:lnTo>
                      <a:pt x="22" y="12"/>
                    </a:lnTo>
                    <a:lnTo>
                      <a:pt x="2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58" name="Freeform 19">
                <a:extLst>
                  <a:ext uri="{FF2B5EF4-FFF2-40B4-BE49-F238E27FC236}">
                    <a16:creationId xmlns:a16="http://schemas.microsoft.com/office/drawing/2014/main" id="{ABF23A4C-8D6A-4152-8840-94557B52B7EA}"/>
                  </a:ext>
                </a:extLst>
              </p:cNvPr>
              <p:cNvSpPr>
                <a:spLocks/>
              </p:cNvSpPr>
              <p:nvPr/>
            </p:nvSpPr>
            <p:spPr bwMode="auto">
              <a:xfrm>
                <a:off x="3525" y="1420"/>
                <a:ext cx="22" cy="22"/>
              </a:xfrm>
              <a:custGeom>
                <a:avLst/>
                <a:gdLst>
                  <a:gd name="T0" fmla="*/ 22 w 22"/>
                  <a:gd name="T1" fmla="*/ 10 h 22"/>
                  <a:gd name="T2" fmla="*/ 22 w 22"/>
                  <a:gd name="T3" fmla="*/ 10 h 22"/>
                  <a:gd name="T4" fmla="*/ 22 w 22"/>
                  <a:gd name="T5" fmla="*/ 6 h 22"/>
                  <a:gd name="T6" fmla="*/ 20 w 22"/>
                  <a:gd name="T7" fmla="*/ 2 h 22"/>
                  <a:gd name="T8" fmla="*/ 16 w 22"/>
                  <a:gd name="T9" fmla="*/ 0 h 22"/>
                  <a:gd name="T10" fmla="*/ 12 w 22"/>
                  <a:gd name="T11" fmla="*/ 0 h 22"/>
                  <a:gd name="T12" fmla="*/ 12 w 22"/>
                  <a:gd name="T13" fmla="*/ 0 h 22"/>
                  <a:gd name="T14" fmla="*/ 8 w 22"/>
                  <a:gd name="T15" fmla="*/ 0 h 22"/>
                  <a:gd name="T16" fmla="*/ 4 w 22"/>
                  <a:gd name="T17" fmla="*/ 2 h 22"/>
                  <a:gd name="T18" fmla="*/ 2 w 22"/>
                  <a:gd name="T19" fmla="*/ 6 h 22"/>
                  <a:gd name="T20" fmla="*/ 0 w 22"/>
                  <a:gd name="T21" fmla="*/ 10 h 22"/>
                  <a:gd name="T22" fmla="*/ 0 w 22"/>
                  <a:gd name="T23" fmla="*/ 10 h 22"/>
                  <a:gd name="T24" fmla="*/ 2 w 22"/>
                  <a:gd name="T25" fmla="*/ 14 h 22"/>
                  <a:gd name="T26" fmla="*/ 4 w 22"/>
                  <a:gd name="T27" fmla="*/ 18 h 22"/>
                  <a:gd name="T28" fmla="*/ 8 w 22"/>
                  <a:gd name="T29" fmla="*/ 20 h 22"/>
                  <a:gd name="T30" fmla="*/ 12 w 22"/>
                  <a:gd name="T31" fmla="*/ 22 h 22"/>
                  <a:gd name="T32" fmla="*/ 12 w 22"/>
                  <a:gd name="T33" fmla="*/ 22 h 22"/>
                  <a:gd name="T34" fmla="*/ 16 w 22"/>
                  <a:gd name="T35" fmla="*/ 20 h 22"/>
                  <a:gd name="T36" fmla="*/ 20 w 22"/>
                  <a:gd name="T37" fmla="*/ 18 h 22"/>
                  <a:gd name="T38" fmla="*/ 22 w 22"/>
                  <a:gd name="T39" fmla="*/ 14 h 22"/>
                  <a:gd name="T40" fmla="*/ 22 w 22"/>
                  <a:gd name="T41" fmla="*/ 10 h 22"/>
                  <a:gd name="T42" fmla="*/ 22 w 22"/>
                  <a:gd name="T4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22" y="10"/>
                    </a:moveTo>
                    <a:lnTo>
                      <a:pt x="22" y="10"/>
                    </a:lnTo>
                    <a:lnTo>
                      <a:pt x="22" y="6"/>
                    </a:lnTo>
                    <a:lnTo>
                      <a:pt x="20" y="2"/>
                    </a:lnTo>
                    <a:lnTo>
                      <a:pt x="16" y="0"/>
                    </a:lnTo>
                    <a:lnTo>
                      <a:pt x="12" y="0"/>
                    </a:lnTo>
                    <a:lnTo>
                      <a:pt x="12" y="0"/>
                    </a:lnTo>
                    <a:lnTo>
                      <a:pt x="8" y="0"/>
                    </a:lnTo>
                    <a:lnTo>
                      <a:pt x="4" y="2"/>
                    </a:lnTo>
                    <a:lnTo>
                      <a:pt x="2" y="6"/>
                    </a:lnTo>
                    <a:lnTo>
                      <a:pt x="0" y="10"/>
                    </a:lnTo>
                    <a:lnTo>
                      <a:pt x="0" y="10"/>
                    </a:lnTo>
                    <a:lnTo>
                      <a:pt x="2" y="14"/>
                    </a:lnTo>
                    <a:lnTo>
                      <a:pt x="4" y="18"/>
                    </a:lnTo>
                    <a:lnTo>
                      <a:pt x="8" y="20"/>
                    </a:lnTo>
                    <a:lnTo>
                      <a:pt x="12" y="22"/>
                    </a:lnTo>
                    <a:lnTo>
                      <a:pt x="12" y="22"/>
                    </a:lnTo>
                    <a:lnTo>
                      <a:pt x="16" y="20"/>
                    </a:lnTo>
                    <a:lnTo>
                      <a:pt x="20" y="18"/>
                    </a:lnTo>
                    <a:lnTo>
                      <a:pt x="22" y="14"/>
                    </a:lnTo>
                    <a:lnTo>
                      <a:pt x="22" y="10"/>
                    </a:lnTo>
                    <a:lnTo>
                      <a:pt x="2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59" name="Freeform 20">
                <a:extLst>
                  <a:ext uri="{FF2B5EF4-FFF2-40B4-BE49-F238E27FC236}">
                    <a16:creationId xmlns:a16="http://schemas.microsoft.com/office/drawing/2014/main" id="{C2161CA8-69FD-4F6F-9516-80DE6994F12C}"/>
                  </a:ext>
                </a:extLst>
              </p:cNvPr>
              <p:cNvSpPr>
                <a:spLocks/>
              </p:cNvSpPr>
              <p:nvPr/>
            </p:nvSpPr>
            <p:spPr bwMode="auto">
              <a:xfrm>
                <a:off x="3833" y="1350"/>
                <a:ext cx="22" cy="22"/>
              </a:xfrm>
              <a:custGeom>
                <a:avLst/>
                <a:gdLst>
                  <a:gd name="T0" fmla="*/ 22 w 22"/>
                  <a:gd name="T1" fmla="*/ 10 h 22"/>
                  <a:gd name="T2" fmla="*/ 22 w 22"/>
                  <a:gd name="T3" fmla="*/ 10 h 22"/>
                  <a:gd name="T4" fmla="*/ 22 w 22"/>
                  <a:gd name="T5" fmla="*/ 6 h 22"/>
                  <a:gd name="T6" fmla="*/ 20 w 22"/>
                  <a:gd name="T7" fmla="*/ 2 h 22"/>
                  <a:gd name="T8" fmla="*/ 16 w 22"/>
                  <a:gd name="T9" fmla="*/ 0 h 22"/>
                  <a:gd name="T10" fmla="*/ 12 w 22"/>
                  <a:gd name="T11" fmla="*/ 0 h 22"/>
                  <a:gd name="T12" fmla="*/ 12 w 22"/>
                  <a:gd name="T13" fmla="*/ 0 h 22"/>
                  <a:gd name="T14" fmla="*/ 6 w 22"/>
                  <a:gd name="T15" fmla="*/ 0 h 22"/>
                  <a:gd name="T16" fmla="*/ 4 w 22"/>
                  <a:gd name="T17" fmla="*/ 2 h 22"/>
                  <a:gd name="T18" fmla="*/ 0 w 22"/>
                  <a:gd name="T19" fmla="*/ 6 h 22"/>
                  <a:gd name="T20" fmla="*/ 0 w 22"/>
                  <a:gd name="T21" fmla="*/ 10 h 22"/>
                  <a:gd name="T22" fmla="*/ 0 w 22"/>
                  <a:gd name="T23" fmla="*/ 10 h 22"/>
                  <a:gd name="T24" fmla="*/ 0 w 22"/>
                  <a:gd name="T25" fmla="*/ 14 h 22"/>
                  <a:gd name="T26" fmla="*/ 4 w 22"/>
                  <a:gd name="T27" fmla="*/ 18 h 22"/>
                  <a:gd name="T28" fmla="*/ 6 w 22"/>
                  <a:gd name="T29" fmla="*/ 20 h 22"/>
                  <a:gd name="T30" fmla="*/ 12 w 22"/>
                  <a:gd name="T31" fmla="*/ 22 h 22"/>
                  <a:gd name="T32" fmla="*/ 12 w 22"/>
                  <a:gd name="T33" fmla="*/ 22 h 22"/>
                  <a:gd name="T34" fmla="*/ 16 w 22"/>
                  <a:gd name="T35" fmla="*/ 20 h 22"/>
                  <a:gd name="T36" fmla="*/ 20 w 22"/>
                  <a:gd name="T37" fmla="*/ 18 h 22"/>
                  <a:gd name="T38" fmla="*/ 22 w 22"/>
                  <a:gd name="T39" fmla="*/ 14 h 22"/>
                  <a:gd name="T40" fmla="*/ 22 w 22"/>
                  <a:gd name="T41" fmla="*/ 10 h 22"/>
                  <a:gd name="T42" fmla="*/ 22 w 22"/>
                  <a:gd name="T4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22" y="10"/>
                    </a:moveTo>
                    <a:lnTo>
                      <a:pt x="22" y="10"/>
                    </a:lnTo>
                    <a:lnTo>
                      <a:pt x="22" y="6"/>
                    </a:lnTo>
                    <a:lnTo>
                      <a:pt x="20" y="2"/>
                    </a:lnTo>
                    <a:lnTo>
                      <a:pt x="16" y="0"/>
                    </a:lnTo>
                    <a:lnTo>
                      <a:pt x="12" y="0"/>
                    </a:lnTo>
                    <a:lnTo>
                      <a:pt x="12" y="0"/>
                    </a:lnTo>
                    <a:lnTo>
                      <a:pt x="6" y="0"/>
                    </a:lnTo>
                    <a:lnTo>
                      <a:pt x="4" y="2"/>
                    </a:lnTo>
                    <a:lnTo>
                      <a:pt x="0" y="6"/>
                    </a:lnTo>
                    <a:lnTo>
                      <a:pt x="0" y="10"/>
                    </a:lnTo>
                    <a:lnTo>
                      <a:pt x="0" y="10"/>
                    </a:lnTo>
                    <a:lnTo>
                      <a:pt x="0" y="14"/>
                    </a:lnTo>
                    <a:lnTo>
                      <a:pt x="4" y="18"/>
                    </a:lnTo>
                    <a:lnTo>
                      <a:pt x="6" y="20"/>
                    </a:lnTo>
                    <a:lnTo>
                      <a:pt x="12" y="22"/>
                    </a:lnTo>
                    <a:lnTo>
                      <a:pt x="12" y="22"/>
                    </a:lnTo>
                    <a:lnTo>
                      <a:pt x="16" y="20"/>
                    </a:lnTo>
                    <a:lnTo>
                      <a:pt x="20" y="18"/>
                    </a:lnTo>
                    <a:lnTo>
                      <a:pt x="22" y="14"/>
                    </a:lnTo>
                    <a:lnTo>
                      <a:pt x="22" y="10"/>
                    </a:lnTo>
                    <a:lnTo>
                      <a:pt x="2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60" name="Freeform 21">
                <a:extLst>
                  <a:ext uri="{FF2B5EF4-FFF2-40B4-BE49-F238E27FC236}">
                    <a16:creationId xmlns:a16="http://schemas.microsoft.com/office/drawing/2014/main" id="{CFC8B56B-9091-48B4-9EDC-D80E7AD93994}"/>
                  </a:ext>
                </a:extLst>
              </p:cNvPr>
              <p:cNvSpPr>
                <a:spLocks/>
              </p:cNvSpPr>
              <p:nvPr/>
            </p:nvSpPr>
            <p:spPr bwMode="auto">
              <a:xfrm>
                <a:off x="3833" y="2946"/>
                <a:ext cx="22" cy="24"/>
              </a:xfrm>
              <a:custGeom>
                <a:avLst/>
                <a:gdLst>
                  <a:gd name="T0" fmla="*/ 22 w 22"/>
                  <a:gd name="T1" fmla="*/ 12 h 24"/>
                  <a:gd name="T2" fmla="*/ 22 w 22"/>
                  <a:gd name="T3" fmla="*/ 12 h 24"/>
                  <a:gd name="T4" fmla="*/ 22 w 22"/>
                  <a:gd name="T5" fmla="*/ 8 h 24"/>
                  <a:gd name="T6" fmla="*/ 18 w 22"/>
                  <a:gd name="T7" fmla="*/ 4 h 24"/>
                  <a:gd name="T8" fmla="*/ 16 w 22"/>
                  <a:gd name="T9" fmla="*/ 2 h 24"/>
                  <a:gd name="T10" fmla="*/ 10 w 22"/>
                  <a:gd name="T11" fmla="*/ 0 h 24"/>
                  <a:gd name="T12" fmla="*/ 10 w 22"/>
                  <a:gd name="T13" fmla="*/ 0 h 24"/>
                  <a:gd name="T14" fmla="*/ 6 w 22"/>
                  <a:gd name="T15" fmla="*/ 2 h 24"/>
                  <a:gd name="T16" fmla="*/ 2 w 22"/>
                  <a:gd name="T17" fmla="*/ 4 h 24"/>
                  <a:gd name="T18" fmla="*/ 0 w 22"/>
                  <a:gd name="T19" fmla="*/ 8 h 24"/>
                  <a:gd name="T20" fmla="*/ 0 w 22"/>
                  <a:gd name="T21" fmla="*/ 12 h 24"/>
                  <a:gd name="T22" fmla="*/ 0 w 22"/>
                  <a:gd name="T23" fmla="*/ 12 h 24"/>
                  <a:gd name="T24" fmla="*/ 0 w 22"/>
                  <a:gd name="T25" fmla="*/ 16 h 24"/>
                  <a:gd name="T26" fmla="*/ 2 w 22"/>
                  <a:gd name="T27" fmla="*/ 20 h 24"/>
                  <a:gd name="T28" fmla="*/ 6 w 22"/>
                  <a:gd name="T29" fmla="*/ 22 h 24"/>
                  <a:gd name="T30" fmla="*/ 10 w 22"/>
                  <a:gd name="T31" fmla="*/ 24 h 24"/>
                  <a:gd name="T32" fmla="*/ 10 w 22"/>
                  <a:gd name="T33" fmla="*/ 24 h 24"/>
                  <a:gd name="T34" fmla="*/ 16 w 22"/>
                  <a:gd name="T35" fmla="*/ 22 h 24"/>
                  <a:gd name="T36" fmla="*/ 18 w 22"/>
                  <a:gd name="T37" fmla="*/ 20 h 24"/>
                  <a:gd name="T38" fmla="*/ 22 w 22"/>
                  <a:gd name="T39" fmla="*/ 16 h 24"/>
                  <a:gd name="T40" fmla="*/ 22 w 22"/>
                  <a:gd name="T41" fmla="*/ 12 h 24"/>
                  <a:gd name="T42" fmla="*/ 22 w 22"/>
                  <a:gd name="T43"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4">
                    <a:moveTo>
                      <a:pt x="22" y="12"/>
                    </a:moveTo>
                    <a:lnTo>
                      <a:pt x="22" y="12"/>
                    </a:lnTo>
                    <a:lnTo>
                      <a:pt x="22" y="8"/>
                    </a:lnTo>
                    <a:lnTo>
                      <a:pt x="18" y="4"/>
                    </a:lnTo>
                    <a:lnTo>
                      <a:pt x="16" y="2"/>
                    </a:lnTo>
                    <a:lnTo>
                      <a:pt x="10" y="0"/>
                    </a:lnTo>
                    <a:lnTo>
                      <a:pt x="10" y="0"/>
                    </a:lnTo>
                    <a:lnTo>
                      <a:pt x="6" y="2"/>
                    </a:lnTo>
                    <a:lnTo>
                      <a:pt x="2" y="4"/>
                    </a:lnTo>
                    <a:lnTo>
                      <a:pt x="0" y="8"/>
                    </a:lnTo>
                    <a:lnTo>
                      <a:pt x="0" y="12"/>
                    </a:lnTo>
                    <a:lnTo>
                      <a:pt x="0" y="12"/>
                    </a:lnTo>
                    <a:lnTo>
                      <a:pt x="0" y="16"/>
                    </a:lnTo>
                    <a:lnTo>
                      <a:pt x="2" y="20"/>
                    </a:lnTo>
                    <a:lnTo>
                      <a:pt x="6" y="22"/>
                    </a:lnTo>
                    <a:lnTo>
                      <a:pt x="10" y="24"/>
                    </a:lnTo>
                    <a:lnTo>
                      <a:pt x="10" y="24"/>
                    </a:lnTo>
                    <a:lnTo>
                      <a:pt x="16" y="22"/>
                    </a:lnTo>
                    <a:lnTo>
                      <a:pt x="18" y="20"/>
                    </a:lnTo>
                    <a:lnTo>
                      <a:pt x="22" y="16"/>
                    </a:lnTo>
                    <a:lnTo>
                      <a:pt x="22" y="12"/>
                    </a:lnTo>
                    <a:lnTo>
                      <a:pt x="2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61" name="Freeform 22">
                <a:extLst>
                  <a:ext uri="{FF2B5EF4-FFF2-40B4-BE49-F238E27FC236}">
                    <a16:creationId xmlns:a16="http://schemas.microsoft.com/office/drawing/2014/main" id="{0B2BDAFE-C54E-4434-93D2-C582CAA13CBB}"/>
                  </a:ext>
                </a:extLst>
              </p:cNvPr>
              <p:cNvSpPr>
                <a:spLocks/>
              </p:cNvSpPr>
              <p:nvPr/>
            </p:nvSpPr>
            <p:spPr bwMode="auto">
              <a:xfrm>
                <a:off x="3525" y="2894"/>
                <a:ext cx="22" cy="22"/>
              </a:xfrm>
              <a:custGeom>
                <a:avLst/>
                <a:gdLst>
                  <a:gd name="T0" fmla="*/ 22 w 22"/>
                  <a:gd name="T1" fmla="*/ 10 h 22"/>
                  <a:gd name="T2" fmla="*/ 22 w 22"/>
                  <a:gd name="T3" fmla="*/ 10 h 22"/>
                  <a:gd name="T4" fmla="*/ 22 w 22"/>
                  <a:gd name="T5" fmla="*/ 6 h 22"/>
                  <a:gd name="T6" fmla="*/ 20 w 22"/>
                  <a:gd name="T7" fmla="*/ 2 h 22"/>
                  <a:gd name="T8" fmla="*/ 16 w 22"/>
                  <a:gd name="T9" fmla="*/ 0 h 22"/>
                  <a:gd name="T10" fmla="*/ 12 w 22"/>
                  <a:gd name="T11" fmla="*/ 0 h 22"/>
                  <a:gd name="T12" fmla="*/ 12 w 22"/>
                  <a:gd name="T13" fmla="*/ 0 h 22"/>
                  <a:gd name="T14" fmla="*/ 8 w 22"/>
                  <a:gd name="T15" fmla="*/ 0 h 22"/>
                  <a:gd name="T16" fmla="*/ 4 w 22"/>
                  <a:gd name="T17" fmla="*/ 2 h 22"/>
                  <a:gd name="T18" fmla="*/ 2 w 22"/>
                  <a:gd name="T19" fmla="*/ 6 h 22"/>
                  <a:gd name="T20" fmla="*/ 0 w 22"/>
                  <a:gd name="T21" fmla="*/ 10 h 22"/>
                  <a:gd name="T22" fmla="*/ 0 w 22"/>
                  <a:gd name="T23" fmla="*/ 10 h 22"/>
                  <a:gd name="T24" fmla="*/ 2 w 22"/>
                  <a:gd name="T25" fmla="*/ 14 h 22"/>
                  <a:gd name="T26" fmla="*/ 4 w 22"/>
                  <a:gd name="T27" fmla="*/ 18 h 22"/>
                  <a:gd name="T28" fmla="*/ 8 w 22"/>
                  <a:gd name="T29" fmla="*/ 20 h 22"/>
                  <a:gd name="T30" fmla="*/ 12 w 22"/>
                  <a:gd name="T31" fmla="*/ 22 h 22"/>
                  <a:gd name="T32" fmla="*/ 12 w 22"/>
                  <a:gd name="T33" fmla="*/ 22 h 22"/>
                  <a:gd name="T34" fmla="*/ 16 w 22"/>
                  <a:gd name="T35" fmla="*/ 20 h 22"/>
                  <a:gd name="T36" fmla="*/ 20 w 22"/>
                  <a:gd name="T37" fmla="*/ 18 h 22"/>
                  <a:gd name="T38" fmla="*/ 22 w 22"/>
                  <a:gd name="T39" fmla="*/ 14 h 22"/>
                  <a:gd name="T40" fmla="*/ 22 w 22"/>
                  <a:gd name="T41" fmla="*/ 10 h 22"/>
                  <a:gd name="T42" fmla="*/ 22 w 22"/>
                  <a:gd name="T4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22" y="10"/>
                    </a:moveTo>
                    <a:lnTo>
                      <a:pt x="22" y="10"/>
                    </a:lnTo>
                    <a:lnTo>
                      <a:pt x="22" y="6"/>
                    </a:lnTo>
                    <a:lnTo>
                      <a:pt x="20" y="2"/>
                    </a:lnTo>
                    <a:lnTo>
                      <a:pt x="16" y="0"/>
                    </a:lnTo>
                    <a:lnTo>
                      <a:pt x="12" y="0"/>
                    </a:lnTo>
                    <a:lnTo>
                      <a:pt x="12" y="0"/>
                    </a:lnTo>
                    <a:lnTo>
                      <a:pt x="8" y="0"/>
                    </a:lnTo>
                    <a:lnTo>
                      <a:pt x="4" y="2"/>
                    </a:lnTo>
                    <a:lnTo>
                      <a:pt x="2" y="6"/>
                    </a:lnTo>
                    <a:lnTo>
                      <a:pt x="0" y="10"/>
                    </a:lnTo>
                    <a:lnTo>
                      <a:pt x="0" y="10"/>
                    </a:lnTo>
                    <a:lnTo>
                      <a:pt x="2" y="14"/>
                    </a:lnTo>
                    <a:lnTo>
                      <a:pt x="4" y="18"/>
                    </a:lnTo>
                    <a:lnTo>
                      <a:pt x="8" y="20"/>
                    </a:lnTo>
                    <a:lnTo>
                      <a:pt x="12" y="22"/>
                    </a:lnTo>
                    <a:lnTo>
                      <a:pt x="12" y="22"/>
                    </a:lnTo>
                    <a:lnTo>
                      <a:pt x="16" y="20"/>
                    </a:lnTo>
                    <a:lnTo>
                      <a:pt x="20" y="18"/>
                    </a:lnTo>
                    <a:lnTo>
                      <a:pt x="22" y="14"/>
                    </a:lnTo>
                    <a:lnTo>
                      <a:pt x="22" y="10"/>
                    </a:lnTo>
                    <a:lnTo>
                      <a:pt x="2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62" name="Freeform 23">
                <a:extLst>
                  <a:ext uri="{FF2B5EF4-FFF2-40B4-BE49-F238E27FC236}">
                    <a16:creationId xmlns:a16="http://schemas.microsoft.com/office/drawing/2014/main" id="{1FBC1193-428E-4659-99D4-435F026AECA0}"/>
                  </a:ext>
                </a:extLst>
              </p:cNvPr>
              <p:cNvSpPr>
                <a:spLocks/>
              </p:cNvSpPr>
              <p:nvPr/>
            </p:nvSpPr>
            <p:spPr bwMode="auto">
              <a:xfrm>
                <a:off x="3277" y="2710"/>
                <a:ext cx="22" cy="22"/>
              </a:xfrm>
              <a:custGeom>
                <a:avLst/>
                <a:gdLst>
                  <a:gd name="T0" fmla="*/ 22 w 22"/>
                  <a:gd name="T1" fmla="*/ 12 h 22"/>
                  <a:gd name="T2" fmla="*/ 22 w 22"/>
                  <a:gd name="T3" fmla="*/ 12 h 22"/>
                  <a:gd name="T4" fmla="*/ 22 w 22"/>
                  <a:gd name="T5" fmla="*/ 8 h 22"/>
                  <a:gd name="T6" fmla="*/ 18 w 22"/>
                  <a:gd name="T7" fmla="*/ 4 h 22"/>
                  <a:gd name="T8" fmla="*/ 16 w 22"/>
                  <a:gd name="T9" fmla="*/ 2 h 22"/>
                  <a:gd name="T10" fmla="*/ 12 w 22"/>
                  <a:gd name="T11" fmla="*/ 0 h 22"/>
                  <a:gd name="T12" fmla="*/ 12 w 22"/>
                  <a:gd name="T13" fmla="*/ 0 h 22"/>
                  <a:gd name="T14" fmla="*/ 6 w 22"/>
                  <a:gd name="T15" fmla="*/ 2 h 22"/>
                  <a:gd name="T16" fmla="*/ 4 w 22"/>
                  <a:gd name="T17" fmla="*/ 4 h 22"/>
                  <a:gd name="T18" fmla="*/ 0 w 22"/>
                  <a:gd name="T19" fmla="*/ 8 h 22"/>
                  <a:gd name="T20" fmla="*/ 0 w 22"/>
                  <a:gd name="T21" fmla="*/ 12 h 22"/>
                  <a:gd name="T22" fmla="*/ 0 w 22"/>
                  <a:gd name="T23" fmla="*/ 12 h 22"/>
                  <a:gd name="T24" fmla="*/ 0 w 22"/>
                  <a:gd name="T25" fmla="*/ 16 h 22"/>
                  <a:gd name="T26" fmla="*/ 4 w 22"/>
                  <a:gd name="T27" fmla="*/ 20 h 22"/>
                  <a:gd name="T28" fmla="*/ 6 w 22"/>
                  <a:gd name="T29" fmla="*/ 22 h 22"/>
                  <a:gd name="T30" fmla="*/ 12 w 22"/>
                  <a:gd name="T31" fmla="*/ 22 h 22"/>
                  <a:gd name="T32" fmla="*/ 12 w 22"/>
                  <a:gd name="T33" fmla="*/ 22 h 22"/>
                  <a:gd name="T34" fmla="*/ 16 w 22"/>
                  <a:gd name="T35" fmla="*/ 22 h 22"/>
                  <a:gd name="T36" fmla="*/ 18 w 22"/>
                  <a:gd name="T37" fmla="*/ 20 h 22"/>
                  <a:gd name="T38" fmla="*/ 22 w 22"/>
                  <a:gd name="T39" fmla="*/ 16 h 22"/>
                  <a:gd name="T40" fmla="*/ 22 w 22"/>
                  <a:gd name="T41" fmla="*/ 12 h 22"/>
                  <a:gd name="T42" fmla="*/ 22 w 22"/>
                  <a:gd name="T43"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22" y="12"/>
                    </a:moveTo>
                    <a:lnTo>
                      <a:pt x="22" y="12"/>
                    </a:lnTo>
                    <a:lnTo>
                      <a:pt x="22" y="8"/>
                    </a:lnTo>
                    <a:lnTo>
                      <a:pt x="18" y="4"/>
                    </a:lnTo>
                    <a:lnTo>
                      <a:pt x="16" y="2"/>
                    </a:lnTo>
                    <a:lnTo>
                      <a:pt x="12" y="0"/>
                    </a:lnTo>
                    <a:lnTo>
                      <a:pt x="12" y="0"/>
                    </a:lnTo>
                    <a:lnTo>
                      <a:pt x="6" y="2"/>
                    </a:lnTo>
                    <a:lnTo>
                      <a:pt x="4" y="4"/>
                    </a:lnTo>
                    <a:lnTo>
                      <a:pt x="0" y="8"/>
                    </a:lnTo>
                    <a:lnTo>
                      <a:pt x="0" y="12"/>
                    </a:lnTo>
                    <a:lnTo>
                      <a:pt x="0" y="12"/>
                    </a:lnTo>
                    <a:lnTo>
                      <a:pt x="0" y="16"/>
                    </a:lnTo>
                    <a:lnTo>
                      <a:pt x="4" y="20"/>
                    </a:lnTo>
                    <a:lnTo>
                      <a:pt x="6" y="22"/>
                    </a:lnTo>
                    <a:lnTo>
                      <a:pt x="12" y="22"/>
                    </a:lnTo>
                    <a:lnTo>
                      <a:pt x="12" y="22"/>
                    </a:lnTo>
                    <a:lnTo>
                      <a:pt x="16" y="22"/>
                    </a:lnTo>
                    <a:lnTo>
                      <a:pt x="18" y="20"/>
                    </a:lnTo>
                    <a:lnTo>
                      <a:pt x="22" y="16"/>
                    </a:lnTo>
                    <a:lnTo>
                      <a:pt x="22" y="12"/>
                    </a:lnTo>
                    <a:lnTo>
                      <a:pt x="2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63" name="Freeform 24">
                <a:extLst>
                  <a:ext uri="{FF2B5EF4-FFF2-40B4-BE49-F238E27FC236}">
                    <a16:creationId xmlns:a16="http://schemas.microsoft.com/office/drawing/2014/main" id="{607D131C-0356-4845-9F2F-52A9A768BF43}"/>
                  </a:ext>
                </a:extLst>
              </p:cNvPr>
              <p:cNvSpPr>
                <a:spLocks/>
              </p:cNvSpPr>
              <p:nvPr/>
            </p:nvSpPr>
            <p:spPr bwMode="auto">
              <a:xfrm>
                <a:off x="3033" y="2140"/>
                <a:ext cx="22" cy="22"/>
              </a:xfrm>
              <a:custGeom>
                <a:avLst/>
                <a:gdLst>
                  <a:gd name="T0" fmla="*/ 22 w 22"/>
                  <a:gd name="T1" fmla="*/ 12 h 22"/>
                  <a:gd name="T2" fmla="*/ 22 w 22"/>
                  <a:gd name="T3" fmla="*/ 12 h 22"/>
                  <a:gd name="T4" fmla="*/ 22 w 22"/>
                  <a:gd name="T5" fmla="*/ 8 h 22"/>
                  <a:gd name="T6" fmla="*/ 20 w 22"/>
                  <a:gd name="T7" fmla="*/ 4 h 22"/>
                  <a:gd name="T8" fmla="*/ 16 w 22"/>
                  <a:gd name="T9" fmla="*/ 2 h 22"/>
                  <a:gd name="T10" fmla="*/ 12 w 22"/>
                  <a:gd name="T11" fmla="*/ 0 h 22"/>
                  <a:gd name="T12" fmla="*/ 12 w 22"/>
                  <a:gd name="T13" fmla="*/ 0 h 22"/>
                  <a:gd name="T14" fmla="*/ 8 w 22"/>
                  <a:gd name="T15" fmla="*/ 2 h 22"/>
                  <a:gd name="T16" fmla="*/ 4 w 22"/>
                  <a:gd name="T17" fmla="*/ 4 h 22"/>
                  <a:gd name="T18" fmla="*/ 2 w 22"/>
                  <a:gd name="T19" fmla="*/ 8 h 22"/>
                  <a:gd name="T20" fmla="*/ 0 w 22"/>
                  <a:gd name="T21" fmla="*/ 12 h 22"/>
                  <a:gd name="T22" fmla="*/ 0 w 22"/>
                  <a:gd name="T23" fmla="*/ 12 h 22"/>
                  <a:gd name="T24" fmla="*/ 2 w 22"/>
                  <a:gd name="T25" fmla="*/ 16 h 22"/>
                  <a:gd name="T26" fmla="*/ 4 w 22"/>
                  <a:gd name="T27" fmla="*/ 20 h 22"/>
                  <a:gd name="T28" fmla="*/ 8 w 22"/>
                  <a:gd name="T29" fmla="*/ 22 h 22"/>
                  <a:gd name="T30" fmla="*/ 12 w 22"/>
                  <a:gd name="T31" fmla="*/ 22 h 22"/>
                  <a:gd name="T32" fmla="*/ 12 w 22"/>
                  <a:gd name="T33" fmla="*/ 22 h 22"/>
                  <a:gd name="T34" fmla="*/ 16 w 22"/>
                  <a:gd name="T35" fmla="*/ 22 h 22"/>
                  <a:gd name="T36" fmla="*/ 20 w 22"/>
                  <a:gd name="T37" fmla="*/ 20 h 22"/>
                  <a:gd name="T38" fmla="*/ 22 w 22"/>
                  <a:gd name="T39" fmla="*/ 16 h 22"/>
                  <a:gd name="T40" fmla="*/ 22 w 22"/>
                  <a:gd name="T41" fmla="*/ 12 h 22"/>
                  <a:gd name="T42" fmla="*/ 22 w 22"/>
                  <a:gd name="T43"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22" y="12"/>
                    </a:moveTo>
                    <a:lnTo>
                      <a:pt x="22" y="12"/>
                    </a:lnTo>
                    <a:lnTo>
                      <a:pt x="22" y="8"/>
                    </a:lnTo>
                    <a:lnTo>
                      <a:pt x="20" y="4"/>
                    </a:lnTo>
                    <a:lnTo>
                      <a:pt x="16" y="2"/>
                    </a:lnTo>
                    <a:lnTo>
                      <a:pt x="12" y="0"/>
                    </a:lnTo>
                    <a:lnTo>
                      <a:pt x="12" y="0"/>
                    </a:lnTo>
                    <a:lnTo>
                      <a:pt x="8" y="2"/>
                    </a:lnTo>
                    <a:lnTo>
                      <a:pt x="4" y="4"/>
                    </a:lnTo>
                    <a:lnTo>
                      <a:pt x="2" y="8"/>
                    </a:lnTo>
                    <a:lnTo>
                      <a:pt x="0" y="12"/>
                    </a:lnTo>
                    <a:lnTo>
                      <a:pt x="0" y="12"/>
                    </a:lnTo>
                    <a:lnTo>
                      <a:pt x="2" y="16"/>
                    </a:lnTo>
                    <a:lnTo>
                      <a:pt x="4" y="20"/>
                    </a:lnTo>
                    <a:lnTo>
                      <a:pt x="8" y="22"/>
                    </a:lnTo>
                    <a:lnTo>
                      <a:pt x="12" y="22"/>
                    </a:lnTo>
                    <a:lnTo>
                      <a:pt x="12" y="22"/>
                    </a:lnTo>
                    <a:lnTo>
                      <a:pt x="16" y="22"/>
                    </a:lnTo>
                    <a:lnTo>
                      <a:pt x="20" y="20"/>
                    </a:lnTo>
                    <a:lnTo>
                      <a:pt x="22" y="16"/>
                    </a:lnTo>
                    <a:lnTo>
                      <a:pt x="22" y="12"/>
                    </a:lnTo>
                    <a:lnTo>
                      <a:pt x="2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64" name="Freeform 25">
                <a:extLst>
                  <a:ext uri="{FF2B5EF4-FFF2-40B4-BE49-F238E27FC236}">
                    <a16:creationId xmlns:a16="http://schemas.microsoft.com/office/drawing/2014/main" id="{EFD4085C-3F37-4828-A262-4E59C5A98060}"/>
                  </a:ext>
                </a:extLst>
              </p:cNvPr>
              <p:cNvSpPr>
                <a:spLocks/>
              </p:cNvSpPr>
              <p:nvPr/>
            </p:nvSpPr>
            <p:spPr bwMode="auto">
              <a:xfrm>
                <a:off x="3095" y="2464"/>
                <a:ext cx="22" cy="22"/>
              </a:xfrm>
              <a:custGeom>
                <a:avLst/>
                <a:gdLst>
                  <a:gd name="T0" fmla="*/ 22 w 22"/>
                  <a:gd name="T1" fmla="*/ 12 h 22"/>
                  <a:gd name="T2" fmla="*/ 22 w 22"/>
                  <a:gd name="T3" fmla="*/ 12 h 22"/>
                  <a:gd name="T4" fmla="*/ 22 w 22"/>
                  <a:gd name="T5" fmla="*/ 8 h 22"/>
                  <a:gd name="T6" fmla="*/ 20 w 22"/>
                  <a:gd name="T7" fmla="*/ 4 h 22"/>
                  <a:gd name="T8" fmla="*/ 16 w 22"/>
                  <a:gd name="T9" fmla="*/ 2 h 22"/>
                  <a:gd name="T10" fmla="*/ 12 w 22"/>
                  <a:gd name="T11" fmla="*/ 0 h 22"/>
                  <a:gd name="T12" fmla="*/ 12 w 22"/>
                  <a:gd name="T13" fmla="*/ 0 h 22"/>
                  <a:gd name="T14" fmla="*/ 8 w 22"/>
                  <a:gd name="T15" fmla="*/ 2 h 22"/>
                  <a:gd name="T16" fmla="*/ 4 w 22"/>
                  <a:gd name="T17" fmla="*/ 4 h 22"/>
                  <a:gd name="T18" fmla="*/ 2 w 22"/>
                  <a:gd name="T19" fmla="*/ 8 h 22"/>
                  <a:gd name="T20" fmla="*/ 0 w 22"/>
                  <a:gd name="T21" fmla="*/ 12 h 22"/>
                  <a:gd name="T22" fmla="*/ 0 w 22"/>
                  <a:gd name="T23" fmla="*/ 12 h 22"/>
                  <a:gd name="T24" fmla="*/ 2 w 22"/>
                  <a:gd name="T25" fmla="*/ 16 h 22"/>
                  <a:gd name="T26" fmla="*/ 4 w 22"/>
                  <a:gd name="T27" fmla="*/ 20 h 22"/>
                  <a:gd name="T28" fmla="*/ 8 w 22"/>
                  <a:gd name="T29" fmla="*/ 22 h 22"/>
                  <a:gd name="T30" fmla="*/ 12 w 22"/>
                  <a:gd name="T31" fmla="*/ 22 h 22"/>
                  <a:gd name="T32" fmla="*/ 12 w 22"/>
                  <a:gd name="T33" fmla="*/ 22 h 22"/>
                  <a:gd name="T34" fmla="*/ 16 w 22"/>
                  <a:gd name="T35" fmla="*/ 22 h 22"/>
                  <a:gd name="T36" fmla="*/ 20 w 22"/>
                  <a:gd name="T37" fmla="*/ 20 h 22"/>
                  <a:gd name="T38" fmla="*/ 22 w 22"/>
                  <a:gd name="T39" fmla="*/ 16 h 22"/>
                  <a:gd name="T40" fmla="*/ 22 w 22"/>
                  <a:gd name="T41" fmla="*/ 12 h 22"/>
                  <a:gd name="T42" fmla="*/ 22 w 22"/>
                  <a:gd name="T43"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22" y="12"/>
                    </a:moveTo>
                    <a:lnTo>
                      <a:pt x="22" y="12"/>
                    </a:lnTo>
                    <a:lnTo>
                      <a:pt x="22" y="8"/>
                    </a:lnTo>
                    <a:lnTo>
                      <a:pt x="20" y="4"/>
                    </a:lnTo>
                    <a:lnTo>
                      <a:pt x="16" y="2"/>
                    </a:lnTo>
                    <a:lnTo>
                      <a:pt x="12" y="0"/>
                    </a:lnTo>
                    <a:lnTo>
                      <a:pt x="12" y="0"/>
                    </a:lnTo>
                    <a:lnTo>
                      <a:pt x="8" y="2"/>
                    </a:lnTo>
                    <a:lnTo>
                      <a:pt x="4" y="4"/>
                    </a:lnTo>
                    <a:lnTo>
                      <a:pt x="2" y="8"/>
                    </a:lnTo>
                    <a:lnTo>
                      <a:pt x="0" y="12"/>
                    </a:lnTo>
                    <a:lnTo>
                      <a:pt x="0" y="12"/>
                    </a:lnTo>
                    <a:lnTo>
                      <a:pt x="2" y="16"/>
                    </a:lnTo>
                    <a:lnTo>
                      <a:pt x="4" y="20"/>
                    </a:lnTo>
                    <a:lnTo>
                      <a:pt x="8" y="22"/>
                    </a:lnTo>
                    <a:lnTo>
                      <a:pt x="12" y="22"/>
                    </a:lnTo>
                    <a:lnTo>
                      <a:pt x="12" y="22"/>
                    </a:lnTo>
                    <a:lnTo>
                      <a:pt x="16" y="22"/>
                    </a:lnTo>
                    <a:lnTo>
                      <a:pt x="20" y="20"/>
                    </a:lnTo>
                    <a:lnTo>
                      <a:pt x="22" y="16"/>
                    </a:lnTo>
                    <a:lnTo>
                      <a:pt x="22" y="12"/>
                    </a:lnTo>
                    <a:lnTo>
                      <a:pt x="2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65" name="Freeform 26">
                <a:extLst>
                  <a:ext uri="{FF2B5EF4-FFF2-40B4-BE49-F238E27FC236}">
                    <a16:creationId xmlns:a16="http://schemas.microsoft.com/office/drawing/2014/main" id="{EB5D1B96-D0C7-4046-8CE8-BB8327626D0C}"/>
                  </a:ext>
                </a:extLst>
              </p:cNvPr>
              <p:cNvSpPr>
                <a:spLocks/>
              </p:cNvSpPr>
              <p:nvPr/>
            </p:nvSpPr>
            <p:spPr bwMode="auto">
              <a:xfrm>
                <a:off x="4569" y="1848"/>
                <a:ext cx="22" cy="22"/>
              </a:xfrm>
              <a:custGeom>
                <a:avLst/>
                <a:gdLst>
                  <a:gd name="T0" fmla="*/ 0 w 22"/>
                  <a:gd name="T1" fmla="*/ 10 h 22"/>
                  <a:gd name="T2" fmla="*/ 0 w 22"/>
                  <a:gd name="T3" fmla="*/ 10 h 22"/>
                  <a:gd name="T4" fmla="*/ 0 w 22"/>
                  <a:gd name="T5" fmla="*/ 6 h 22"/>
                  <a:gd name="T6" fmla="*/ 2 w 22"/>
                  <a:gd name="T7" fmla="*/ 2 h 22"/>
                  <a:gd name="T8" fmla="*/ 6 w 22"/>
                  <a:gd name="T9" fmla="*/ 0 h 22"/>
                  <a:gd name="T10" fmla="*/ 10 w 22"/>
                  <a:gd name="T11" fmla="*/ 0 h 22"/>
                  <a:gd name="T12" fmla="*/ 10 w 22"/>
                  <a:gd name="T13" fmla="*/ 0 h 22"/>
                  <a:gd name="T14" fmla="*/ 14 w 22"/>
                  <a:gd name="T15" fmla="*/ 0 h 22"/>
                  <a:gd name="T16" fmla="*/ 18 w 22"/>
                  <a:gd name="T17" fmla="*/ 2 h 22"/>
                  <a:gd name="T18" fmla="*/ 20 w 22"/>
                  <a:gd name="T19" fmla="*/ 6 h 22"/>
                  <a:gd name="T20" fmla="*/ 22 w 22"/>
                  <a:gd name="T21" fmla="*/ 10 h 22"/>
                  <a:gd name="T22" fmla="*/ 22 w 22"/>
                  <a:gd name="T23" fmla="*/ 10 h 22"/>
                  <a:gd name="T24" fmla="*/ 20 w 22"/>
                  <a:gd name="T25" fmla="*/ 16 h 22"/>
                  <a:gd name="T26" fmla="*/ 18 w 22"/>
                  <a:gd name="T27" fmla="*/ 18 h 22"/>
                  <a:gd name="T28" fmla="*/ 14 w 22"/>
                  <a:gd name="T29" fmla="*/ 22 h 22"/>
                  <a:gd name="T30" fmla="*/ 10 w 22"/>
                  <a:gd name="T31" fmla="*/ 22 h 22"/>
                  <a:gd name="T32" fmla="*/ 10 w 22"/>
                  <a:gd name="T33" fmla="*/ 22 h 22"/>
                  <a:gd name="T34" fmla="*/ 6 w 22"/>
                  <a:gd name="T35" fmla="*/ 22 h 22"/>
                  <a:gd name="T36" fmla="*/ 2 w 22"/>
                  <a:gd name="T37" fmla="*/ 18 h 22"/>
                  <a:gd name="T38" fmla="*/ 0 w 22"/>
                  <a:gd name="T39" fmla="*/ 16 h 22"/>
                  <a:gd name="T40" fmla="*/ 0 w 22"/>
                  <a:gd name="T41" fmla="*/ 10 h 22"/>
                  <a:gd name="T42" fmla="*/ 0 w 22"/>
                  <a:gd name="T4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0" y="10"/>
                    </a:moveTo>
                    <a:lnTo>
                      <a:pt x="0" y="10"/>
                    </a:lnTo>
                    <a:lnTo>
                      <a:pt x="0" y="6"/>
                    </a:lnTo>
                    <a:lnTo>
                      <a:pt x="2" y="2"/>
                    </a:lnTo>
                    <a:lnTo>
                      <a:pt x="6" y="0"/>
                    </a:lnTo>
                    <a:lnTo>
                      <a:pt x="10" y="0"/>
                    </a:lnTo>
                    <a:lnTo>
                      <a:pt x="10" y="0"/>
                    </a:lnTo>
                    <a:lnTo>
                      <a:pt x="14" y="0"/>
                    </a:lnTo>
                    <a:lnTo>
                      <a:pt x="18" y="2"/>
                    </a:lnTo>
                    <a:lnTo>
                      <a:pt x="20" y="6"/>
                    </a:lnTo>
                    <a:lnTo>
                      <a:pt x="22" y="10"/>
                    </a:lnTo>
                    <a:lnTo>
                      <a:pt x="22" y="10"/>
                    </a:lnTo>
                    <a:lnTo>
                      <a:pt x="20" y="16"/>
                    </a:lnTo>
                    <a:lnTo>
                      <a:pt x="18" y="18"/>
                    </a:lnTo>
                    <a:lnTo>
                      <a:pt x="14" y="22"/>
                    </a:lnTo>
                    <a:lnTo>
                      <a:pt x="10" y="22"/>
                    </a:lnTo>
                    <a:lnTo>
                      <a:pt x="10" y="22"/>
                    </a:lnTo>
                    <a:lnTo>
                      <a:pt x="6" y="22"/>
                    </a:lnTo>
                    <a:lnTo>
                      <a:pt x="2" y="18"/>
                    </a:lnTo>
                    <a:lnTo>
                      <a:pt x="0" y="16"/>
                    </a:lnTo>
                    <a:lnTo>
                      <a:pt x="0" y="1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66" name="Freeform 27">
                <a:extLst>
                  <a:ext uri="{FF2B5EF4-FFF2-40B4-BE49-F238E27FC236}">
                    <a16:creationId xmlns:a16="http://schemas.microsoft.com/office/drawing/2014/main" id="{00941973-6714-403C-953C-42098990A542}"/>
                  </a:ext>
                </a:extLst>
              </p:cNvPr>
              <p:cNvSpPr>
                <a:spLocks/>
              </p:cNvSpPr>
              <p:nvPr/>
            </p:nvSpPr>
            <p:spPr bwMode="auto">
              <a:xfrm>
                <a:off x="4387" y="1586"/>
                <a:ext cx="22" cy="22"/>
              </a:xfrm>
              <a:custGeom>
                <a:avLst/>
                <a:gdLst>
                  <a:gd name="T0" fmla="*/ 0 w 22"/>
                  <a:gd name="T1" fmla="*/ 12 h 22"/>
                  <a:gd name="T2" fmla="*/ 0 w 22"/>
                  <a:gd name="T3" fmla="*/ 12 h 22"/>
                  <a:gd name="T4" fmla="*/ 2 w 22"/>
                  <a:gd name="T5" fmla="*/ 6 h 22"/>
                  <a:gd name="T6" fmla="*/ 4 w 22"/>
                  <a:gd name="T7" fmla="*/ 4 h 22"/>
                  <a:gd name="T8" fmla="*/ 8 w 22"/>
                  <a:gd name="T9" fmla="*/ 0 h 22"/>
                  <a:gd name="T10" fmla="*/ 12 w 22"/>
                  <a:gd name="T11" fmla="*/ 0 h 22"/>
                  <a:gd name="T12" fmla="*/ 12 w 22"/>
                  <a:gd name="T13" fmla="*/ 0 h 22"/>
                  <a:gd name="T14" fmla="*/ 16 w 22"/>
                  <a:gd name="T15" fmla="*/ 0 h 22"/>
                  <a:gd name="T16" fmla="*/ 20 w 22"/>
                  <a:gd name="T17" fmla="*/ 4 h 22"/>
                  <a:gd name="T18" fmla="*/ 22 w 22"/>
                  <a:gd name="T19" fmla="*/ 6 h 22"/>
                  <a:gd name="T20" fmla="*/ 22 w 22"/>
                  <a:gd name="T21" fmla="*/ 12 h 22"/>
                  <a:gd name="T22" fmla="*/ 22 w 22"/>
                  <a:gd name="T23" fmla="*/ 12 h 22"/>
                  <a:gd name="T24" fmla="*/ 22 w 22"/>
                  <a:gd name="T25" fmla="*/ 16 h 22"/>
                  <a:gd name="T26" fmla="*/ 20 w 22"/>
                  <a:gd name="T27" fmla="*/ 20 h 22"/>
                  <a:gd name="T28" fmla="*/ 16 w 22"/>
                  <a:gd name="T29" fmla="*/ 22 h 22"/>
                  <a:gd name="T30" fmla="*/ 12 w 22"/>
                  <a:gd name="T31" fmla="*/ 22 h 22"/>
                  <a:gd name="T32" fmla="*/ 12 w 22"/>
                  <a:gd name="T33" fmla="*/ 22 h 22"/>
                  <a:gd name="T34" fmla="*/ 8 w 22"/>
                  <a:gd name="T35" fmla="*/ 22 h 22"/>
                  <a:gd name="T36" fmla="*/ 4 w 22"/>
                  <a:gd name="T37" fmla="*/ 20 h 22"/>
                  <a:gd name="T38" fmla="*/ 2 w 22"/>
                  <a:gd name="T39" fmla="*/ 16 h 22"/>
                  <a:gd name="T40" fmla="*/ 0 w 22"/>
                  <a:gd name="T41" fmla="*/ 12 h 22"/>
                  <a:gd name="T42" fmla="*/ 0 w 22"/>
                  <a:gd name="T43"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0" y="12"/>
                    </a:moveTo>
                    <a:lnTo>
                      <a:pt x="0" y="12"/>
                    </a:lnTo>
                    <a:lnTo>
                      <a:pt x="2" y="6"/>
                    </a:lnTo>
                    <a:lnTo>
                      <a:pt x="4" y="4"/>
                    </a:lnTo>
                    <a:lnTo>
                      <a:pt x="8" y="0"/>
                    </a:lnTo>
                    <a:lnTo>
                      <a:pt x="12" y="0"/>
                    </a:lnTo>
                    <a:lnTo>
                      <a:pt x="12" y="0"/>
                    </a:lnTo>
                    <a:lnTo>
                      <a:pt x="16" y="0"/>
                    </a:lnTo>
                    <a:lnTo>
                      <a:pt x="20" y="4"/>
                    </a:lnTo>
                    <a:lnTo>
                      <a:pt x="22" y="6"/>
                    </a:lnTo>
                    <a:lnTo>
                      <a:pt x="22" y="12"/>
                    </a:lnTo>
                    <a:lnTo>
                      <a:pt x="22" y="12"/>
                    </a:lnTo>
                    <a:lnTo>
                      <a:pt x="22" y="16"/>
                    </a:lnTo>
                    <a:lnTo>
                      <a:pt x="20" y="20"/>
                    </a:lnTo>
                    <a:lnTo>
                      <a:pt x="16" y="22"/>
                    </a:lnTo>
                    <a:lnTo>
                      <a:pt x="12" y="22"/>
                    </a:lnTo>
                    <a:lnTo>
                      <a:pt x="12" y="22"/>
                    </a:lnTo>
                    <a:lnTo>
                      <a:pt x="8" y="22"/>
                    </a:lnTo>
                    <a:lnTo>
                      <a:pt x="4" y="20"/>
                    </a:lnTo>
                    <a:lnTo>
                      <a:pt x="2" y="16"/>
                    </a:lnTo>
                    <a:lnTo>
                      <a:pt x="0" y="12"/>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67" name="Freeform 28">
                <a:extLst>
                  <a:ext uri="{FF2B5EF4-FFF2-40B4-BE49-F238E27FC236}">
                    <a16:creationId xmlns:a16="http://schemas.microsoft.com/office/drawing/2014/main" id="{AA67DFC0-81AF-4DB3-ADD9-A61603E1534E}"/>
                  </a:ext>
                </a:extLst>
              </p:cNvPr>
              <p:cNvSpPr>
                <a:spLocks/>
              </p:cNvSpPr>
              <p:nvPr/>
            </p:nvSpPr>
            <p:spPr bwMode="auto">
              <a:xfrm>
                <a:off x="4145" y="1422"/>
                <a:ext cx="22" cy="22"/>
              </a:xfrm>
              <a:custGeom>
                <a:avLst/>
                <a:gdLst>
                  <a:gd name="T0" fmla="*/ 0 w 22"/>
                  <a:gd name="T1" fmla="*/ 12 h 22"/>
                  <a:gd name="T2" fmla="*/ 0 w 22"/>
                  <a:gd name="T3" fmla="*/ 12 h 22"/>
                  <a:gd name="T4" fmla="*/ 2 w 22"/>
                  <a:gd name="T5" fmla="*/ 6 h 22"/>
                  <a:gd name="T6" fmla="*/ 4 w 22"/>
                  <a:gd name="T7" fmla="*/ 4 h 22"/>
                  <a:gd name="T8" fmla="*/ 6 w 22"/>
                  <a:gd name="T9" fmla="*/ 0 h 22"/>
                  <a:gd name="T10" fmla="*/ 12 w 22"/>
                  <a:gd name="T11" fmla="*/ 0 h 22"/>
                  <a:gd name="T12" fmla="*/ 12 w 22"/>
                  <a:gd name="T13" fmla="*/ 0 h 22"/>
                  <a:gd name="T14" fmla="*/ 16 w 22"/>
                  <a:gd name="T15" fmla="*/ 0 h 22"/>
                  <a:gd name="T16" fmla="*/ 20 w 22"/>
                  <a:gd name="T17" fmla="*/ 4 h 22"/>
                  <a:gd name="T18" fmla="*/ 22 w 22"/>
                  <a:gd name="T19" fmla="*/ 6 h 22"/>
                  <a:gd name="T20" fmla="*/ 22 w 22"/>
                  <a:gd name="T21" fmla="*/ 12 h 22"/>
                  <a:gd name="T22" fmla="*/ 22 w 22"/>
                  <a:gd name="T23" fmla="*/ 12 h 22"/>
                  <a:gd name="T24" fmla="*/ 22 w 22"/>
                  <a:gd name="T25" fmla="*/ 16 h 22"/>
                  <a:gd name="T26" fmla="*/ 20 w 22"/>
                  <a:gd name="T27" fmla="*/ 18 h 22"/>
                  <a:gd name="T28" fmla="*/ 16 w 22"/>
                  <a:gd name="T29" fmla="*/ 22 h 22"/>
                  <a:gd name="T30" fmla="*/ 12 w 22"/>
                  <a:gd name="T31" fmla="*/ 22 h 22"/>
                  <a:gd name="T32" fmla="*/ 12 w 22"/>
                  <a:gd name="T33" fmla="*/ 22 h 22"/>
                  <a:gd name="T34" fmla="*/ 6 w 22"/>
                  <a:gd name="T35" fmla="*/ 22 h 22"/>
                  <a:gd name="T36" fmla="*/ 4 w 22"/>
                  <a:gd name="T37" fmla="*/ 18 h 22"/>
                  <a:gd name="T38" fmla="*/ 2 w 22"/>
                  <a:gd name="T39" fmla="*/ 16 h 22"/>
                  <a:gd name="T40" fmla="*/ 0 w 22"/>
                  <a:gd name="T41" fmla="*/ 12 h 22"/>
                  <a:gd name="T42" fmla="*/ 0 w 22"/>
                  <a:gd name="T43"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0" y="12"/>
                    </a:moveTo>
                    <a:lnTo>
                      <a:pt x="0" y="12"/>
                    </a:lnTo>
                    <a:lnTo>
                      <a:pt x="2" y="6"/>
                    </a:lnTo>
                    <a:lnTo>
                      <a:pt x="4" y="4"/>
                    </a:lnTo>
                    <a:lnTo>
                      <a:pt x="6" y="0"/>
                    </a:lnTo>
                    <a:lnTo>
                      <a:pt x="12" y="0"/>
                    </a:lnTo>
                    <a:lnTo>
                      <a:pt x="12" y="0"/>
                    </a:lnTo>
                    <a:lnTo>
                      <a:pt x="16" y="0"/>
                    </a:lnTo>
                    <a:lnTo>
                      <a:pt x="20" y="4"/>
                    </a:lnTo>
                    <a:lnTo>
                      <a:pt x="22" y="6"/>
                    </a:lnTo>
                    <a:lnTo>
                      <a:pt x="22" y="12"/>
                    </a:lnTo>
                    <a:lnTo>
                      <a:pt x="22" y="12"/>
                    </a:lnTo>
                    <a:lnTo>
                      <a:pt x="22" y="16"/>
                    </a:lnTo>
                    <a:lnTo>
                      <a:pt x="20" y="18"/>
                    </a:lnTo>
                    <a:lnTo>
                      <a:pt x="16" y="22"/>
                    </a:lnTo>
                    <a:lnTo>
                      <a:pt x="12" y="22"/>
                    </a:lnTo>
                    <a:lnTo>
                      <a:pt x="12" y="22"/>
                    </a:lnTo>
                    <a:lnTo>
                      <a:pt x="6" y="22"/>
                    </a:lnTo>
                    <a:lnTo>
                      <a:pt x="4" y="18"/>
                    </a:lnTo>
                    <a:lnTo>
                      <a:pt x="2" y="16"/>
                    </a:lnTo>
                    <a:lnTo>
                      <a:pt x="0" y="12"/>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68" name="Freeform 29">
                <a:extLst>
                  <a:ext uri="{FF2B5EF4-FFF2-40B4-BE49-F238E27FC236}">
                    <a16:creationId xmlns:a16="http://schemas.microsoft.com/office/drawing/2014/main" id="{655785F5-DF23-4151-9E63-EB012E13D816}"/>
                  </a:ext>
                </a:extLst>
              </p:cNvPr>
              <p:cNvSpPr>
                <a:spLocks/>
              </p:cNvSpPr>
              <p:nvPr/>
            </p:nvSpPr>
            <p:spPr bwMode="auto">
              <a:xfrm>
                <a:off x="4145" y="2894"/>
                <a:ext cx="22" cy="22"/>
              </a:xfrm>
              <a:custGeom>
                <a:avLst/>
                <a:gdLst>
                  <a:gd name="T0" fmla="*/ 0 w 22"/>
                  <a:gd name="T1" fmla="*/ 10 h 22"/>
                  <a:gd name="T2" fmla="*/ 0 w 22"/>
                  <a:gd name="T3" fmla="*/ 10 h 22"/>
                  <a:gd name="T4" fmla="*/ 2 w 22"/>
                  <a:gd name="T5" fmla="*/ 6 h 22"/>
                  <a:gd name="T6" fmla="*/ 4 w 22"/>
                  <a:gd name="T7" fmla="*/ 2 h 22"/>
                  <a:gd name="T8" fmla="*/ 6 w 22"/>
                  <a:gd name="T9" fmla="*/ 0 h 22"/>
                  <a:gd name="T10" fmla="*/ 12 w 22"/>
                  <a:gd name="T11" fmla="*/ 0 h 22"/>
                  <a:gd name="T12" fmla="*/ 12 w 22"/>
                  <a:gd name="T13" fmla="*/ 0 h 22"/>
                  <a:gd name="T14" fmla="*/ 16 w 22"/>
                  <a:gd name="T15" fmla="*/ 0 h 22"/>
                  <a:gd name="T16" fmla="*/ 20 w 22"/>
                  <a:gd name="T17" fmla="*/ 2 h 22"/>
                  <a:gd name="T18" fmla="*/ 22 w 22"/>
                  <a:gd name="T19" fmla="*/ 6 h 22"/>
                  <a:gd name="T20" fmla="*/ 22 w 22"/>
                  <a:gd name="T21" fmla="*/ 10 h 22"/>
                  <a:gd name="T22" fmla="*/ 22 w 22"/>
                  <a:gd name="T23" fmla="*/ 10 h 22"/>
                  <a:gd name="T24" fmla="*/ 22 w 22"/>
                  <a:gd name="T25" fmla="*/ 14 h 22"/>
                  <a:gd name="T26" fmla="*/ 20 w 22"/>
                  <a:gd name="T27" fmla="*/ 18 h 22"/>
                  <a:gd name="T28" fmla="*/ 16 w 22"/>
                  <a:gd name="T29" fmla="*/ 20 h 22"/>
                  <a:gd name="T30" fmla="*/ 12 w 22"/>
                  <a:gd name="T31" fmla="*/ 22 h 22"/>
                  <a:gd name="T32" fmla="*/ 12 w 22"/>
                  <a:gd name="T33" fmla="*/ 22 h 22"/>
                  <a:gd name="T34" fmla="*/ 6 w 22"/>
                  <a:gd name="T35" fmla="*/ 20 h 22"/>
                  <a:gd name="T36" fmla="*/ 4 w 22"/>
                  <a:gd name="T37" fmla="*/ 18 h 22"/>
                  <a:gd name="T38" fmla="*/ 2 w 22"/>
                  <a:gd name="T39" fmla="*/ 14 h 22"/>
                  <a:gd name="T40" fmla="*/ 0 w 22"/>
                  <a:gd name="T41" fmla="*/ 10 h 22"/>
                  <a:gd name="T42" fmla="*/ 0 w 22"/>
                  <a:gd name="T4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0" y="10"/>
                    </a:moveTo>
                    <a:lnTo>
                      <a:pt x="0" y="10"/>
                    </a:lnTo>
                    <a:lnTo>
                      <a:pt x="2" y="6"/>
                    </a:lnTo>
                    <a:lnTo>
                      <a:pt x="4" y="2"/>
                    </a:lnTo>
                    <a:lnTo>
                      <a:pt x="6" y="0"/>
                    </a:lnTo>
                    <a:lnTo>
                      <a:pt x="12" y="0"/>
                    </a:lnTo>
                    <a:lnTo>
                      <a:pt x="12" y="0"/>
                    </a:lnTo>
                    <a:lnTo>
                      <a:pt x="16" y="0"/>
                    </a:lnTo>
                    <a:lnTo>
                      <a:pt x="20" y="2"/>
                    </a:lnTo>
                    <a:lnTo>
                      <a:pt x="22" y="6"/>
                    </a:lnTo>
                    <a:lnTo>
                      <a:pt x="22" y="10"/>
                    </a:lnTo>
                    <a:lnTo>
                      <a:pt x="22" y="10"/>
                    </a:lnTo>
                    <a:lnTo>
                      <a:pt x="22" y="14"/>
                    </a:lnTo>
                    <a:lnTo>
                      <a:pt x="20" y="18"/>
                    </a:lnTo>
                    <a:lnTo>
                      <a:pt x="16" y="20"/>
                    </a:lnTo>
                    <a:lnTo>
                      <a:pt x="12" y="22"/>
                    </a:lnTo>
                    <a:lnTo>
                      <a:pt x="12" y="22"/>
                    </a:lnTo>
                    <a:lnTo>
                      <a:pt x="6" y="20"/>
                    </a:lnTo>
                    <a:lnTo>
                      <a:pt x="4" y="18"/>
                    </a:lnTo>
                    <a:lnTo>
                      <a:pt x="2" y="14"/>
                    </a:lnTo>
                    <a:lnTo>
                      <a:pt x="0" y="1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69" name="Freeform 30">
                <a:extLst>
                  <a:ext uri="{FF2B5EF4-FFF2-40B4-BE49-F238E27FC236}">
                    <a16:creationId xmlns:a16="http://schemas.microsoft.com/office/drawing/2014/main" id="{4930C3FA-1C46-4491-A7D4-91BFDEDEB724}"/>
                  </a:ext>
                </a:extLst>
              </p:cNvPr>
              <p:cNvSpPr>
                <a:spLocks/>
              </p:cNvSpPr>
              <p:nvPr/>
            </p:nvSpPr>
            <p:spPr bwMode="auto">
              <a:xfrm>
                <a:off x="4387" y="2710"/>
                <a:ext cx="22" cy="22"/>
              </a:xfrm>
              <a:custGeom>
                <a:avLst/>
                <a:gdLst>
                  <a:gd name="T0" fmla="*/ 0 w 22"/>
                  <a:gd name="T1" fmla="*/ 12 h 22"/>
                  <a:gd name="T2" fmla="*/ 0 w 22"/>
                  <a:gd name="T3" fmla="*/ 12 h 22"/>
                  <a:gd name="T4" fmla="*/ 2 w 22"/>
                  <a:gd name="T5" fmla="*/ 8 h 22"/>
                  <a:gd name="T6" fmla="*/ 4 w 22"/>
                  <a:gd name="T7" fmla="*/ 4 h 22"/>
                  <a:gd name="T8" fmla="*/ 8 w 22"/>
                  <a:gd name="T9" fmla="*/ 2 h 22"/>
                  <a:gd name="T10" fmla="*/ 12 w 22"/>
                  <a:gd name="T11" fmla="*/ 0 h 22"/>
                  <a:gd name="T12" fmla="*/ 12 w 22"/>
                  <a:gd name="T13" fmla="*/ 0 h 22"/>
                  <a:gd name="T14" fmla="*/ 16 w 22"/>
                  <a:gd name="T15" fmla="*/ 2 h 22"/>
                  <a:gd name="T16" fmla="*/ 20 w 22"/>
                  <a:gd name="T17" fmla="*/ 4 h 22"/>
                  <a:gd name="T18" fmla="*/ 22 w 22"/>
                  <a:gd name="T19" fmla="*/ 8 h 22"/>
                  <a:gd name="T20" fmla="*/ 22 w 22"/>
                  <a:gd name="T21" fmla="*/ 12 h 22"/>
                  <a:gd name="T22" fmla="*/ 22 w 22"/>
                  <a:gd name="T23" fmla="*/ 12 h 22"/>
                  <a:gd name="T24" fmla="*/ 22 w 22"/>
                  <a:gd name="T25" fmla="*/ 16 h 22"/>
                  <a:gd name="T26" fmla="*/ 20 w 22"/>
                  <a:gd name="T27" fmla="*/ 20 h 22"/>
                  <a:gd name="T28" fmla="*/ 16 w 22"/>
                  <a:gd name="T29" fmla="*/ 22 h 22"/>
                  <a:gd name="T30" fmla="*/ 12 w 22"/>
                  <a:gd name="T31" fmla="*/ 22 h 22"/>
                  <a:gd name="T32" fmla="*/ 12 w 22"/>
                  <a:gd name="T33" fmla="*/ 22 h 22"/>
                  <a:gd name="T34" fmla="*/ 8 w 22"/>
                  <a:gd name="T35" fmla="*/ 22 h 22"/>
                  <a:gd name="T36" fmla="*/ 4 w 22"/>
                  <a:gd name="T37" fmla="*/ 20 h 22"/>
                  <a:gd name="T38" fmla="*/ 2 w 22"/>
                  <a:gd name="T39" fmla="*/ 16 h 22"/>
                  <a:gd name="T40" fmla="*/ 0 w 22"/>
                  <a:gd name="T41" fmla="*/ 12 h 22"/>
                  <a:gd name="T42" fmla="*/ 0 w 22"/>
                  <a:gd name="T43"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0" y="12"/>
                    </a:moveTo>
                    <a:lnTo>
                      <a:pt x="0" y="12"/>
                    </a:lnTo>
                    <a:lnTo>
                      <a:pt x="2" y="8"/>
                    </a:lnTo>
                    <a:lnTo>
                      <a:pt x="4" y="4"/>
                    </a:lnTo>
                    <a:lnTo>
                      <a:pt x="8" y="2"/>
                    </a:lnTo>
                    <a:lnTo>
                      <a:pt x="12" y="0"/>
                    </a:lnTo>
                    <a:lnTo>
                      <a:pt x="12" y="0"/>
                    </a:lnTo>
                    <a:lnTo>
                      <a:pt x="16" y="2"/>
                    </a:lnTo>
                    <a:lnTo>
                      <a:pt x="20" y="4"/>
                    </a:lnTo>
                    <a:lnTo>
                      <a:pt x="22" y="8"/>
                    </a:lnTo>
                    <a:lnTo>
                      <a:pt x="22" y="12"/>
                    </a:lnTo>
                    <a:lnTo>
                      <a:pt x="22" y="12"/>
                    </a:lnTo>
                    <a:lnTo>
                      <a:pt x="22" y="16"/>
                    </a:lnTo>
                    <a:lnTo>
                      <a:pt x="20" y="20"/>
                    </a:lnTo>
                    <a:lnTo>
                      <a:pt x="16" y="22"/>
                    </a:lnTo>
                    <a:lnTo>
                      <a:pt x="12" y="22"/>
                    </a:lnTo>
                    <a:lnTo>
                      <a:pt x="12" y="22"/>
                    </a:lnTo>
                    <a:lnTo>
                      <a:pt x="8" y="22"/>
                    </a:lnTo>
                    <a:lnTo>
                      <a:pt x="4" y="20"/>
                    </a:lnTo>
                    <a:lnTo>
                      <a:pt x="2" y="16"/>
                    </a:lnTo>
                    <a:lnTo>
                      <a:pt x="0" y="12"/>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70" name="Freeform 31">
                <a:extLst>
                  <a:ext uri="{FF2B5EF4-FFF2-40B4-BE49-F238E27FC236}">
                    <a16:creationId xmlns:a16="http://schemas.microsoft.com/office/drawing/2014/main" id="{91E92817-1161-46B8-9382-6298EE166CD9}"/>
                  </a:ext>
                </a:extLst>
              </p:cNvPr>
              <p:cNvSpPr>
                <a:spLocks/>
              </p:cNvSpPr>
              <p:nvPr/>
            </p:nvSpPr>
            <p:spPr bwMode="auto">
              <a:xfrm>
                <a:off x="4625" y="2152"/>
                <a:ext cx="22" cy="24"/>
              </a:xfrm>
              <a:custGeom>
                <a:avLst/>
                <a:gdLst>
                  <a:gd name="T0" fmla="*/ 0 w 22"/>
                  <a:gd name="T1" fmla="*/ 12 h 24"/>
                  <a:gd name="T2" fmla="*/ 0 w 22"/>
                  <a:gd name="T3" fmla="*/ 12 h 24"/>
                  <a:gd name="T4" fmla="*/ 0 w 22"/>
                  <a:gd name="T5" fmla="*/ 8 h 24"/>
                  <a:gd name="T6" fmla="*/ 2 w 22"/>
                  <a:gd name="T7" fmla="*/ 4 h 24"/>
                  <a:gd name="T8" fmla="*/ 6 w 22"/>
                  <a:gd name="T9" fmla="*/ 2 h 24"/>
                  <a:gd name="T10" fmla="*/ 10 w 22"/>
                  <a:gd name="T11" fmla="*/ 0 h 24"/>
                  <a:gd name="T12" fmla="*/ 10 w 22"/>
                  <a:gd name="T13" fmla="*/ 0 h 24"/>
                  <a:gd name="T14" fmla="*/ 16 w 22"/>
                  <a:gd name="T15" fmla="*/ 2 h 24"/>
                  <a:gd name="T16" fmla="*/ 18 w 22"/>
                  <a:gd name="T17" fmla="*/ 4 h 24"/>
                  <a:gd name="T18" fmla="*/ 22 w 22"/>
                  <a:gd name="T19" fmla="*/ 8 h 24"/>
                  <a:gd name="T20" fmla="*/ 22 w 22"/>
                  <a:gd name="T21" fmla="*/ 12 h 24"/>
                  <a:gd name="T22" fmla="*/ 22 w 22"/>
                  <a:gd name="T23" fmla="*/ 12 h 24"/>
                  <a:gd name="T24" fmla="*/ 22 w 22"/>
                  <a:gd name="T25" fmla="*/ 16 h 24"/>
                  <a:gd name="T26" fmla="*/ 18 w 22"/>
                  <a:gd name="T27" fmla="*/ 20 h 24"/>
                  <a:gd name="T28" fmla="*/ 16 w 22"/>
                  <a:gd name="T29" fmla="*/ 22 h 24"/>
                  <a:gd name="T30" fmla="*/ 10 w 22"/>
                  <a:gd name="T31" fmla="*/ 24 h 24"/>
                  <a:gd name="T32" fmla="*/ 10 w 22"/>
                  <a:gd name="T33" fmla="*/ 24 h 24"/>
                  <a:gd name="T34" fmla="*/ 6 w 22"/>
                  <a:gd name="T35" fmla="*/ 22 h 24"/>
                  <a:gd name="T36" fmla="*/ 2 w 22"/>
                  <a:gd name="T37" fmla="*/ 20 h 24"/>
                  <a:gd name="T38" fmla="*/ 0 w 22"/>
                  <a:gd name="T39" fmla="*/ 16 h 24"/>
                  <a:gd name="T40" fmla="*/ 0 w 22"/>
                  <a:gd name="T41" fmla="*/ 12 h 24"/>
                  <a:gd name="T42" fmla="*/ 0 w 22"/>
                  <a:gd name="T43"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4">
                    <a:moveTo>
                      <a:pt x="0" y="12"/>
                    </a:moveTo>
                    <a:lnTo>
                      <a:pt x="0" y="12"/>
                    </a:lnTo>
                    <a:lnTo>
                      <a:pt x="0" y="8"/>
                    </a:lnTo>
                    <a:lnTo>
                      <a:pt x="2" y="4"/>
                    </a:lnTo>
                    <a:lnTo>
                      <a:pt x="6" y="2"/>
                    </a:lnTo>
                    <a:lnTo>
                      <a:pt x="10" y="0"/>
                    </a:lnTo>
                    <a:lnTo>
                      <a:pt x="10" y="0"/>
                    </a:lnTo>
                    <a:lnTo>
                      <a:pt x="16" y="2"/>
                    </a:lnTo>
                    <a:lnTo>
                      <a:pt x="18" y="4"/>
                    </a:lnTo>
                    <a:lnTo>
                      <a:pt x="22" y="8"/>
                    </a:lnTo>
                    <a:lnTo>
                      <a:pt x="22" y="12"/>
                    </a:lnTo>
                    <a:lnTo>
                      <a:pt x="22" y="12"/>
                    </a:lnTo>
                    <a:lnTo>
                      <a:pt x="22" y="16"/>
                    </a:lnTo>
                    <a:lnTo>
                      <a:pt x="18" y="20"/>
                    </a:lnTo>
                    <a:lnTo>
                      <a:pt x="16" y="22"/>
                    </a:lnTo>
                    <a:lnTo>
                      <a:pt x="10" y="24"/>
                    </a:lnTo>
                    <a:lnTo>
                      <a:pt x="10" y="24"/>
                    </a:lnTo>
                    <a:lnTo>
                      <a:pt x="6" y="22"/>
                    </a:lnTo>
                    <a:lnTo>
                      <a:pt x="2" y="20"/>
                    </a:lnTo>
                    <a:lnTo>
                      <a:pt x="0" y="16"/>
                    </a:lnTo>
                    <a:lnTo>
                      <a:pt x="0" y="12"/>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71" name="Freeform 32">
                <a:extLst>
                  <a:ext uri="{FF2B5EF4-FFF2-40B4-BE49-F238E27FC236}">
                    <a16:creationId xmlns:a16="http://schemas.microsoft.com/office/drawing/2014/main" id="{7EFA3394-D28F-4BA7-9542-021547AF4B42}"/>
                  </a:ext>
                </a:extLst>
              </p:cNvPr>
              <p:cNvSpPr>
                <a:spLocks/>
              </p:cNvSpPr>
              <p:nvPr/>
            </p:nvSpPr>
            <p:spPr bwMode="auto">
              <a:xfrm>
                <a:off x="4569" y="2466"/>
                <a:ext cx="22" cy="22"/>
              </a:xfrm>
              <a:custGeom>
                <a:avLst/>
                <a:gdLst>
                  <a:gd name="T0" fmla="*/ 0 w 22"/>
                  <a:gd name="T1" fmla="*/ 10 h 22"/>
                  <a:gd name="T2" fmla="*/ 0 w 22"/>
                  <a:gd name="T3" fmla="*/ 10 h 22"/>
                  <a:gd name="T4" fmla="*/ 0 w 22"/>
                  <a:gd name="T5" fmla="*/ 6 h 22"/>
                  <a:gd name="T6" fmla="*/ 2 w 22"/>
                  <a:gd name="T7" fmla="*/ 2 h 22"/>
                  <a:gd name="T8" fmla="*/ 6 w 22"/>
                  <a:gd name="T9" fmla="*/ 0 h 22"/>
                  <a:gd name="T10" fmla="*/ 10 w 22"/>
                  <a:gd name="T11" fmla="*/ 0 h 22"/>
                  <a:gd name="T12" fmla="*/ 10 w 22"/>
                  <a:gd name="T13" fmla="*/ 0 h 22"/>
                  <a:gd name="T14" fmla="*/ 14 w 22"/>
                  <a:gd name="T15" fmla="*/ 0 h 22"/>
                  <a:gd name="T16" fmla="*/ 18 w 22"/>
                  <a:gd name="T17" fmla="*/ 2 h 22"/>
                  <a:gd name="T18" fmla="*/ 20 w 22"/>
                  <a:gd name="T19" fmla="*/ 6 h 22"/>
                  <a:gd name="T20" fmla="*/ 22 w 22"/>
                  <a:gd name="T21" fmla="*/ 10 h 22"/>
                  <a:gd name="T22" fmla="*/ 22 w 22"/>
                  <a:gd name="T23" fmla="*/ 10 h 22"/>
                  <a:gd name="T24" fmla="*/ 20 w 22"/>
                  <a:gd name="T25" fmla="*/ 14 h 22"/>
                  <a:gd name="T26" fmla="*/ 18 w 22"/>
                  <a:gd name="T27" fmla="*/ 18 h 22"/>
                  <a:gd name="T28" fmla="*/ 14 w 22"/>
                  <a:gd name="T29" fmla="*/ 20 h 22"/>
                  <a:gd name="T30" fmla="*/ 10 w 22"/>
                  <a:gd name="T31" fmla="*/ 22 h 22"/>
                  <a:gd name="T32" fmla="*/ 10 w 22"/>
                  <a:gd name="T33" fmla="*/ 22 h 22"/>
                  <a:gd name="T34" fmla="*/ 6 w 22"/>
                  <a:gd name="T35" fmla="*/ 20 h 22"/>
                  <a:gd name="T36" fmla="*/ 2 w 22"/>
                  <a:gd name="T37" fmla="*/ 18 h 22"/>
                  <a:gd name="T38" fmla="*/ 0 w 22"/>
                  <a:gd name="T39" fmla="*/ 14 h 22"/>
                  <a:gd name="T40" fmla="*/ 0 w 22"/>
                  <a:gd name="T41" fmla="*/ 10 h 22"/>
                  <a:gd name="T42" fmla="*/ 0 w 22"/>
                  <a:gd name="T4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0" y="10"/>
                    </a:moveTo>
                    <a:lnTo>
                      <a:pt x="0" y="10"/>
                    </a:lnTo>
                    <a:lnTo>
                      <a:pt x="0" y="6"/>
                    </a:lnTo>
                    <a:lnTo>
                      <a:pt x="2" y="2"/>
                    </a:lnTo>
                    <a:lnTo>
                      <a:pt x="6" y="0"/>
                    </a:lnTo>
                    <a:lnTo>
                      <a:pt x="10" y="0"/>
                    </a:lnTo>
                    <a:lnTo>
                      <a:pt x="10" y="0"/>
                    </a:lnTo>
                    <a:lnTo>
                      <a:pt x="14" y="0"/>
                    </a:lnTo>
                    <a:lnTo>
                      <a:pt x="18" y="2"/>
                    </a:lnTo>
                    <a:lnTo>
                      <a:pt x="20" y="6"/>
                    </a:lnTo>
                    <a:lnTo>
                      <a:pt x="22" y="10"/>
                    </a:lnTo>
                    <a:lnTo>
                      <a:pt x="22" y="10"/>
                    </a:lnTo>
                    <a:lnTo>
                      <a:pt x="20" y="14"/>
                    </a:lnTo>
                    <a:lnTo>
                      <a:pt x="18" y="18"/>
                    </a:lnTo>
                    <a:lnTo>
                      <a:pt x="14" y="20"/>
                    </a:lnTo>
                    <a:lnTo>
                      <a:pt x="10" y="22"/>
                    </a:lnTo>
                    <a:lnTo>
                      <a:pt x="10" y="22"/>
                    </a:lnTo>
                    <a:lnTo>
                      <a:pt x="6" y="20"/>
                    </a:lnTo>
                    <a:lnTo>
                      <a:pt x="2" y="18"/>
                    </a:lnTo>
                    <a:lnTo>
                      <a:pt x="0" y="14"/>
                    </a:lnTo>
                    <a:lnTo>
                      <a:pt x="0" y="1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grpSp>
        <p:sp>
          <p:nvSpPr>
            <p:cNvPr id="72" name="Oval 71">
              <a:extLst>
                <a:ext uri="{FF2B5EF4-FFF2-40B4-BE49-F238E27FC236}">
                  <a16:creationId xmlns:a16="http://schemas.microsoft.com/office/drawing/2014/main" id="{549AEB34-5F58-4BA6-B55F-A2B7805F7D53}"/>
                </a:ext>
              </a:extLst>
            </p:cNvPr>
            <p:cNvSpPr/>
            <p:nvPr/>
          </p:nvSpPr>
          <p:spPr>
            <a:xfrm>
              <a:off x="5007032" y="3045918"/>
              <a:ext cx="1497482" cy="1647233"/>
            </a:xfrm>
            <a:prstGeom prst="ellipse">
              <a:avLst/>
            </a:prstGeom>
            <a:solidFill>
              <a:schemeClr val="bg1">
                <a:alpha val="80000"/>
              </a:schemeClr>
            </a:solidFill>
            <a:ln>
              <a:noFill/>
            </a:ln>
            <a:effectLst>
              <a:softEdge rad="368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73" name="TextBox 72">
              <a:extLst>
                <a:ext uri="{FF2B5EF4-FFF2-40B4-BE49-F238E27FC236}">
                  <a16:creationId xmlns:a16="http://schemas.microsoft.com/office/drawing/2014/main" id="{AF8F22D1-A5DF-4C8D-B5CE-2E8E4A0CF5F2}"/>
                </a:ext>
              </a:extLst>
            </p:cNvPr>
            <p:cNvSpPr txBox="1"/>
            <p:nvPr/>
          </p:nvSpPr>
          <p:spPr>
            <a:xfrm>
              <a:off x="4783390" y="3374295"/>
              <a:ext cx="1908192" cy="978729"/>
            </a:xfrm>
            <a:prstGeom prst="rect">
              <a:avLst/>
            </a:prstGeom>
            <a:noFill/>
          </p:spPr>
          <p:txBody>
            <a:bodyPr wrap="square" rtlCol="0">
              <a:spAutoFit/>
            </a:bodyPr>
            <a:lstStyle/>
            <a:p>
              <a:pPr algn="ctr">
                <a:lnSpc>
                  <a:spcPct val="80000"/>
                </a:lnSpc>
              </a:pPr>
              <a:r>
                <a:rPr lang="en-US" sz="2400" dirty="0">
                  <a:latin typeface="+mj-lt"/>
                  <a:ea typeface="Chronicle Display Light" charset="0"/>
                  <a:cs typeface="Chronicle Display Light" charset="0"/>
                </a:rPr>
                <a:t>API </a:t>
              </a:r>
            </a:p>
            <a:p>
              <a:pPr algn="ctr">
                <a:lnSpc>
                  <a:spcPct val="80000"/>
                </a:lnSpc>
              </a:pPr>
              <a:r>
                <a:rPr lang="en-US" sz="2400" dirty="0">
                  <a:latin typeface="+mj-lt"/>
                  <a:ea typeface="Chronicle Display Light" charset="0"/>
                  <a:cs typeface="Chronicle Display Light" charset="0"/>
                </a:rPr>
                <a:t>Security Goals</a:t>
              </a:r>
            </a:p>
          </p:txBody>
        </p:sp>
        <p:sp>
          <p:nvSpPr>
            <p:cNvPr id="75" name="Rectangle 74">
              <a:extLst>
                <a:ext uri="{FF2B5EF4-FFF2-40B4-BE49-F238E27FC236}">
                  <a16:creationId xmlns:a16="http://schemas.microsoft.com/office/drawing/2014/main" id="{ED190C06-F1A1-4270-8712-B6EFD1CF5021}"/>
                </a:ext>
              </a:extLst>
            </p:cNvPr>
            <p:cNvSpPr/>
            <p:nvPr/>
          </p:nvSpPr>
          <p:spPr>
            <a:xfrm>
              <a:off x="321302" y="1697444"/>
              <a:ext cx="3967109" cy="461665"/>
            </a:xfrm>
            <a:prstGeom prst="rect">
              <a:avLst/>
            </a:prstGeom>
          </p:spPr>
          <p:txBody>
            <a:bodyPr wrap="square">
              <a:spAutoFit/>
            </a:bodyPr>
            <a:lstStyle/>
            <a:p>
              <a:r>
                <a:rPr lang="en-US"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API Security Measures</a:t>
              </a:r>
            </a:p>
          </p:txBody>
        </p:sp>
        <p:sp>
          <p:nvSpPr>
            <p:cNvPr id="76" name="Freeform 236">
              <a:extLst>
                <a:ext uri="{FF2B5EF4-FFF2-40B4-BE49-F238E27FC236}">
                  <a16:creationId xmlns:a16="http://schemas.microsoft.com/office/drawing/2014/main" id="{A21309BF-37C4-455F-8625-CAE39B1E2863}"/>
                </a:ext>
              </a:extLst>
            </p:cNvPr>
            <p:cNvSpPr>
              <a:spLocks/>
            </p:cNvSpPr>
            <p:nvPr/>
          </p:nvSpPr>
          <p:spPr bwMode="auto">
            <a:xfrm>
              <a:off x="3312431" y="3617148"/>
              <a:ext cx="396805" cy="341548"/>
            </a:xfrm>
            <a:custGeom>
              <a:avLst/>
              <a:gdLst>
                <a:gd name="T0" fmla="*/ 319 w 320"/>
                <a:gd name="T1" fmla="*/ 101 h 193"/>
                <a:gd name="T2" fmla="*/ 319 w 320"/>
                <a:gd name="T3" fmla="*/ 93 h 193"/>
                <a:gd name="T4" fmla="*/ 317 w 320"/>
                <a:gd name="T5" fmla="*/ 89 h 193"/>
                <a:gd name="T6" fmla="*/ 231 w 320"/>
                <a:gd name="T7" fmla="*/ 4 h 193"/>
                <a:gd name="T8" fmla="*/ 216 w 320"/>
                <a:gd name="T9" fmla="*/ 4 h 193"/>
                <a:gd name="T10" fmla="*/ 216 w 320"/>
                <a:gd name="T11" fmla="*/ 19 h 193"/>
                <a:gd name="T12" fmla="*/ 283 w 320"/>
                <a:gd name="T13" fmla="*/ 86 h 193"/>
                <a:gd name="T14" fmla="*/ 10 w 320"/>
                <a:gd name="T15" fmla="*/ 86 h 193"/>
                <a:gd name="T16" fmla="*/ 0 w 320"/>
                <a:gd name="T17" fmla="*/ 97 h 193"/>
                <a:gd name="T18" fmla="*/ 10 w 320"/>
                <a:gd name="T19" fmla="*/ 107 h 193"/>
                <a:gd name="T20" fmla="*/ 283 w 320"/>
                <a:gd name="T21" fmla="*/ 107 h 193"/>
                <a:gd name="T22" fmla="*/ 216 w 320"/>
                <a:gd name="T23" fmla="*/ 174 h 193"/>
                <a:gd name="T24" fmla="*/ 216 w 320"/>
                <a:gd name="T25" fmla="*/ 190 h 193"/>
                <a:gd name="T26" fmla="*/ 224 w 320"/>
                <a:gd name="T27" fmla="*/ 193 h 193"/>
                <a:gd name="T28" fmla="*/ 231 w 320"/>
                <a:gd name="T29" fmla="*/ 190 h 193"/>
                <a:gd name="T30" fmla="*/ 317 w 320"/>
                <a:gd name="T31" fmla="*/ 104 h 193"/>
                <a:gd name="T32" fmla="*/ 319 w 320"/>
                <a:gd name="T33" fmla="*/ 10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 h="193">
                  <a:moveTo>
                    <a:pt x="319" y="101"/>
                  </a:moveTo>
                  <a:cubicBezTo>
                    <a:pt x="320" y="98"/>
                    <a:pt x="320" y="95"/>
                    <a:pt x="319" y="93"/>
                  </a:cubicBezTo>
                  <a:cubicBezTo>
                    <a:pt x="318" y="91"/>
                    <a:pt x="318" y="90"/>
                    <a:pt x="317" y="89"/>
                  </a:cubicBezTo>
                  <a:cubicBezTo>
                    <a:pt x="231" y="4"/>
                    <a:pt x="231" y="4"/>
                    <a:pt x="231" y="4"/>
                  </a:cubicBezTo>
                  <a:cubicBezTo>
                    <a:pt x="227" y="0"/>
                    <a:pt x="220" y="0"/>
                    <a:pt x="216" y="4"/>
                  </a:cubicBezTo>
                  <a:cubicBezTo>
                    <a:pt x="212" y="8"/>
                    <a:pt x="212" y="15"/>
                    <a:pt x="216" y="19"/>
                  </a:cubicBezTo>
                  <a:cubicBezTo>
                    <a:pt x="283" y="86"/>
                    <a:pt x="283" y="86"/>
                    <a:pt x="283" y="86"/>
                  </a:cubicBezTo>
                  <a:cubicBezTo>
                    <a:pt x="10" y="86"/>
                    <a:pt x="10" y="86"/>
                    <a:pt x="10" y="86"/>
                  </a:cubicBezTo>
                  <a:cubicBezTo>
                    <a:pt x="4" y="86"/>
                    <a:pt x="0" y="91"/>
                    <a:pt x="0" y="97"/>
                  </a:cubicBezTo>
                  <a:cubicBezTo>
                    <a:pt x="0" y="103"/>
                    <a:pt x="4" y="107"/>
                    <a:pt x="10" y="107"/>
                  </a:cubicBezTo>
                  <a:cubicBezTo>
                    <a:pt x="283" y="107"/>
                    <a:pt x="283" y="107"/>
                    <a:pt x="283" y="107"/>
                  </a:cubicBezTo>
                  <a:cubicBezTo>
                    <a:pt x="216" y="174"/>
                    <a:pt x="216" y="174"/>
                    <a:pt x="216" y="174"/>
                  </a:cubicBezTo>
                  <a:cubicBezTo>
                    <a:pt x="212" y="179"/>
                    <a:pt x="212" y="185"/>
                    <a:pt x="216" y="190"/>
                  </a:cubicBezTo>
                  <a:cubicBezTo>
                    <a:pt x="218" y="192"/>
                    <a:pt x="221" y="193"/>
                    <a:pt x="224" y="193"/>
                  </a:cubicBezTo>
                  <a:cubicBezTo>
                    <a:pt x="226" y="193"/>
                    <a:pt x="229" y="192"/>
                    <a:pt x="231" y="190"/>
                  </a:cubicBezTo>
                  <a:cubicBezTo>
                    <a:pt x="317" y="104"/>
                    <a:pt x="317" y="104"/>
                    <a:pt x="317" y="104"/>
                  </a:cubicBezTo>
                  <a:cubicBezTo>
                    <a:pt x="318" y="103"/>
                    <a:pt x="318" y="102"/>
                    <a:pt x="319" y="101"/>
                  </a:cubicBez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78" name="Rectangle 77">
              <a:extLst>
                <a:ext uri="{FF2B5EF4-FFF2-40B4-BE49-F238E27FC236}">
                  <a16:creationId xmlns:a16="http://schemas.microsoft.com/office/drawing/2014/main" id="{33715B6E-BD74-4FFE-966D-4AF7C49B0B85}"/>
                </a:ext>
              </a:extLst>
            </p:cNvPr>
            <p:cNvSpPr/>
            <p:nvPr/>
          </p:nvSpPr>
          <p:spPr>
            <a:xfrm>
              <a:off x="8339428" y="1759485"/>
              <a:ext cx="3564145" cy="3833946"/>
            </a:xfrm>
            <a:prstGeom prst="rect">
              <a:avLst/>
            </a:prstGeom>
            <a:solidFill>
              <a:schemeClr val="accent5"/>
            </a:solidFill>
            <a:ln w="12700" cap="flat" cmpd="sng" algn="ctr">
              <a:solidFill>
                <a:schemeClr val="accent5"/>
              </a:solid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Security Building Blocks</a:t>
              </a:r>
            </a:p>
          </p:txBody>
        </p:sp>
        <p:sp>
          <p:nvSpPr>
            <p:cNvPr id="79" name="Rectangle 78">
              <a:extLst>
                <a:ext uri="{FF2B5EF4-FFF2-40B4-BE49-F238E27FC236}">
                  <a16:creationId xmlns:a16="http://schemas.microsoft.com/office/drawing/2014/main" id="{1B4249AD-5B3C-48F6-B1CA-7748C542CA2B}"/>
                </a:ext>
              </a:extLst>
            </p:cNvPr>
            <p:cNvSpPr/>
            <p:nvPr/>
          </p:nvSpPr>
          <p:spPr>
            <a:xfrm>
              <a:off x="8423863" y="2190670"/>
              <a:ext cx="1099204" cy="755703"/>
            </a:xfrm>
            <a:prstGeom prst="rect">
              <a:avLst/>
            </a:prstGeom>
            <a:solidFill>
              <a:srgbClr val="FFFFFF"/>
            </a:solidFill>
            <a:ln w="12700" cap="flat" cmpd="sng" algn="ctr">
              <a:noFill/>
              <a:prstDash val="solid"/>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Authentication</a:t>
              </a:r>
            </a:p>
          </p:txBody>
        </p:sp>
        <p:sp>
          <p:nvSpPr>
            <p:cNvPr id="80" name="Rectangle 79">
              <a:extLst>
                <a:ext uri="{FF2B5EF4-FFF2-40B4-BE49-F238E27FC236}">
                  <a16:creationId xmlns:a16="http://schemas.microsoft.com/office/drawing/2014/main" id="{FAFE6521-E76B-4B63-949A-2E915E76B202}"/>
                </a:ext>
              </a:extLst>
            </p:cNvPr>
            <p:cNvSpPr/>
            <p:nvPr/>
          </p:nvSpPr>
          <p:spPr>
            <a:xfrm>
              <a:off x="8423863" y="3025122"/>
              <a:ext cx="1099204" cy="755703"/>
            </a:xfrm>
            <a:prstGeom prst="rect">
              <a:avLst/>
            </a:prstGeom>
            <a:solidFill>
              <a:srgbClr val="FFFFFF"/>
            </a:solidFill>
            <a:ln w="12700" cap="flat" cmpd="sng" algn="ctr">
              <a:noFill/>
              <a:prstDash val="solid"/>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API Key Management</a:t>
              </a:r>
            </a:p>
          </p:txBody>
        </p:sp>
        <p:sp>
          <p:nvSpPr>
            <p:cNvPr id="81" name="Rectangle 80">
              <a:extLst>
                <a:ext uri="{FF2B5EF4-FFF2-40B4-BE49-F238E27FC236}">
                  <a16:creationId xmlns:a16="http://schemas.microsoft.com/office/drawing/2014/main" id="{EFCB10FF-B80A-42D5-92F6-3076A54909EF}"/>
                </a:ext>
              </a:extLst>
            </p:cNvPr>
            <p:cNvSpPr/>
            <p:nvPr/>
          </p:nvSpPr>
          <p:spPr>
            <a:xfrm>
              <a:off x="8423863" y="4681325"/>
              <a:ext cx="1099204" cy="755703"/>
            </a:xfrm>
            <a:prstGeom prst="rect">
              <a:avLst/>
            </a:prstGeom>
            <a:solidFill>
              <a:srgbClr val="FFFFFF"/>
            </a:solidFill>
            <a:ln w="12700" cap="flat" cmpd="sng" algn="ctr">
              <a:noFill/>
              <a:prstDash val="solid"/>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Auditing</a:t>
              </a:r>
            </a:p>
          </p:txBody>
        </p:sp>
        <p:sp>
          <p:nvSpPr>
            <p:cNvPr id="82" name="Rectangle 81">
              <a:extLst>
                <a:ext uri="{FF2B5EF4-FFF2-40B4-BE49-F238E27FC236}">
                  <a16:creationId xmlns:a16="http://schemas.microsoft.com/office/drawing/2014/main" id="{90BE67D4-A9AF-4EA9-8D40-0701F76613D6}"/>
                </a:ext>
              </a:extLst>
            </p:cNvPr>
            <p:cNvSpPr/>
            <p:nvPr/>
          </p:nvSpPr>
          <p:spPr>
            <a:xfrm>
              <a:off x="9617775" y="4681325"/>
              <a:ext cx="1099204" cy="755703"/>
            </a:xfrm>
            <a:prstGeom prst="rect">
              <a:avLst/>
            </a:prstGeom>
            <a:solidFill>
              <a:srgbClr val="FFFFFF"/>
            </a:solidFill>
            <a:ln w="12700" cap="flat" cmpd="sng" algn="ctr">
              <a:noFill/>
              <a:prstDash val="solid"/>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Monitoring</a:t>
              </a:r>
            </a:p>
          </p:txBody>
        </p:sp>
        <p:sp>
          <p:nvSpPr>
            <p:cNvPr id="83" name="Rectangle 82">
              <a:extLst>
                <a:ext uri="{FF2B5EF4-FFF2-40B4-BE49-F238E27FC236}">
                  <a16:creationId xmlns:a16="http://schemas.microsoft.com/office/drawing/2014/main" id="{F92CE480-E275-41E3-B404-EA5638D1297D}"/>
                </a:ext>
              </a:extLst>
            </p:cNvPr>
            <p:cNvSpPr/>
            <p:nvPr/>
          </p:nvSpPr>
          <p:spPr>
            <a:xfrm>
              <a:off x="9617775" y="3025122"/>
              <a:ext cx="1099204" cy="755703"/>
            </a:xfrm>
            <a:prstGeom prst="rect">
              <a:avLst/>
            </a:prstGeom>
            <a:solidFill>
              <a:srgbClr val="FFFFFF"/>
            </a:solidFill>
            <a:ln w="12700" cap="flat" cmpd="sng" algn="ctr">
              <a:noFill/>
              <a:prstDash val="solid"/>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Transport (TLS)</a:t>
              </a:r>
            </a:p>
          </p:txBody>
        </p:sp>
        <p:sp>
          <p:nvSpPr>
            <p:cNvPr id="84" name="Rectangle 83">
              <a:extLst>
                <a:ext uri="{FF2B5EF4-FFF2-40B4-BE49-F238E27FC236}">
                  <a16:creationId xmlns:a16="http://schemas.microsoft.com/office/drawing/2014/main" id="{1A6603DC-BEA0-4E12-9C0F-C83CDA476FC6}"/>
                </a:ext>
              </a:extLst>
            </p:cNvPr>
            <p:cNvSpPr/>
            <p:nvPr/>
          </p:nvSpPr>
          <p:spPr>
            <a:xfrm>
              <a:off x="8423863" y="3846874"/>
              <a:ext cx="1099204" cy="755703"/>
            </a:xfrm>
            <a:prstGeom prst="rect">
              <a:avLst/>
            </a:prstGeom>
            <a:solidFill>
              <a:srgbClr val="FFFFFF"/>
            </a:solidFill>
            <a:ln w="12700" cap="flat" cmpd="sng" algn="ctr">
              <a:noFill/>
              <a:prstDash val="solid"/>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Encryption</a:t>
              </a:r>
            </a:p>
          </p:txBody>
        </p:sp>
        <p:sp>
          <p:nvSpPr>
            <p:cNvPr id="85" name="Rectangle 84">
              <a:extLst>
                <a:ext uri="{FF2B5EF4-FFF2-40B4-BE49-F238E27FC236}">
                  <a16:creationId xmlns:a16="http://schemas.microsoft.com/office/drawing/2014/main" id="{00F8F92C-6262-4BB7-BBE5-D439C364319F}"/>
                </a:ext>
              </a:extLst>
            </p:cNvPr>
            <p:cNvSpPr/>
            <p:nvPr/>
          </p:nvSpPr>
          <p:spPr>
            <a:xfrm>
              <a:off x="9617775" y="3846874"/>
              <a:ext cx="1099204" cy="755703"/>
            </a:xfrm>
            <a:prstGeom prst="rect">
              <a:avLst/>
            </a:prstGeom>
            <a:solidFill>
              <a:srgbClr val="FFFFFF"/>
            </a:solidFill>
            <a:ln w="12700" cap="flat" cmpd="sng" algn="ctr">
              <a:noFill/>
              <a:prstDash val="solid"/>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Content Validation</a:t>
              </a:r>
            </a:p>
          </p:txBody>
        </p:sp>
        <p:sp>
          <p:nvSpPr>
            <p:cNvPr id="86" name="Rectangle 85">
              <a:extLst>
                <a:ext uri="{FF2B5EF4-FFF2-40B4-BE49-F238E27FC236}">
                  <a16:creationId xmlns:a16="http://schemas.microsoft.com/office/drawing/2014/main" id="{CC7D8ADC-83AC-4193-AD68-7FECC7A3A1C4}"/>
                </a:ext>
              </a:extLst>
            </p:cNvPr>
            <p:cNvSpPr/>
            <p:nvPr/>
          </p:nvSpPr>
          <p:spPr>
            <a:xfrm>
              <a:off x="9617775" y="2190670"/>
              <a:ext cx="1099204" cy="755703"/>
            </a:xfrm>
            <a:prstGeom prst="rect">
              <a:avLst/>
            </a:prstGeom>
            <a:solidFill>
              <a:srgbClr val="FFFFFF"/>
            </a:solidFill>
            <a:ln w="12700" cap="flat" cmpd="sng" algn="ctr">
              <a:noFill/>
              <a:prstDash val="solid"/>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Authorization</a:t>
              </a:r>
            </a:p>
          </p:txBody>
        </p:sp>
        <p:grpSp>
          <p:nvGrpSpPr>
            <p:cNvPr id="87" name="Group 86">
              <a:extLst>
                <a:ext uri="{FF2B5EF4-FFF2-40B4-BE49-F238E27FC236}">
                  <a16:creationId xmlns:a16="http://schemas.microsoft.com/office/drawing/2014/main" id="{9A47AA79-F8DC-42FF-AFB6-E48E71D42B3A}"/>
                </a:ext>
              </a:extLst>
            </p:cNvPr>
            <p:cNvGrpSpPr>
              <a:grpSpLocks noChangeAspect="1"/>
            </p:cNvGrpSpPr>
            <p:nvPr/>
          </p:nvGrpSpPr>
          <p:grpSpPr>
            <a:xfrm>
              <a:off x="8737784" y="4767374"/>
              <a:ext cx="459611" cy="388998"/>
              <a:chOff x="7627938" y="2133601"/>
              <a:chExt cx="1157288" cy="979487"/>
            </a:xfrm>
            <a:solidFill>
              <a:schemeClr val="tx1"/>
            </a:solidFill>
          </p:grpSpPr>
          <p:sp>
            <p:nvSpPr>
              <p:cNvPr id="88" name="Freeform 62">
                <a:extLst>
                  <a:ext uri="{FF2B5EF4-FFF2-40B4-BE49-F238E27FC236}">
                    <a16:creationId xmlns:a16="http://schemas.microsoft.com/office/drawing/2014/main" id="{F6AC2B24-1820-4E41-ABB2-35044BEE1693}"/>
                  </a:ext>
                </a:extLst>
              </p:cNvPr>
              <p:cNvSpPr>
                <a:spLocks/>
              </p:cNvSpPr>
              <p:nvPr/>
            </p:nvSpPr>
            <p:spPr bwMode="auto">
              <a:xfrm>
                <a:off x="8589963" y="2960688"/>
                <a:ext cx="195263" cy="152400"/>
              </a:xfrm>
              <a:custGeom>
                <a:avLst/>
                <a:gdLst>
                  <a:gd name="T0" fmla="*/ 69 w 80"/>
                  <a:gd name="T1" fmla="*/ 8 h 62"/>
                  <a:gd name="T2" fmla="*/ 47 w 80"/>
                  <a:gd name="T3" fmla="*/ 47 h 62"/>
                  <a:gd name="T4" fmla="*/ 3 w 80"/>
                  <a:gd name="T5" fmla="*/ 38 h 62"/>
                  <a:gd name="T6" fmla="*/ 0 w 80"/>
                  <a:gd name="T7" fmla="*/ 30 h 62"/>
                  <a:gd name="T8" fmla="*/ 37 w 80"/>
                  <a:gd name="T9" fmla="*/ 24 h 62"/>
                  <a:gd name="T10" fmla="*/ 65 w 80"/>
                  <a:gd name="T11" fmla="*/ 0 h 62"/>
                  <a:gd name="T12" fmla="*/ 69 w 80"/>
                  <a:gd name="T13" fmla="*/ 8 h 62"/>
                </a:gdLst>
                <a:ahLst/>
                <a:cxnLst>
                  <a:cxn ang="0">
                    <a:pos x="T0" y="T1"/>
                  </a:cxn>
                  <a:cxn ang="0">
                    <a:pos x="T2" y="T3"/>
                  </a:cxn>
                  <a:cxn ang="0">
                    <a:pos x="T4" y="T5"/>
                  </a:cxn>
                  <a:cxn ang="0">
                    <a:pos x="T6" y="T7"/>
                  </a:cxn>
                  <a:cxn ang="0">
                    <a:pos x="T8" y="T9"/>
                  </a:cxn>
                  <a:cxn ang="0">
                    <a:pos x="T10" y="T11"/>
                  </a:cxn>
                  <a:cxn ang="0">
                    <a:pos x="T12" y="T13"/>
                  </a:cxn>
                </a:cxnLst>
                <a:rect l="0" t="0" r="r" b="b"/>
                <a:pathLst>
                  <a:path w="80" h="62">
                    <a:moveTo>
                      <a:pt x="69" y="8"/>
                    </a:moveTo>
                    <a:cubicBezTo>
                      <a:pt x="69" y="8"/>
                      <a:pt x="80" y="32"/>
                      <a:pt x="47" y="47"/>
                    </a:cubicBezTo>
                    <a:cubicBezTo>
                      <a:pt x="14" y="62"/>
                      <a:pt x="3" y="38"/>
                      <a:pt x="3" y="38"/>
                    </a:cubicBezTo>
                    <a:cubicBezTo>
                      <a:pt x="3" y="38"/>
                      <a:pt x="2" y="35"/>
                      <a:pt x="0" y="30"/>
                    </a:cubicBezTo>
                    <a:cubicBezTo>
                      <a:pt x="0" y="30"/>
                      <a:pt x="8" y="37"/>
                      <a:pt x="37" y="24"/>
                    </a:cubicBezTo>
                    <a:cubicBezTo>
                      <a:pt x="64" y="12"/>
                      <a:pt x="65" y="1"/>
                      <a:pt x="65" y="0"/>
                    </a:cubicBezTo>
                    <a:cubicBezTo>
                      <a:pt x="67" y="5"/>
                      <a:pt x="69" y="8"/>
                      <a:pt x="69" y="8"/>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900">
                  <a:latin typeface="Open Sans" panose="020B0606030504020204" pitchFamily="34" charset="0"/>
                  <a:ea typeface="Open Sans" panose="020B0606030504020204" pitchFamily="34" charset="0"/>
                  <a:cs typeface="Open Sans" panose="020B0606030504020204" pitchFamily="34" charset="0"/>
                </a:endParaRPr>
              </a:p>
            </p:txBody>
          </p:sp>
          <p:sp>
            <p:nvSpPr>
              <p:cNvPr id="89" name="Freeform 63">
                <a:extLst>
                  <a:ext uri="{FF2B5EF4-FFF2-40B4-BE49-F238E27FC236}">
                    <a16:creationId xmlns:a16="http://schemas.microsoft.com/office/drawing/2014/main" id="{4401C619-7E0F-4B11-8680-5967A96FC92A}"/>
                  </a:ext>
                </a:extLst>
              </p:cNvPr>
              <p:cNvSpPr>
                <a:spLocks/>
              </p:cNvSpPr>
              <p:nvPr/>
            </p:nvSpPr>
            <p:spPr bwMode="auto">
              <a:xfrm>
                <a:off x="8497888" y="2767013"/>
                <a:ext cx="246063" cy="274638"/>
              </a:xfrm>
              <a:custGeom>
                <a:avLst/>
                <a:gdLst>
                  <a:gd name="T0" fmla="*/ 100 w 100"/>
                  <a:gd name="T1" fmla="*/ 74 h 112"/>
                  <a:gd name="T2" fmla="*/ 100 w 100"/>
                  <a:gd name="T3" fmla="*/ 74 h 112"/>
                  <a:gd name="T4" fmla="*/ 72 w 100"/>
                  <a:gd name="T5" fmla="*/ 99 h 112"/>
                  <a:gd name="T6" fmla="*/ 34 w 100"/>
                  <a:gd name="T7" fmla="*/ 104 h 112"/>
                  <a:gd name="T8" fmla="*/ 34 w 100"/>
                  <a:gd name="T9" fmla="*/ 104 h 112"/>
                  <a:gd name="T10" fmla="*/ 8 w 100"/>
                  <a:gd name="T11" fmla="*/ 45 h 112"/>
                  <a:gd name="T12" fmla="*/ 14 w 100"/>
                  <a:gd name="T13" fmla="*/ 27 h 112"/>
                  <a:gd name="T14" fmla="*/ 14 w 100"/>
                  <a:gd name="T15" fmla="*/ 27 h 112"/>
                  <a:gd name="T16" fmla="*/ 16 w 100"/>
                  <a:gd name="T17" fmla="*/ 31 h 112"/>
                  <a:gd name="T18" fmla="*/ 40 w 100"/>
                  <a:gd name="T19" fmla="*/ 30 h 112"/>
                  <a:gd name="T20" fmla="*/ 57 w 100"/>
                  <a:gd name="T21" fmla="*/ 12 h 112"/>
                  <a:gd name="T22" fmla="*/ 55 w 100"/>
                  <a:gd name="T23" fmla="*/ 8 h 112"/>
                  <a:gd name="T24" fmla="*/ 73 w 100"/>
                  <a:gd name="T25" fmla="*/ 15 h 112"/>
                  <a:gd name="T26" fmla="*/ 100 w 100"/>
                  <a:gd name="T27" fmla="*/ 7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112">
                    <a:moveTo>
                      <a:pt x="100" y="74"/>
                    </a:moveTo>
                    <a:cubicBezTo>
                      <a:pt x="100" y="74"/>
                      <a:pt x="100" y="74"/>
                      <a:pt x="100" y="74"/>
                    </a:cubicBezTo>
                    <a:cubicBezTo>
                      <a:pt x="100" y="75"/>
                      <a:pt x="99" y="86"/>
                      <a:pt x="72" y="99"/>
                    </a:cubicBezTo>
                    <a:cubicBezTo>
                      <a:pt x="43" y="112"/>
                      <a:pt x="34" y="104"/>
                      <a:pt x="34" y="104"/>
                    </a:cubicBezTo>
                    <a:cubicBezTo>
                      <a:pt x="34" y="104"/>
                      <a:pt x="34" y="104"/>
                      <a:pt x="34" y="104"/>
                    </a:cubicBezTo>
                    <a:cubicBezTo>
                      <a:pt x="26" y="86"/>
                      <a:pt x="13" y="56"/>
                      <a:pt x="8" y="45"/>
                    </a:cubicBezTo>
                    <a:cubicBezTo>
                      <a:pt x="0" y="29"/>
                      <a:pt x="14" y="27"/>
                      <a:pt x="14" y="27"/>
                    </a:cubicBezTo>
                    <a:cubicBezTo>
                      <a:pt x="14" y="27"/>
                      <a:pt x="14" y="27"/>
                      <a:pt x="14" y="27"/>
                    </a:cubicBezTo>
                    <a:cubicBezTo>
                      <a:pt x="16" y="31"/>
                      <a:pt x="16" y="31"/>
                      <a:pt x="16" y="31"/>
                    </a:cubicBezTo>
                    <a:cubicBezTo>
                      <a:pt x="16" y="31"/>
                      <a:pt x="20" y="39"/>
                      <a:pt x="40" y="30"/>
                    </a:cubicBezTo>
                    <a:cubicBezTo>
                      <a:pt x="61" y="21"/>
                      <a:pt x="57" y="12"/>
                      <a:pt x="57" y="12"/>
                    </a:cubicBezTo>
                    <a:cubicBezTo>
                      <a:pt x="55" y="8"/>
                      <a:pt x="55" y="8"/>
                      <a:pt x="55" y="8"/>
                    </a:cubicBezTo>
                    <a:cubicBezTo>
                      <a:pt x="56" y="8"/>
                      <a:pt x="66" y="0"/>
                      <a:pt x="73" y="15"/>
                    </a:cubicBezTo>
                    <a:cubicBezTo>
                      <a:pt x="78" y="26"/>
                      <a:pt x="92" y="57"/>
                      <a:pt x="100" y="74"/>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900">
                  <a:latin typeface="Open Sans" panose="020B0606030504020204" pitchFamily="34" charset="0"/>
                  <a:ea typeface="Open Sans" panose="020B0606030504020204" pitchFamily="34" charset="0"/>
                  <a:cs typeface="Open Sans" panose="020B0606030504020204" pitchFamily="34" charset="0"/>
                </a:endParaRPr>
              </a:p>
            </p:txBody>
          </p:sp>
          <p:sp>
            <p:nvSpPr>
              <p:cNvPr id="90" name="Freeform 64">
                <a:extLst>
                  <a:ext uri="{FF2B5EF4-FFF2-40B4-BE49-F238E27FC236}">
                    <a16:creationId xmlns:a16="http://schemas.microsoft.com/office/drawing/2014/main" id="{5A450AFA-EC25-4C2A-8050-F668F65A7271}"/>
                  </a:ext>
                </a:extLst>
              </p:cNvPr>
              <p:cNvSpPr>
                <a:spLocks noEditPoints="1"/>
              </p:cNvSpPr>
              <p:nvPr/>
            </p:nvSpPr>
            <p:spPr bwMode="auto">
              <a:xfrm>
                <a:off x="8102600" y="2133601"/>
                <a:ext cx="633413" cy="633413"/>
              </a:xfrm>
              <a:custGeom>
                <a:avLst/>
                <a:gdLst>
                  <a:gd name="T0" fmla="*/ 233 w 258"/>
                  <a:gd name="T1" fmla="*/ 83 h 258"/>
                  <a:gd name="T2" fmla="*/ 176 w 258"/>
                  <a:gd name="T3" fmla="*/ 233 h 258"/>
                  <a:gd name="T4" fmla="*/ 26 w 258"/>
                  <a:gd name="T5" fmla="*/ 176 h 258"/>
                  <a:gd name="T6" fmla="*/ 83 w 258"/>
                  <a:gd name="T7" fmla="*/ 26 h 258"/>
                  <a:gd name="T8" fmla="*/ 233 w 258"/>
                  <a:gd name="T9" fmla="*/ 83 h 258"/>
                  <a:gd name="T10" fmla="*/ 162 w 258"/>
                  <a:gd name="T11" fmla="*/ 202 h 258"/>
                  <a:gd name="T12" fmla="*/ 202 w 258"/>
                  <a:gd name="T13" fmla="*/ 97 h 258"/>
                  <a:gd name="T14" fmla="*/ 97 w 258"/>
                  <a:gd name="T15" fmla="*/ 57 h 258"/>
                  <a:gd name="T16" fmla="*/ 57 w 258"/>
                  <a:gd name="T17" fmla="*/ 162 h 258"/>
                  <a:gd name="T18" fmla="*/ 162 w 258"/>
                  <a:gd name="T19" fmla="*/ 20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233" y="83"/>
                    </a:moveTo>
                    <a:cubicBezTo>
                      <a:pt x="258" y="140"/>
                      <a:pt x="233" y="207"/>
                      <a:pt x="176" y="233"/>
                    </a:cubicBezTo>
                    <a:cubicBezTo>
                      <a:pt x="119" y="258"/>
                      <a:pt x="52" y="233"/>
                      <a:pt x="26" y="176"/>
                    </a:cubicBezTo>
                    <a:cubicBezTo>
                      <a:pt x="0" y="119"/>
                      <a:pt x="26" y="52"/>
                      <a:pt x="83" y="26"/>
                    </a:cubicBezTo>
                    <a:cubicBezTo>
                      <a:pt x="140" y="0"/>
                      <a:pt x="207" y="26"/>
                      <a:pt x="233" y="83"/>
                    </a:cubicBezTo>
                    <a:close/>
                    <a:moveTo>
                      <a:pt x="162" y="202"/>
                    </a:moveTo>
                    <a:cubicBezTo>
                      <a:pt x="202" y="184"/>
                      <a:pt x="220" y="137"/>
                      <a:pt x="202" y="97"/>
                    </a:cubicBezTo>
                    <a:cubicBezTo>
                      <a:pt x="184" y="57"/>
                      <a:pt x="137" y="39"/>
                      <a:pt x="97" y="57"/>
                    </a:cubicBezTo>
                    <a:cubicBezTo>
                      <a:pt x="57" y="75"/>
                      <a:pt x="39" y="122"/>
                      <a:pt x="57" y="162"/>
                    </a:cubicBezTo>
                    <a:cubicBezTo>
                      <a:pt x="75" y="202"/>
                      <a:pt x="122" y="220"/>
                      <a:pt x="162" y="202"/>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900">
                  <a:latin typeface="Open Sans" panose="020B0606030504020204" pitchFamily="34" charset="0"/>
                  <a:ea typeface="Open Sans" panose="020B0606030504020204" pitchFamily="34" charset="0"/>
                  <a:cs typeface="Open Sans" panose="020B0606030504020204" pitchFamily="34" charset="0"/>
                </a:endParaRPr>
              </a:p>
            </p:txBody>
          </p:sp>
          <p:sp>
            <p:nvSpPr>
              <p:cNvPr id="91" name="Freeform 65">
                <a:extLst>
                  <a:ext uri="{FF2B5EF4-FFF2-40B4-BE49-F238E27FC236}">
                    <a16:creationId xmlns:a16="http://schemas.microsoft.com/office/drawing/2014/main" id="{2BCFB8A4-D3BD-48E8-8BC1-1B8895396196}"/>
                  </a:ext>
                </a:extLst>
              </p:cNvPr>
              <p:cNvSpPr>
                <a:spLocks/>
              </p:cNvSpPr>
              <p:nvPr/>
            </p:nvSpPr>
            <p:spPr bwMode="auto">
              <a:xfrm>
                <a:off x="8497888" y="2709863"/>
                <a:ext cx="134938" cy="138113"/>
              </a:xfrm>
              <a:custGeom>
                <a:avLst/>
                <a:gdLst>
                  <a:gd name="T0" fmla="*/ 41 w 55"/>
                  <a:gd name="T1" fmla="*/ 0 h 56"/>
                  <a:gd name="T2" fmla="*/ 55 w 55"/>
                  <a:gd name="T3" fmla="*/ 31 h 56"/>
                  <a:gd name="T4" fmla="*/ 55 w 55"/>
                  <a:gd name="T5" fmla="*/ 31 h 56"/>
                  <a:gd name="T6" fmla="*/ 39 w 55"/>
                  <a:gd name="T7" fmla="*/ 49 h 56"/>
                  <a:gd name="T8" fmla="*/ 14 w 55"/>
                  <a:gd name="T9" fmla="*/ 50 h 56"/>
                  <a:gd name="T10" fmla="*/ 0 w 55"/>
                  <a:gd name="T11" fmla="*/ 18 h 56"/>
                  <a:gd name="T12" fmla="*/ 21 w 55"/>
                  <a:gd name="T13" fmla="*/ 11 h 56"/>
                  <a:gd name="T14" fmla="*/ 41 w 55"/>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56">
                    <a:moveTo>
                      <a:pt x="41" y="0"/>
                    </a:moveTo>
                    <a:cubicBezTo>
                      <a:pt x="55" y="31"/>
                      <a:pt x="55" y="31"/>
                      <a:pt x="55" y="31"/>
                    </a:cubicBezTo>
                    <a:cubicBezTo>
                      <a:pt x="55" y="31"/>
                      <a:pt x="55" y="31"/>
                      <a:pt x="55" y="31"/>
                    </a:cubicBezTo>
                    <a:cubicBezTo>
                      <a:pt x="55" y="31"/>
                      <a:pt x="54" y="42"/>
                      <a:pt x="39" y="49"/>
                    </a:cubicBezTo>
                    <a:cubicBezTo>
                      <a:pt x="24" y="56"/>
                      <a:pt x="15" y="50"/>
                      <a:pt x="14" y="50"/>
                    </a:cubicBezTo>
                    <a:cubicBezTo>
                      <a:pt x="0" y="18"/>
                      <a:pt x="0" y="18"/>
                      <a:pt x="0" y="18"/>
                    </a:cubicBezTo>
                    <a:cubicBezTo>
                      <a:pt x="7" y="16"/>
                      <a:pt x="14" y="14"/>
                      <a:pt x="21" y="11"/>
                    </a:cubicBezTo>
                    <a:cubicBezTo>
                      <a:pt x="28" y="8"/>
                      <a:pt x="35" y="4"/>
                      <a:pt x="41" y="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900">
                  <a:latin typeface="Open Sans" panose="020B0606030504020204" pitchFamily="34" charset="0"/>
                  <a:ea typeface="Open Sans" panose="020B0606030504020204" pitchFamily="34" charset="0"/>
                  <a:cs typeface="Open Sans" panose="020B0606030504020204" pitchFamily="34" charset="0"/>
                </a:endParaRPr>
              </a:p>
            </p:txBody>
          </p:sp>
          <p:sp>
            <p:nvSpPr>
              <p:cNvPr id="92" name="Freeform 66">
                <a:extLst>
                  <a:ext uri="{FF2B5EF4-FFF2-40B4-BE49-F238E27FC236}">
                    <a16:creationId xmlns:a16="http://schemas.microsoft.com/office/drawing/2014/main" id="{95981374-E662-405D-829F-A83D677DC8DF}"/>
                  </a:ext>
                </a:extLst>
              </p:cNvPr>
              <p:cNvSpPr>
                <a:spLocks/>
              </p:cNvSpPr>
              <p:nvPr/>
            </p:nvSpPr>
            <p:spPr bwMode="auto">
              <a:xfrm>
                <a:off x="8047038" y="2270126"/>
                <a:ext cx="55563" cy="39688"/>
              </a:xfrm>
              <a:custGeom>
                <a:avLst/>
                <a:gdLst>
                  <a:gd name="T0" fmla="*/ 35 w 35"/>
                  <a:gd name="T1" fmla="*/ 0 h 25"/>
                  <a:gd name="T2" fmla="*/ 0 w 35"/>
                  <a:gd name="T3" fmla="*/ 25 h 25"/>
                  <a:gd name="T4" fmla="*/ 0 w 35"/>
                  <a:gd name="T5" fmla="*/ 16 h 25"/>
                  <a:gd name="T6" fmla="*/ 35 w 35"/>
                  <a:gd name="T7" fmla="*/ 0 h 25"/>
                </a:gdLst>
                <a:ahLst/>
                <a:cxnLst>
                  <a:cxn ang="0">
                    <a:pos x="T0" y="T1"/>
                  </a:cxn>
                  <a:cxn ang="0">
                    <a:pos x="T2" y="T3"/>
                  </a:cxn>
                  <a:cxn ang="0">
                    <a:pos x="T4" y="T5"/>
                  </a:cxn>
                  <a:cxn ang="0">
                    <a:pos x="T6" y="T7"/>
                  </a:cxn>
                </a:cxnLst>
                <a:rect l="0" t="0" r="r" b="b"/>
                <a:pathLst>
                  <a:path w="35" h="25">
                    <a:moveTo>
                      <a:pt x="35" y="0"/>
                    </a:moveTo>
                    <a:lnTo>
                      <a:pt x="0" y="25"/>
                    </a:lnTo>
                    <a:lnTo>
                      <a:pt x="0" y="16"/>
                    </a:lnTo>
                    <a:lnTo>
                      <a:pt x="35" y="0"/>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900">
                  <a:latin typeface="Open Sans" panose="020B0606030504020204" pitchFamily="34" charset="0"/>
                  <a:ea typeface="Open Sans" panose="020B0606030504020204" pitchFamily="34" charset="0"/>
                  <a:cs typeface="Open Sans" panose="020B0606030504020204" pitchFamily="34" charset="0"/>
                </a:endParaRPr>
              </a:p>
            </p:txBody>
          </p:sp>
          <p:sp>
            <p:nvSpPr>
              <p:cNvPr id="112" name="Freeform 67">
                <a:extLst>
                  <a:ext uri="{FF2B5EF4-FFF2-40B4-BE49-F238E27FC236}">
                    <a16:creationId xmlns:a16="http://schemas.microsoft.com/office/drawing/2014/main" id="{43285C88-5D1E-46D5-90C6-0C7B10C8B02E}"/>
                  </a:ext>
                </a:extLst>
              </p:cNvPr>
              <p:cNvSpPr>
                <a:spLocks/>
              </p:cNvSpPr>
              <p:nvPr/>
            </p:nvSpPr>
            <p:spPr bwMode="auto">
              <a:xfrm>
                <a:off x="8047038" y="2714626"/>
                <a:ext cx="55563" cy="42863"/>
              </a:xfrm>
              <a:custGeom>
                <a:avLst/>
                <a:gdLst>
                  <a:gd name="T0" fmla="*/ 35 w 35"/>
                  <a:gd name="T1" fmla="*/ 0 h 27"/>
                  <a:gd name="T2" fmla="*/ 0 w 35"/>
                  <a:gd name="T3" fmla="*/ 27 h 27"/>
                  <a:gd name="T4" fmla="*/ 0 w 35"/>
                  <a:gd name="T5" fmla="*/ 17 h 27"/>
                  <a:gd name="T6" fmla="*/ 35 w 35"/>
                  <a:gd name="T7" fmla="*/ 0 h 27"/>
                </a:gdLst>
                <a:ahLst/>
                <a:cxnLst>
                  <a:cxn ang="0">
                    <a:pos x="T0" y="T1"/>
                  </a:cxn>
                  <a:cxn ang="0">
                    <a:pos x="T2" y="T3"/>
                  </a:cxn>
                  <a:cxn ang="0">
                    <a:pos x="T4" y="T5"/>
                  </a:cxn>
                  <a:cxn ang="0">
                    <a:pos x="T6" y="T7"/>
                  </a:cxn>
                </a:cxnLst>
                <a:rect l="0" t="0" r="r" b="b"/>
                <a:pathLst>
                  <a:path w="35" h="27">
                    <a:moveTo>
                      <a:pt x="35" y="0"/>
                    </a:moveTo>
                    <a:lnTo>
                      <a:pt x="0" y="27"/>
                    </a:lnTo>
                    <a:lnTo>
                      <a:pt x="0" y="17"/>
                    </a:lnTo>
                    <a:lnTo>
                      <a:pt x="35" y="0"/>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900">
                  <a:latin typeface="Open Sans" panose="020B0606030504020204" pitchFamily="34" charset="0"/>
                  <a:ea typeface="Open Sans" panose="020B0606030504020204" pitchFamily="34" charset="0"/>
                  <a:cs typeface="Open Sans" panose="020B0606030504020204" pitchFamily="34" charset="0"/>
                </a:endParaRPr>
              </a:p>
            </p:txBody>
          </p:sp>
          <p:sp>
            <p:nvSpPr>
              <p:cNvPr id="113" name="Freeform 68">
                <a:extLst>
                  <a:ext uri="{FF2B5EF4-FFF2-40B4-BE49-F238E27FC236}">
                    <a16:creationId xmlns:a16="http://schemas.microsoft.com/office/drawing/2014/main" id="{7C73B67C-F546-48EF-851D-44757801BBA8}"/>
                  </a:ext>
                </a:extLst>
              </p:cNvPr>
              <p:cNvSpPr>
                <a:spLocks/>
              </p:cNvSpPr>
              <p:nvPr/>
            </p:nvSpPr>
            <p:spPr bwMode="auto">
              <a:xfrm>
                <a:off x="7627938" y="2641601"/>
                <a:ext cx="419100" cy="368300"/>
              </a:xfrm>
              <a:custGeom>
                <a:avLst/>
                <a:gdLst>
                  <a:gd name="T0" fmla="*/ 170 w 170"/>
                  <a:gd name="T1" fmla="*/ 57 h 150"/>
                  <a:gd name="T2" fmla="*/ 170 w 170"/>
                  <a:gd name="T3" fmla="*/ 139 h 150"/>
                  <a:gd name="T4" fmla="*/ 161 w 170"/>
                  <a:gd name="T5" fmla="*/ 150 h 150"/>
                  <a:gd name="T6" fmla="*/ 9 w 170"/>
                  <a:gd name="T7" fmla="*/ 150 h 150"/>
                  <a:gd name="T8" fmla="*/ 0 w 170"/>
                  <a:gd name="T9" fmla="*/ 139 h 150"/>
                  <a:gd name="T10" fmla="*/ 0 w 170"/>
                  <a:gd name="T11" fmla="*/ 11 h 150"/>
                  <a:gd name="T12" fmla="*/ 9 w 170"/>
                  <a:gd name="T13" fmla="*/ 0 h 150"/>
                  <a:gd name="T14" fmla="*/ 161 w 170"/>
                  <a:gd name="T15" fmla="*/ 0 h 150"/>
                  <a:gd name="T16" fmla="*/ 170 w 170"/>
                  <a:gd name="T17" fmla="*/ 11 h 150"/>
                  <a:gd name="T18" fmla="*/ 170 w 170"/>
                  <a:gd name="T19" fmla="*/ 32 h 150"/>
                  <a:gd name="T20" fmla="*/ 147 w 170"/>
                  <a:gd name="T21" fmla="*/ 44 h 150"/>
                  <a:gd name="T22" fmla="*/ 147 w 170"/>
                  <a:gd name="T23" fmla="*/ 31 h 150"/>
                  <a:gd name="T24" fmla="*/ 140 w 170"/>
                  <a:gd name="T25" fmla="*/ 24 h 150"/>
                  <a:gd name="T26" fmla="*/ 30 w 170"/>
                  <a:gd name="T27" fmla="*/ 24 h 150"/>
                  <a:gd name="T28" fmla="*/ 24 w 170"/>
                  <a:gd name="T29" fmla="*/ 31 h 150"/>
                  <a:gd name="T30" fmla="*/ 24 w 170"/>
                  <a:gd name="T31" fmla="*/ 120 h 150"/>
                  <a:gd name="T32" fmla="*/ 30 w 170"/>
                  <a:gd name="T33" fmla="*/ 127 h 150"/>
                  <a:gd name="T34" fmla="*/ 140 w 170"/>
                  <a:gd name="T35" fmla="*/ 127 h 150"/>
                  <a:gd name="T36" fmla="*/ 147 w 170"/>
                  <a:gd name="T37" fmla="*/ 120 h 150"/>
                  <a:gd name="T38" fmla="*/ 147 w 170"/>
                  <a:gd name="T39" fmla="*/ 74 h 150"/>
                  <a:gd name="T40" fmla="*/ 170 w 170"/>
                  <a:gd name="T41" fmla="*/ 5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0" h="150">
                    <a:moveTo>
                      <a:pt x="170" y="57"/>
                    </a:moveTo>
                    <a:cubicBezTo>
                      <a:pt x="170" y="139"/>
                      <a:pt x="170" y="139"/>
                      <a:pt x="170" y="139"/>
                    </a:cubicBezTo>
                    <a:cubicBezTo>
                      <a:pt x="170" y="145"/>
                      <a:pt x="166" y="150"/>
                      <a:pt x="161" y="150"/>
                    </a:cubicBezTo>
                    <a:cubicBezTo>
                      <a:pt x="9" y="150"/>
                      <a:pt x="9" y="150"/>
                      <a:pt x="9" y="150"/>
                    </a:cubicBezTo>
                    <a:cubicBezTo>
                      <a:pt x="4" y="150"/>
                      <a:pt x="0" y="145"/>
                      <a:pt x="0" y="139"/>
                    </a:cubicBezTo>
                    <a:cubicBezTo>
                      <a:pt x="0" y="11"/>
                      <a:pt x="0" y="11"/>
                      <a:pt x="0" y="11"/>
                    </a:cubicBezTo>
                    <a:cubicBezTo>
                      <a:pt x="0" y="5"/>
                      <a:pt x="4" y="0"/>
                      <a:pt x="9" y="0"/>
                    </a:cubicBezTo>
                    <a:cubicBezTo>
                      <a:pt x="161" y="0"/>
                      <a:pt x="161" y="0"/>
                      <a:pt x="161" y="0"/>
                    </a:cubicBezTo>
                    <a:cubicBezTo>
                      <a:pt x="166" y="0"/>
                      <a:pt x="170" y="5"/>
                      <a:pt x="170" y="11"/>
                    </a:cubicBezTo>
                    <a:cubicBezTo>
                      <a:pt x="170" y="32"/>
                      <a:pt x="170" y="32"/>
                      <a:pt x="170" y="32"/>
                    </a:cubicBezTo>
                    <a:cubicBezTo>
                      <a:pt x="147" y="44"/>
                      <a:pt x="147" y="44"/>
                      <a:pt x="147" y="44"/>
                    </a:cubicBezTo>
                    <a:cubicBezTo>
                      <a:pt x="147" y="31"/>
                      <a:pt x="147" y="31"/>
                      <a:pt x="147" y="31"/>
                    </a:cubicBezTo>
                    <a:cubicBezTo>
                      <a:pt x="147" y="27"/>
                      <a:pt x="144" y="24"/>
                      <a:pt x="140" y="24"/>
                    </a:cubicBezTo>
                    <a:cubicBezTo>
                      <a:pt x="30" y="24"/>
                      <a:pt x="30" y="24"/>
                      <a:pt x="30" y="24"/>
                    </a:cubicBezTo>
                    <a:cubicBezTo>
                      <a:pt x="27" y="24"/>
                      <a:pt x="24" y="27"/>
                      <a:pt x="24" y="31"/>
                    </a:cubicBezTo>
                    <a:cubicBezTo>
                      <a:pt x="24" y="120"/>
                      <a:pt x="24" y="120"/>
                      <a:pt x="24" y="120"/>
                    </a:cubicBezTo>
                    <a:cubicBezTo>
                      <a:pt x="24" y="124"/>
                      <a:pt x="27" y="127"/>
                      <a:pt x="30" y="127"/>
                    </a:cubicBezTo>
                    <a:cubicBezTo>
                      <a:pt x="140" y="127"/>
                      <a:pt x="140" y="127"/>
                      <a:pt x="140" y="127"/>
                    </a:cubicBezTo>
                    <a:cubicBezTo>
                      <a:pt x="144" y="127"/>
                      <a:pt x="147" y="124"/>
                      <a:pt x="147" y="120"/>
                    </a:cubicBezTo>
                    <a:cubicBezTo>
                      <a:pt x="147" y="74"/>
                      <a:pt x="147" y="74"/>
                      <a:pt x="147" y="74"/>
                    </a:cubicBezTo>
                    <a:lnTo>
                      <a:pt x="170" y="57"/>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900">
                  <a:latin typeface="Open Sans" panose="020B0606030504020204" pitchFamily="34" charset="0"/>
                  <a:ea typeface="Open Sans" panose="020B0606030504020204" pitchFamily="34" charset="0"/>
                  <a:cs typeface="Open Sans" panose="020B0606030504020204" pitchFamily="34" charset="0"/>
                </a:endParaRPr>
              </a:p>
            </p:txBody>
          </p:sp>
          <p:sp>
            <p:nvSpPr>
              <p:cNvPr id="114" name="Freeform 69">
                <a:extLst>
                  <a:ext uri="{FF2B5EF4-FFF2-40B4-BE49-F238E27FC236}">
                    <a16:creationId xmlns:a16="http://schemas.microsoft.com/office/drawing/2014/main" id="{BBBF3F63-52F3-4DCD-8FBF-AE8976F96E0B}"/>
                  </a:ext>
                </a:extLst>
              </p:cNvPr>
              <p:cNvSpPr>
                <a:spLocks/>
              </p:cNvSpPr>
              <p:nvPr/>
            </p:nvSpPr>
            <p:spPr bwMode="auto">
              <a:xfrm>
                <a:off x="7989888" y="2741613"/>
                <a:ext cx="57150" cy="57150"/>
              </a:xfrm>
              <a:custGeom>
                <a:avLst/>
                <a:gdLst>
                  <a:gd name="T0" fmla="*/ 36 w 36"/>
                  <a:gd name="T1" fmla="*/ 0 h 36"/>
                  <a:gd name="T2" fmla="*/ 36 w 36"/>
                  <a:gd name="T3" fmla="*/ 10 h 36"/>
                  <a:gd name="T4" fmla="*/ 0 w 36"/>
                  <a:gd name="T5" fmla="*/ 36 h 36"/>
                  <a:gd name="T6" fmla="*/ 0 w 36"/>
                  <a:gd name="T7" fmla="*/ 17 h 36"/>
                  <a:gd name="T8" fmla="*/ 36 w 36"/>
                  <a:gd name="T9" fmla="*/ 0 h 36"/>
                </a:gdLst>
                <a:ahLst/>
                <a:cxnLst>
                  <a:cxn ang="0">
                    <a:pos x="T0" y="T1"/>
                  </a:cxn>
                  <a:cxn ang="0">
                    <a:pos x="T2" y="T3"/>
                  </a:cxn>
                  <a:cxn ang="0">
                    <a:pos x="T4" y="T5"/>
                  </a:cxn>
                  <a:cxn ang="0">
                    <a:pos x="T6" y="T7"/>
                  </a:cxn>
                  <a:cxn ang="0">
                    <a:pos x="T8" y="T9"/>
                  </a:cxn>
                </a:cxnLst>
                <a:rect l="0" t="0" r="r" b="b"/>
                <a:pathLst>
                  <a:path w="36" h="36">
                    <a:moveTo>
                      <a:pt x="36" y="0"/>
                    </a:moveTo>
                    <a:lnTo>
                      <a:pt x="36" y="10"/>
                    </a:lnTo>
                    <a:lnTo>
                      <a:pt x="0" y="36"/>
                    </a:lnTo>
                    <a:lnTo>
                      <a:pt x="0" y="17"/>
                    </a:lnTo>
                    <a:lnTo>
                      <a:pt x="36" y="0"/>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900">
                  <a:latin typeface="Open Sans" panose="020B0606030504020204" pitchFamily="34" charset="0"/>
                  <a:ea typeface="Open Sans" panose="020B0606030504020204" pitchFamily="34" charset="0"/>
                  <a:cs typeface="Open Sans" panose="020B0606030504020204" pitchFamily="34" charset="0"/>
                </a:endParaRPr>
              </a:p>
            </p:txBody>
          </p:sp>
          <p:sp>
            <p:nvSpPr>
              <p:cNvPr id="115" name="Freeform 70">
                <a:extLst>
                  <a:ext uri="{FF2B5EF4-FFF2-40B4-BE49-F238E27FC236}">
                    <a16:creationId xmlns:a16="http://schemas.microsoft.com/office/drawing/2014/main" id="{46790DD1-3069-4723-BF64-80779F236332}"/>
                  </a:ext>
                </a:extLst>
              </p:cNvPr>
              <p:cNvSpPr>
                <a:spLocks/>
              </p:cNvSpPr>
              <p:nvPr/>
            </p:nvSpPr>
            <p:spPr bwMode="auto">
              <a:xfrm>
                <a:off x="7627938" y="2197101"/>
                <a:ext cx="419100" cy="368300"/>
              </a:xfrm>
              <a:custGeom>
                <a:avLst/>
                <a:gdLst>
                  <a:gd name="T0" fmla="*/ 170 w 170"/>
                  <a:gd name="T1" fmla="*/ 57 h 150"/>
                  <a:gd name="T2" fmla="*/ 170 w 170"/>
                  <a:gd name="T3" fmla="*/ 139 h 150"/>
                  <a:gd name="T4" fmla="*/ 161 w 170"/>
                  <a:gd name="T5" fmla="*/ 150 h 150"/>
                  <a:gd name="T6" fmla="*/ 9 w 170"/>
                  <a:gd name="T7" fmla="*/ 150 h 150"/>
                  <a:gd name="T8" fmla="*/ 0 w 170"/>
                  <a:gd name="T9" fmla="*/ 139 h 150"/>
                  <a:gd name="T10" fmla="*/ 0 w 170"/>
                  <a:gd name="T11" fmla="*/ 10 h 150"/>
                  <a:gd name="T12" fmla="*/ 9 w 170"/>
                  <a:gd name="T13" fmla="*/ 0 h 150"/>
                  <a:gd name="T14" fmla="*/ 161 w 170"/>
                  <a:gd name="T15" fmla="*/ 0 h 150"/>
                  <a:gd name="T16" fmla="*/ 170 w 170"/>
                  <a:gd name="T17" fmla="*/ 10 h 150"/>
                  <a:gd name="T18" fmla="*/ 170 w 170"/>
                  <a:gd name="T19" fmla="*/ 32 h 150"/>
                  <a:gd name="T20" fmla="*/ 147 w 170"/>
                  <a:gd name="T21" fmla="*/ 43 h 150"/>
                  <a:gd name="T22" fmla="*/ 147 w 170"/>
                  <a:gd name="T23" fmla="*/ 30 h 150"/>
                  <a:gd name="T24" fmla="*/ 140 w 170"/>
                  <a:gd name="T25" fmla="*/ 23 h 150"/>
                  <a:gd name="T26" fmla="*/ 30 w 170"/>
                  <a:gd name="T27" fmla="*/ 23 h 150"/>
                  <a:gd name="T28" fmla="*/ 24 w 170"/>
                  <a:gd name="T29" fmla="*/ 30 h 150"/>
                  <a:gd name="T30" fmla="*/ 24 w 170"/>
                  <a:gd name="T31" fmla="*/ 119 h 150"/>
                  <a:gd name="T32" fmla="*/ 30 w 170"/>
                  <a:gd name="T33" fmla="*/ 126 h 150"/>
                  <a:gd name="T34" fmla="*/ 140 w 170"/>
                  <a:gd name="T35" fmla="*/ 126 h 150"/>
                  <a:gd name="T36" fmla="*/ 147 w 170"/>
                  <a:gd name="T37" fmla="*/ 119 h 150"/>
                  <a:gd name="T38" fmla="*/ 147 w 170"/>
                  <a:gd name="T39" fmla="*/ 73 h 150"/>
                  <a:gd name="T40" fmla="*/ 170 w 170"/>
                  <a:gd name="T41" fmla="*/ 5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0" h="150">
                    <a:moveTo>
                      <a:pt x="170" y="57"/>
                    </a:moveTo>
                    <a:cubicBezTo>
                      <a:pt x="170" y="139"/>
                      <a:pt x="170" y="139"/>
                      <a:pt x="170" y="139"/>
                    </a:cubicBezTo>
                    <a:cubicBezTo>
                      <a:pt x="170" y="145"/>
                      <a:pt x="166" y="150"/>
                      <a:pt x="161" y="150"/>
                    </a:cubicBezTo>
                    <a:cubicBezTo>
                      <a:pt x="9" y="150"/>
                      <a:pt x="9" y="150"/>
                      <a:pt x="9" y="150"/>
                    </a:cubicBezTo>
                    <a:cubicBezTo>
                      <a:pt x="4" y="150"/>
                      <a:pt x="0" y="145"/>
                      <a:pt x="0" y="139"/>
                    </a:cubicBezTo>
                    <a:cubicBezTo>
                      <a:pt x="0" y="10"/>
                      <a:pt x="0" y="10"/>
                      <a:pt x="0" y="10"/>
                    </a:cubicBezTo>
                    <a:cubicBezTo>
                      <a:pt x="0" y="5"/>
                      <a:pt x="4" y="0"/>
                      <a:pt x="9" y="0"/>
                    </a:cubicBezTo>
                    <a:cubicBezTo>
                      <a:pt x="161" y="0"/>
                      <a:pt x="161" y="0"/>
                      <a:pt x="161" y="0"/>
                    </a:cubicBezTo>
                    <a:cubicBezTo>
                      <a:pt x="166" y="0"/>
                      <a:pt x="170" y="5"/>
                      <a:pt x="170" y="10"/>
                    </a:cubicBezTo>
                    <a:cubicBezTo>
                      <a:pt x="170" y="32"/>
                      <a:pt x="170" y="32"/>
                      <a:pt x="170" y="32"/>
                    </a:cubicBezTo>
                    <a:cubicBezTo>
                      <a:pt x="147" y="43"/>
                      <a:pt x="147" y="43"/>
                      <a:pt x="147" y="43"/>
                    </a:cubicBezTo>
                    <a:cubicBezTo>
                      <a:pt x="147" y="30"/>
                      <a:pt x="147" y="30"/>
                      <a:pt x="147" y="30"/>
                    </a:cubicBezTo>
                    <a:cubicBezTo>
                      <a:pt x="147" y="26"/>
                      <a:pt x="144" y="23"/>
                      <a:pt x="140" y="23"/>
                    </a:cubicBezTo>
                    <a:cubicBezTo>
                      <a:pt x="30" y="23"/>
                      <a:pt x="30" y="23"/>
                      <a:pt x="30" y="23"/>
                    </a:cubicBezTo>
                    <a:cubicBezTo>
                      <a:pt x="27" y="23"/>
                      <a:pt x="24" y="26"/>
                      <a:pt x="24" y="30"/>
                    </a:cubicBezTo>
                    <a:cubicBezTo>
                      <a:pt x="24" y="119"/>
                      <a:pt x="24" y="119"/>
                      <a:pt x="24" y="119"/>
                    </a:cubicBezTo>
                    <a:cubicBezTo>
                      <a:pt x="24" y="123"/>
                      <a:pt x="27" y="126"/>
                      <a:pt x="30" y="126"/>
                    </a:cubicBezTo>
                    <a:cubicBezTo>
                      <a:pt x="140" y="126"/>
                      <a:pt x="140" y="126"/>
                      <a:pt x="140" y="126"/>
                    </a:cubicBezTo>
                    <a:cubicBezTo>
                      <a:pt x="144" y="126"/>
                      <a:pt x="147" y="123"/>
                      <a:pt x="147" y="119"/>
                    </a:cubicBezTo>
                    <a:cubicBezTo>
                      <a:pt x="147" y="73"/>
                      <a:pt x="147" y="73"/>
                      <a:pt x="147" y="73"/>
                    </a:cubicBezTo>
                    <a:lnTo>
                      <a:pt x="170" y="57"/>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900">
                  <a:latin typeface="Open Sans" panose="020B0606030504020204" pitchFamily="34" charset="0"/>
                  <a:ea typeface="Open Sans" panose="020B0606030504020204" pitchFamily="34" charset="0"/>
                  <a:cs typeface="Open Sans" panose="020B0606030504020204" pitchFamily="34" charset="0"/>
                </a:endParaRPr>
              </a:p>
            </p:txBody>
          </p:sp>
          <p:sp>
            <p:nvSpPr>
              <p:cNvPr id="116" name="Freeform 71">
                <a:extLst>
                  <a:ext uri="{FF2B5EF4-FFF2-40B4-BE49-F238E27FC236}">
                    <a16:creationId xmlns:a16="http://schemas.microsoft.com/office/drawing/2014/main" id="{31E62B0F-B9EC-4A30-9657-CA76190B436A}"/>
                  </a:ext>
                </a:extLst>
              </p:cNvPr>
              <p:cNvSpPr>
                <a:spLocks/>
              </p:cNvSpPr>
              <p:nvPr/>
            </p:nvSpPr>
            <p:spPr bwMode="auto">
              <a:xfrm>
                <a:off x="7989888" y="2295526"/>
                <a:ext cx="57150" cy="55563"/>
              </a:xfrm>
              <a:custGeom>
                <a:avLst/>
                <a:gdLst>
                  <a:gd name="T0" fmla="*/ 36 w 36"/>
                  <a:gd name="T1" fmla="*/ 0 h 35"/>
                  <a:gd name="T2" fmla="*/ 36 w 36"/>
                  <a:gd name="T3" fmla="*/ 9 h 35"/>
                  <a:gd name="T4" fmla="*/ 0 w 36"/>
                  <a:gd name="T5" fmla="*/ 35 h 35"/>
                  <a:gd name="T6" fmla="*/ 0 w 36"/>
                  <a:gd name="T7" fmla="*/ 17 h 35"/>
                  <a:gd name="T8" fmla="*/ 36 w 36"/>
                  <a:gd name="T9" fmla="*/ 0 h 35"/>
                </a:gdLst>
                <a:ahLst/>
                <a:cxnLst>
                  <a:cxn ang="0">
                    <a:pos x="T0" y="T1"/>
                  </a:cxn>
                  <a:cxn ang="0">
                    <a:pos x="T2" y="T3"/>
                  </a:cxn>
                  <a:cxn ang="0">
                    <a:pos x="T4" y="T5"/>
                  </a:cxn>
                  <a:cxn ang="0">
                    <a:pos x="T6" y="T7"/>
                  </a:cxn>
                  <a:cxn ang="0">
                    <a:pos x="T8" y="T9"/>
                  </a:cxn>
                </a:cxnLst>
                <a:rect l="0" t="0" r="r" b="b"/>
                <a:pathLst>
                  <a:path w="36" h="35">
                    <a:moveTo>
                      <a:pt x="36" y="0"/>
                    </a:moveTo>
                    <a:lnTo>
                      <a:pt x="36" y="9"/>
                    </a:lnTo>
                    <a:lnTo>
                      <a:pt x="0" y="35"/>
                    </a:lnTo>
                    <a:lnTo>
                      <a:pt x="0" y="17"/>
                    </a:lnTo>
                    <a:lnTo>
                      <a:pt x="36" y="0"/>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900">
                  <a:latin typeface="Open Sans" panose="020B0606030504020204" pitchFamily="34" charset="0"/>
                  <a:ea typeface="Open Sans" panose="020B0606030504020204" pitchFamily="34" charset="0"/>
                  <a:cs typeface="Open Sans" panose="020B0606030504020204" pitchFamily="34" charset="0"/>
                </a:endParaRPr>
              </a:p>
            </p:txBody>
          </p:sp>
          <p:sp>
            <p:nvSpPr>
              <p:cNvPr id="117" name="Freeform 72">
                <a:extLst>
                  <a:ext uri="{FF2B5EF4-FFF2-40B4-BE49-F238E27FC236}">
                    <a16:creationId xmlns:a16="http://schemas.microsoft.com/office/drawing/2014/main" id="{48C2E57D-84C9-4A7A-9EF0-73ECBCC82F01}"/>
                  </a:ext>
                </a:extLst>
              </p:cNvPr>
              <p:cNvSpPr>
                <a:spLocks/>
              </p:cNvSpPr>
              <p:nvPr/>
            </p:nvSpPr>
            <p:spPr bwMode="auto">
              <a:xfrm>
                <a:off x="7791450" y="2768601"/>
                <a:ext cx="198438" cy="138113"/>
              </a:xfrm>
              <a:custGeom>
                <a:avLst/>
                <a:gdLst>
                  <a:gd name="T0" fmla="*/ 125 w 125"/>
                  <a:gd name="T1" fmla="*/ 0 h 87"/>
                  <a:gd name="T2" fmla="*/ 125 w 125"/>
                  <a:gd name="T3" fmla="*/ 19 h 87"/>
                  <a:gd name="T4" fmla="*/ 29 w 125"/>
                  <a:gd name="T5" fmla="*/ 87 h 87"/>
                  <a:gd name="T6" fmla="*/ 0 w 125"/>
                  <a:gd name="T7" fmla="*/ 3 h 87"/>
                  <a:gd name="T8" fmla="*/ 38 w 125"/>
                  <a:gd name="T9" fmla="*/ 42 h 87"/>
                  <a:gd name="T10" fmla="*/ 125 w 125"/>
                  <a:gd name="T11" fmla="*/ 0 h 87"/>
                </a:gdLst>
                <a:ahLst/>
                <a:cxnLst>
                  <a:cxn ang="0">
                    <a:pos x="T0" y="T1"/>
                  </a:cxn>
                  <a:cxn ang="0">
                    <a:pos x="T2" y="T3"/>
                  </a:cxn>
                  <a:cxn ang="0">
                    <a:pos x="T4" y="T5"/>
                  </a:cxn>
                  <a:cxn ang="0">
                    <a:pos x="T6" y="T7"/>
                  </a:cxn>
                  <a:cxn ang="0">
                    <a:pos x="T8" y="T9"/>
                  </a:cxn>
                  <a:cxn ang="0">
                    <a:pos x="T10" y="T11"/>
                  </a:cxn>
                </a:cxnLst>
                <a:rect l="0" t="0" r="r" b="b"/>
                <a:pathLst>
                  <a:path w="125" h="87">
                    <a:moveTo>
                      <a:pt x="125" y="0"/>
                    </a:moveTo>
                    <a:lnTo>
                      <a:pt x="125" y="19"/>
                    </a:lnTo>
                    <a:lnTo>
                      <a:pt x="29" y="87"/>
                    </a:lnTo>
                    <a:lnTo>
                      <a:pt x="0" y="3"/>
                    </a:lnTo>
                    <a:lnTo>
                      <a:pt x="38" y="42"/>
                    </a:lnTo>
                    <a:lnTo>
                      <a:pt x="125" y="0"/>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900">
                  <a:latin typeface="Open Sans" panose="020B0606030504020204" pitchFamily="34" charset="0"/>
                  <a:ea typeface="Open Sans" panose="020B0606030504020204" pitchFamily="34" charset="0"/>
                  <a:cs typeface="Open Sans" panose="020B0606030504020204" pitchFamily="34" charset="0"/>
                </a:endParaRPr>
              </a:p>
            </p:txBody>
          </p:sp>
          <p:sp>
            <p:nvSpPr>
              <p:cNvPr id="118" name="Freeform 73">
                <a:extLst>
                  <a:ext uri="{FF2B5EF4-FFF2-40B4-BE49-F238E27FC236}">
                    <a16:creationId xmlns:a16="http://schemas.microsoft.com/office/drawing/2014/main" id="{44CE7321-9D49-4C1B-91E7-D37EE1C5F193}"/>
                  </a:ext>
                </a:extLst>
              </p:cNvPr>
              <p:cNvSpPr>
                <a:spLocks/>
              </p:cNvSpPr>
              <p:nvPr/>
            </p:nvSpPr>
            <p:spPr bwMode="auto">
              <a:xfrm>
                <a:off x="7791450" y="2322513"/>
                <a:ext cx="198438" cy="138113"/>
              </a:xfrm>
              <a:custGeom>
                <a:avLst/>
                <a:gdLst>
                  <a:gd name="T0" fmla="*/ 125 w 125"/>
                  <a:gd name="T1" fmla="*/ 0 h 87"/>
                  <a:gd name="T2" fmla="*/ 125 w 125"/>
                  <a:gd name="T3" fmla="*/ 18 h 87"/>
                  <a:gd name="T4" fmla="*/ 29 w 125"/>
                  <a:gd name="T5" fmla="*/ 87 h 87"/>
                  <a:gd name="T6" fmla="*/ 0 w 125"/>
                  <a:gd name="T7" fmla="*/ 3 h 87"/>
                  <a:gd name="T8" fmla="*/ 38 w 125"/>
                  <a:gd name="T9" fmla="*/ 42 h 87"/>
                  <a:gd name="T10" fmla="*/ 125 w 125"/>
                  <a:gd name="T11" fmla="*/ 0 h 87"/>
                </a:gdLst>
                <a:ahLst/>
                <a:cxnLst>
                  <a:cxn ang="0">
                    <a:pos x="T0" y="T1"/>
                  </a:cxn>
                  <a:cxn ang="0">
                    <a:pos x="T2" y="T3"/>
                  </a:cxn>
                  <a:cxn ang="0">
                    <a:pos x="T4" y="T5"/>
                  </a:cxn>
                  <a:cxn ang="0">
                    <a:pos x="T6" y="T7"/>
                  </a:cxn>
                  <a:cxn ang="0">
                    <a:pos x="T8" y="T9"/>
                  </a:cxn>
                  <a:cxn ang="0">
                    <a:pos x="T10" y="T11"/>
                  </a:cxn>
                </a:cxnLst>
                <a:rect l="0" t="0" r="r" b="b"/>
                <a:pathLst>
                  <a:path w="125" h="87">
                    <a:moveTo>
                      <a:pt x="125" y="0"/>
                    </a:moveTo>
                    <a:lnTo>
                      <a:pt x="125" y="18"/>
                    </a:lnTo>
                    <a:lnTo>
                      <a:pt x="29" y="87"/>
                    </a:lnTo>
                    <a:lnTo>
                      <a:pt x="0" y="3"/>
                    </a:lnTo>
                    <a:lnTo>
                      <a:pt x="38" y="42"/>
                    </a:lnTo>
                    <a:lnTo>
                      <a:pt x="125" y="0"/>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900">
                  <a:latin typeface="Open Sans" panose="020B0606030504020204" pitchFamily="34" charset="0"/>
                  <a:ea typeface="Open Sans" panose="020B0606030504020204" pitchFamily="34" charset="0"/>
                  <a:cs typeface="Open Sans" panose="020B0606030504020204" pitchFamily="34" charset="0"/>
                </a:endParaRPr>
              </a:p>
            </p:txBody>
          </p:sp>
        </p:grpSp>
        <p:sp>
          <p:nvSpPr>
            <p:cNvPr id="119" name="Freeform 67">
              <a:extLst>
                <a:ext uri="{FF2B5EF4-FFF2-40B4-BE49-F238E27FC236}">
                  <a16:creationId xmlns:a16="http://schemas.microsoft.com/office/drawing/2014/main" id="{5A7885A5-8122-4A57-8559-36C92BC2D803}"/>
                </a:ext>
              </a:extLst>
            </p:cNvPr>
            <p:cNvSpPr>
              <a:spLocks noChangeAspect="1" noEditPoints="1"/>
            </p:cNvSpPr>
            <p:nvPr/>
          </p:nvSpPr>
          <p:spPr bwMode="auto">
            <a:xfrm>
              <a:off x="8831306" y="3933461"/>
              <a:ext cx="267084" cy="388998"/>
            </a:xfrm>
            <a:custGeom>
              <a:avLst/>
              <a:gdLst>
                <a:gd name="T0" fmla="*/ 198 w 234"/>
                <a:gd name="T1" fmla="*/ 139 h 340"/>
                <a:gd name="T2" fmla="*/ 198 w 234"/>
                <a:gd name="T3" fmla="*/ 81 h 340"/>
                <a:gd name="T4" fmla="*/ 117 w 234"/>
                <a:gd name="T5" fmla="*/ 0 h 340"/>
                <a:gd name="T6" fmla="*/ 36 w 234"/>
                <a:gd name="T7" fmla="*/ 81 h 340"/>
                <a:gd name="T8" fmla="*/ 36 w 234"/>
                <a:gd name="T9" fmla="*/ 135 h 340"/>
                <a:gd name="T10" fmla="*/ 36 w 234"/>
                <a:gd name="T11" fmla="*/ 138 h 340"/>
                <a:gd name="T12" fmla="*/ 0 w 234"/>
                <a:gd name="T13" fmla="*/ 223 h 340"/>
                <a:gd name="T14" fmla="*/ 117 w 234"/>
                <a:gd name="T15" fmla="*/ 340 h 340"/>
                <a:gd name="T16" fmla="*/ 234 w 234"/>
                <a:gd name="T17" fmla="*/ 223 h 340"/>
                <a:gd name="T18" fmla="*/ 198 w 234"/>
                <a:gd name="T19" fmla="*/ 139 h 340"/>
                <a:gd name="T20" fmla="*/ 72 w 234"/>
                <a:gd name="T21" fmla="*/ 81 h 340"/>
                <a:gd name="T22" fmla="*/ 117 w 234"/>
                <a:gd name="T23" fmla="*/ 36 h 340"/>
                <a:gd name="T24" fmla="*/ 162 w 234"/>
                <a:gd name="T25" fmla="*/ 81 h 340"/>
                <a:gd name="T26" fmla="*/ 162 w 234"/>
                <a:gd name="T27" fmla="*/ 115 h 340"/>
                <a:gd name="T28" fmla="*/ 117 w 234"/>
                <a:gd name="T29" fmla="*/ 106 h 340"/>
                <a:gd name="T30" fmla="*/ 72 w 234"/>
                <a:gd name="T31" fmla="*/ 115 h 340"/>
                <a:gd name="T32" fmla="*/ 72 w 234"/>
                <a:gd name="T33" fmla="*/ 81 h 340"/>
                <a:gd name="T34" fmla="*/ 130 w 234"/>
                <a:gd name="T35" fmla="*/ 221 h 340"/>
                <a:gd name="T36" fmla="*/ 130 w 234"/>
                <a:gd name="T37" fmla="*/ 258 h 340"/>
                <a:gd name="T38" fmla="*/ 117 w 234"/>
                <a:gd name="T39" fmla="*/ 271 h 340"/>
                <a:gd name="T40" fmla="*/ 104 w 234"/>
                <a:gd name="T41" fmla="*/ 258 h 340"/>
                <a:gd name="T42" fmla="*/ 104 w 234"/>
                <a:gd name="T43" fmla="*/ 221 h 340"/>
                <a:gd name="T44" fmla="*/ 97 w 234"/>
                <a:gd name="T45" fmla="*/ 206 h 340"/>
                <a:gd name="T46" fmla="*/ 117 w 234"/>
                <a:gd name="T47" fmla="*/ 186 h 340"/>
                <a:gd name="T48" fmla="*/ 137 w 234"/>
                <a:gd name="T49" fmla="*/ 206 h 340"/>
                <a:gd name="T50" fmla="*/ 130 w 234"/>
                <a:gd name="T51" fmla="*/ 221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4" h="340">
                  <a:moveTo>
                    <a:pt x="198" y="139"/>
                  </a:moveTo>
                  <a:cubicBezTo>
                    <a:pt x="198" y="81"/>
                    <a:pt x="198" y="81"/>
                    <a:pt x="198" y="81"/>
                  </a:cubicBezTo>
                  <a:cubicBezTo>
                    <a:pt x="198" y="36"/>
                    <a:pt x="162" y="0"/>
                    <a:pt x="117" y="0"/>
                  </a:cubicBezTo>
                  <a:cubicBezTo>
                    <a:pt x="72" y="0"/>
                    <a:pt x="36" y="36"/>
                    <a:pt x="36" y="81"/>
                  </a:cubicBezTo>
                  <a:cubicBezTo>
                    <a:pt x="36" y="135"/>
                    <a:pt x="36" y="135"/>
                    <a:pt x="36" y="135"/>
                  </a:cubicBezTo>
                  <a:cubicBezTo>
                    <a:pt x="36" y="136"/>
                    <a:pt x="36" y="137"/>
                    <a:pt x="36" y="138"/>
                  </a:cubicBezTo>
                  <a:cubicBezTo>
                    <a:pt x="14" y="160"/>
                    <a:pt x="0" y="190"/>
                    <a:pt x="0" y="223"/>
                  </a:cubicBezTo>
                  <a:cubicBezTo>
                    <a:pt x="0" y="287"/>
                    <a:pt x="53" y="340"/>
                    <a:pt x="117" y="340"/>
                  </a:cubicBezTo>
                  <a:cubicBezTo>
                    <a:pt x="182" y="340"/>
                    <a:pt x="234" y="287"/>
                    <a:pt x="234" y="223"/>
                  </a:cubicBezTo>
                  <a:cubicBezTo>
                    <a:pt x="234" y="190"/>
                    <a:pt x="220" y="160"/>
                    <a:pt x="198" y="139"/>
                  </a:cubicBezTo>
                  <a:close/>
                  <a:moveTo>
                    <a:pt x="72" y="81"/>
                  </a:moveTo>
                  <a:cubicBezTo>
                    <a:pt x="72" y="56"/>
                    <a:pt x="92" y="36"/>
                    <a:pt x="117" y="36"/>
                  </a:cubicBezTo>
                  <a:cubicBezTo>
                    <a:pt x="142" y="36"/>
                    <a:pt x="162" y="56"/>
                    <a:pt x="162" y="81"/>
                  </a:cubicBezTo>
                  <a:cubicBezTo>
                    <a:pt x="162" y="115"/>
                    <a:pt x="162" y="115"/>
                    <a:pt x="162" y="115"/>
                  </a:cubicBezTo>
                  <a:cubicBezTo>
                    <a:pt x="148" y="109"/>
                    <a:pt x="133" y="106"/>
                    <a:pt x="117" y="106"/>
                  </a:cubicBezTo>
                  <a:cubicBezTo>
                    <a:pt x="101" y="106"/>
                    <a:pt x="86" y="109"/>
                    <a:pt x="72" y="115"/>
                  </a:cubicBezTo>
                  <a:lnTo>
                    <a:pt x="72" y="81"/>
                  </a:lnTo>
                  <a:close/>
                  <a:moveTo>
                    <a:pt x="130" y="221"/>
                  </a:moveTo>
                  <a:cubicBezTo>
                    <a:pt x="130" y="258"/>
                    <a:pt x="130" y="258"/>
                    <a:pt x="130" y="258"/>
                  </a:cubicBezTo>
                  <a:cubicBezTo>
                    <a:pt x="130" y="265"/>
                    <a:pt x="124" y="271"/>
                    <a:pt x="117" y="271"/>
                  </a:cubicBezTo>
                  <a:cubicBezTo>
                    <a:pt x="110" y="271"/>
                    <a:pt x="104" y="265"/>
                    <a:pt x="104" y="258"/>
                  </a:cubicBezTo>
                  <a:cubicBezTo>
                    <a:pt x="104" y="221"/>
                    <a:pt x="104" y="221"/>
                    <a:pt x="104" y="221"/>
                  </a:cubicBezTo>
                  <a:cubicBezTo>
                    <a:pt x="100" y="218"/>
                    <a:pt x="97" y="212"/>
                    <a:pt x="97" y="206"/>
                  </a:cubicBezTo>
                  <a:cubicBezTo>
                    <a:pt x="97" y="195"/>
                    <a:pt x="106" y="186"/>
                    <a:pt x="117" y="186"/>
                  </a:cubicBezTo>
                  <a:cubicBezTo>
                    <a:pt x="128" y="186"/>
                    <a:pt x="137" y="195"/>
                    <a:pt x="137" y="206"/>
                  </a:cubicBezTo>
                  <a:cubicBezTo>
                    <a:pt x="137" y="212"/>
                    <a:pt x="134" y="218"/>
                    <a:pt x="130" y="22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900">
                <a:latin typeface="Open Sans" panose="020B0606030504020204" pitchFamily="34" charset="0"/>
                <a:ea typeface="Open Sans" panose="020B0606030504020204" pitchFamily="34" charset="0"/>
                <a:cs typeface="Open Sans" panose="020B0606030504020204" pitchFamily="34" charset="0"/>
              </a:endParaRPr>
            </a:p>
          </p:txBody>
        </p:sp>
        <p:grpSp>
          <p:nvGrpSpPr>
            <p:cNvPr id="120" name="Group 119">
              <a:extLst>
                <a:ext uri="{FF2B5EF4-FFF2-40B4-BE49-F238E27FC236}">
                  <a16:creationId xmlns:a16="http://schemas.microsoft.com/office/drawing/2014/main" id="{E2C26921-8831-45E9-B214-DC6FCAE132C5}"/>
                </a:ext>
              </a:extLst>
            </p:cNvPr>
            <p:cNvGrpSpPr>
              <a:grpSpLocks noChangeAspect="1"/>
            </p:cNvGrpSpPr>
            <p:nvPr/>
          </p:nvGrpSpPr>
          <p:grpSpPr>
            <a:xfrm>
              <a:off x="8716871" y="2281420"/>
              <a:ext cx="507161" cy="388998"/>
              <a:chOff x="2178050" y="681038"/>
              <a:chExt cx="1227138" cy="855662"/>
            </a:xfrm>
            <a:solidFill>
              <a:schemeClr val="tx1"/>
            </a:solidFill>
          </p:grpSpPr>
          <p:sp>
            <p:nvSpPr>
              <p:cNvPr id="121" name="Freeform 16">
                <a:extLst>
                  <a:ext uri="{FF2B5EF4-FFF2-40B4-BE49-F238E27FC236}">
                    <a16:creationId xmlns:a16="http://schemas.microsoft.com/office/drawing/2014/main" id="{E85FC311-B592-4254-BD1F-C1C0FC1EC3B3}"/>
                  </a:ext>
                </a:extLst>
              </p:cNvPr>
              <p:cNvSpPr>
                <a:spLocks/>
              </p:cNvSpPr>
              <p:nvPr/>
            </p:nvSpPr>
            <p:spPr bwMode="auto">
              <a:xfrm>
                <a:off x="2586038" y="681038"/>
                <a:ext cx="819150" cy="695325"/>
              </a:xfrm>
              <a:custGeom>
                <a:avLst/>
                <a:gdLst>
                  <a:gd name="T0" fmla="*/ 279 w 310"/>
                  <a:gd name="T1" fmla="*/ 0 h 263"/>
                  <a:gd name="T2" fmla="*/ 3 w 310"/>
                  <a:gd name="T3" fmla="*/ 0 h 263"/>
                  <a:gd name="T4" fmla="*/ 0 w 310"/>
                  <a:gd name="T5" fmla="*/ 0 h 263"/>
                  <a:gd name="T6" fmla="*/ 32 w 310"/>
                  <a:gd name="T7" fmla="*/ 26 h 263"/>
                  <a:gd name="T8" fmla="*/ 279 w 310"/>
                  <a:gd name="T9" fmla="*/ 26 h 263"/>
                  <a:gd name="T10" fmla="*/ 284 w 310"/>
                  <a:gd name="T11" fmla="*/ 31 h 263"/>
                  <a:gd name="T12" fmla="*/ 284 w 310"/>
                  <a:gd name="T13" fmla="*/ 232 h 263"/>
                  <a:gd name="T14" fmla="*/ 279 w 310"/>
                  <a:gd name="T15" fmla="*/ 238 h 263"/>
                  <a:gd name="T16" fmla="*/ 92 w 310"/>
                  <a:gd name="T17" fmla="*/ 238 h 263"/>
                  <a:gd name="T18" fmla="*/ 92 w 310"/>
                  <a:gd name="T19" fmla="*/ 263 h 263"/>
                  <a:gd name="T20" fmla="*/ 279 w 310"/>
                  <a:gd name="T21" fmla="*/ 263 h 263"/>
                  <a:gd name="T22" fmla="*/ 310 w 310"/>
                  <a:gd name="T23" fmla="*/ 232 h 263"/>
                  <a:gd name="T24" fmla="*/ 310 w 310"/>
                  <a:gd name="T25" fmla="*/ 31 h 263"/>
                  <a:gd name="T26" fmla="*/ 279 w 310"/>
                  <a:gd name="T2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0" h="263">
                    <a:moveTo>
                      <a:pt x="279" y="0"/>
                    </a:moveTo>
                    <a:cubicBezTo>
                      <a:pt x="3" y="0"/>
                      <a:pt x="3" y="0"/>
                      <a:pt x="3" y="0"/>
                    </a:cubicBezTo>
                    <a:cubicBezTo>
                      <a:pt x="2" y="0"/>
                      <a:pt x="1" y="0"/>
                      <a:pt x="0" y="0"/>
                    </a:cubicBezTo>
                    <a:cubicBezTo>
                      <a:pt x="13" y="7"/>
                      <a:pt x="23" y="15"/>
                      <a:pt x="32" y="26"/>
                    </a:cubicBezTo>
                    <a:cubicBezTo>
                      <a:pt x="279" y="26"/>
                      <a:pt x="279" y="26"/>
                      <a:pt x="279" y="26"/>
                    </a:cubicBezTo>
                    <a:cubicBezTo>
                      <a:pt x="282" y="26"/>
                      <a:pt x="284" y="28"/>
                      <a:pt x="284" y="31"/>
                    </a:cubicBezTo>
                    <a:cubicBezTo>
                      <a:pt x="284" y="232"/>
                      <a:pt x="284" y="232"/>
                      <a:pt x="284" y="232"/>
                    </a:cubicBezTo>
                    <a:cubicBezTo>
                      <a:pt x="284" y="235"/>
                      <a:pt x="282" y="238"/>
                      <a:pt x="279" y="238"/>
                    </a:cubicBezTo>
                    <a:cubicBezTo>
                      <a:pt x="92" y="238"/>
                      <a:pt x="92" y="238"/>
                      <a:pt x="92" y="238"/>
                    </a:cubicBezTo>
                    <a:cubicBezTo>
                      <a:pt x="92" y="263"/>
                      <a:pt x="92" y="263"/>
                      <a:pt x="92" y="263"/>
                    </a:cubicBezTo>
                    <a:cubicBezTo>
                      <a:pt x="279" y="263"/>
                      <a:pt x="279" y="263"/>
                      <a:pt x="279" y="263"/>
                    </a:cubicBezTo>
                    <a:cubicBezTo>
                      <a:pt x="296" y="263"/>
                      <a:pt x="310" y="250"/>
                      <a:pt x="310" y="232"/>
                    </a:cubicBezTo>
                    <a:cubicBezTo>
                      <a:pt x="310" y="31"/>
                      <a:pt x="310" y="31"/>
                      <a:pt x="310" y="31"/>
                    </a:cubicBezTo>
                    <a:cubicBezTo>
                      <a:pt x="310" y="14"/>
                      <a:pt x="296" y="0"/>
                      <a:pt x="279" y="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900">
                  <a:latin typeface="Open Sans" panose="020B0606030504020204" pitchFamily="34" charset="0"/>
                  <a:ea typeface="Open Sans" panose="020B0606030504020204" pitchFamily="34" charset="0"/>
                  <a:cs typeface="Open Sans" panose="020B0606030504020204" pitchFamily="34" charset="0"/>
                </a:endParaRPr>
              </a:p>
            </p:txBody>
          </p:sp>
          <p:sp>
            <p:nvSpPr>
              <p:cNvPr id="122" name="Freeform 17">
                <a:extLst>
                  <a:ext uri="{FF2B5EF4-FFF2-40B4-BE49-F238E27FC236}">
                    <a16:creationId xmlns:a16="http://schemas.microsoft.com/office/drawing/2014/main" id="{CB3BAC64-F05B-41A7-8771-0214D18F4213}"/>
                  </a:ext>
                </a:extLst>
              </p:cNvPr>
              <p:cNvSpPr>
                <a:spLocks/>
              </p:cNvSpPr>
              <p:nvPr/>
            </p:nvSpPr>
            <p:spPr bwMode="auto">
              <a:xfrm>
                <a:off x="2820988" y="1431925"/>
                <a:ext cx="401638" cy="104775"/>
              </a:xfrm>
              <a:custGeom>
                <a:avLst/>
                <a:gdLst>
                  <a:gd name="T0" fmla="*/ 136 w 152"/>
                  <a:gd name="T1" fmla="*/ 19 h 40"/>
                  <a:gd name="T2" fmla="*/ 91 w 152"/>
                  <a:gd name="T3" fmla="*/ 19 h 40"/>
                  <a:gd name="T4" fmla="*/ 91 w 152"/>
                  <a:gd name="T5" fmla="*/ 0 h 40"/>
                  <a:gd name="T6" fmla="*/ 13 w 152"/>
                  <a:gd name="T7" fmla="*/ 0 h 40"/>
                  <a:gd name="T8" fmla="*/ 13 w 152"/>
                  <a:gd name="T9" fmla="*/ 19 h 40"/>
                  <a:gd name="T10" fmla="*/ 3 w 152"/>
                  <a:gd name="T11" fmla="*/ 19 h 40"/>
                  <a:gd name="T12" fmla="*/ 3 w 152"/>
                  <a:gd name="T13" fmla="*/ 23 h 40"/>
                  <a:gd name="T14" fmla="*/ 0 w 152"/>
                  <a:gd name="T15" fmla="*/ 40 h 40"/>
                  <a:gd name="T16" fmla="*/ 152 w 152"/>
                  <a:gd name="T17" fmla="*/ 40 h 40"/>
                  <a:gd name="T18" fmla="*/ 152 w 152"/>
                  <a:gd name="T19" fmla="*/ 35 h 40"/>
                  <a:gd name="T20" fmla="*/ 136 w 152"/>
                  <a:gd name="T21" fmla="*/ 1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2" h="40">
                    <a:moveTo>
                      <a:pt x="136" y="19"/>
                    </a:moveTo>
                    <a:cubicBezTo>
                      <a:pt x="91" y="19"/>
                      <a:pt x="91" y="19"/>
                      <a:pt x="91" y="19"/>
                    </a:cubicBezTo>
                    <a:cubicBezTo>
                      <a:pt x="91" y="0"/>
                      <a:pt x="91" y="0"/>
                      <a:pt x="91" y="0"/>
                    </a:cubicBezTo>
                    <a:cubicBezTo>
                      <a:pt x="13" y="0"/>
                      <a:pt x="13" y="0"/>
                      <a:pt x="13" y="0"/>
                    </a:cubicBezTo>
                    <a:cubicBezTo>
                      <a:pt x="13" y="19"/>
                      <a:pt x="13" y="19"/>
                      <a:pt x="13" y="19"/>
                    </a:cubicBezTo>
                    <a:cubicBezTo>
                      <a:pt x="3" y="19"/>
                      <a:pt x="3" y="19"/>
                      <a:pt x="3" y="19"/>
                    </a:cubicBezTo>
                    <a:cubicBezTo>
                      <a:pt x="3" y="23"/>
                      <a:pt x="3" y="23"/>
                      <a:pt x="3" y="23"/>
                    </a:cubicBezTo>
                    <a:cubicBezTo>
                      <a:pt x="3" y="29"/>
                      <a:pt x="2" y="35"/>
                      <a:pt x="0" y="40"/>
                    </a:cubicBezTo>
                    <a:cubicBezTo>
                      <a:pt x="152" y="40"/>
                      <a:pt x="152" y="40"/>
                      <a:pt x="152" y="40"/>
                    </a:cubicBezTo>
                    <a:cubicBezTo>
                      <a:pt x="152" y="35"/>
                      <a:pt x="152" y="35"/>
                      <a:pt x="152" y="35"/>
                    </a:cubicBezTo>
                    <a:cubicBezTo>
                      <a:pt x="152" y="26"/>
                      <a:pt x="145" y="19"/>
                      <a:pt x="136" y="19"/>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900">
                  <a:latin typeface="Open Sans" panose="020B0606030504020204" pitchFamily="34" charset="0"/>
                  <a:ea typeface="Open Sans" panose="020B0606030504020204" pitchFamily="34" charset="0"/>
                  <a:cs typeface="Open Sans" panose="020B0606030504020204" pitchFamily="34" charset="0"/>
                </a:endParaRPr>
              </a:p>
            </p:txBody>
          </p:sp>
          <p:sp>
            <p:nvSpPr>
              <p:cNvPr id="123" name="Freeform 18">
                <a:extLst>
                  <a:ext uri="{FF2B5EF4-FFF2-40B4-BE49-F238E27FC236}">
                    <a16:creationId xmlns:a16="http://schemas.microsoft.com/office/drawing/2014/main" id="{DCE471FB-AE03-4B88-9682-DB4C9E6D427C}"/>
                  </a:ext>
                </a:extLst>
              </p:cNvPr>
              <p:cNvSpPr>
                <a:spLocks/>
              </p:cNvSpPr>
              <p:nvPr/>
            </p:nvSpPr>
            <p:spPr bwMode="auto">
              <a:xfrm>
                <a:off x="3019425" y="890588"/>
                <a:ext cx="163513" cy="163512"/>
              </a:xfrm>
              <a:custGeom>
                <a:avLst/>
                <a:gdLst>
                  <a:gd name="T0" fmla="*/ 48 w 62"/>
                  <a:gd name="T1" fmla="*/ 53 h 62"/>
                  <a:gd name="T2" fmla="*/ 61 w 62"/>
                  <a:gd name="T3" fmla="*/ 3 h 62"/>
                  <a:gd name="T4" fmla="*/ 59 w 62"/>
                  <a:gd name="T5" fmla="*/ 1 h 62"/>
                  <a:gd name="T6" fmla="*/ 10 w 62"/>
                  <a:gd name="T7" fmla="*/ 14 h 62"/>
                  <a:gd name="T8" fmla="*/ 9 w 62"/>
                  <a:gd name="T9" fmla="*/ 16 h 62"/>
                  <a:gd name="T10" fmla="*/ 24 w 62"/>
                  <a:gd name="T11" fmla="*/ 24 h 62"/>
                  <a:gd name="T12" fmla="*/ 1 w 62"/>
                  <a:gd name="T13" fmla="*/ 48 h 62"/>
                  <a:gd name="T14" fmla="*/ 1 w 62"/>
                  <a:gd name="T15" fmla="*/ 51 h 62"/>
                  <a:gd name="T16" fmla="*/ 11 w 62"/>
                  <a:gd name="T17" fmla="*/ 61 h 62"/>
                  <a:gd name="T18" fmla="*/ 14 w 62"/>
                  <a:gd name="T19" fmla="*/ 61 h 62"/>
                  <a:gd name="T20" fmla="*/ 38 w 62"/>
                  <a:gd name="T21" fmla="*/ 38 h 62"/>
                  <a:gd name="T22" fmla="*/ 46 w 62"/>
                  <a:gd name="T23" fmla="*/ 53 h 62"/>
                  <a:gd name="T24" fmla="*/ 48 w 62"/>
                  <a:gd name="T25" fmla="*/ 5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62">
                    <a:moveTo>
                      <a:pt x="48" y="53"/>
                    </a:moveTo>
                    <a:cubicBezTo>
                      <a:pt x="61" y="3"/>
                      <a:pt x="61" y="3"/>
                      <a:pt x="61" y="3"/>
                    </a:cubicBezTo>
                    <a:cubicBezTo>
                      <a:pt x="62" y="1"/>
                      <a:pt x="61" y="0"/>
                      <a:pt x="59" y="1"/>
                    </a:cubicBezTo>
                    <a:cubicBezTo>
                      <a:pt x="10" y="14"/>
                      <a:pt x="10" y="14"/>
                      <a:pt x="10" y="14"/>
                    </a:cubicBezTo>
                    <a:cubicBezTo>
                      <a:pt x="8" y="14"/>
                      <a:pt x="8" y="15"/>
                      <a:pt x="9" y="16"/>
                    </a:cubicBezTo>
                    <a:cubicBezTo>
                      <a:pt x="24" y="24"/>
                      <a:pt x="24" y="24"/>
                      <a:pt x="24" y="24"/>
                    </a:cubicBezTo>
                    <a:cubicBezTo>
                      <a:pt x="1" y="48"/>
                      <a:pt x="1" y="48"/>
                      <a:pt x="1" y="48"/>
                    </a:cubicBezTo>
                    <a:cubicBezTo>
                      <a:pt x="0" y="49"/>
                      <a:pt x="0" y="50"/>
                      <a:pt x="1" y="51"/>
                    </a:cubicBezTo>
                    <a:cubicBezTo>
                      <a:pt x="11" y="61"/>
                      <a:pt x="11" y="61"/>
                      <a:pt x="11" y="61"/>
                    </a:cubicBezTo>
                    <a:cubicBezTo>
                      <a:pt x="12" y="62"/>
                      <a:pt x="13" y="62"/>
                      <a:pt x="14" y="61"/>
                    </a:cubicBezTo>
                    <a:cubicBezTo>
                      <a:pt x="38" y="38"/>
                      <a:pt x="38" y="38"/>
                      <a:pt x="38" y="38"/>
                    </a:cubicBezTo>
                    <a:cubicBezTo>
                      <a:pt x="46" y="53"/>
                      <a:pt x="46" y="53"/>
                      <a:pt x="46" y="53"/>
                    </a:cubicBezTo>
                    <a:cubicBezTo>
                      <a:pt x="47" y="55"/>
                      <a:pt x="48" y="54"/>
                      <a:pt x="48" y="53"/>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900">
                  <a:latin typeface="Open Sans" panose="020B0606030504020204" pitchFamily="34" charset="0"/>
                  <a:ea typeface="Open Sans" panose="020B0606030504020204" pitchFamily="34" charset="0"/>
                  <a:cs typeface="Open Sans" panose="020B0606030504020204" pitchFamily="34" charset="0"/>
                </a:endParaRPr>
              </a:p>
            </p:txBody>
          </p:sp>
          <p:sp>
            <p:nvSpPr>
              <p:cNvPr id="124" name="Freeform 19">
                <a:extLst>
                  <a:ext uri="{FF2B5EF4-FFF2-40B4-BE49-F238E27FC236}">
                    <a16:creationId xmlns:a16="http://schemas.microsoft.com/office/drawing/2014/main" id="{5A73F1B6-34AD-40DF-B842-53A541CD4D27}"/>
                  </a:ext>
                </a:extLst>
              </p:cNvPr>
              <p:cNvSpPr>
                <a:spLocks/>
              </p:cNvSpPr>
              <p:nvPr/>
            </p:nvSpPr>
            <p:spPr bwMode="auto">
              <a:xfrm>
                <a:off x="2178050" y="1114425"/>
                <a:ext cx="579438" cy="422275"/>
              </a:xfrm>
              <a:custGeom>
                <a:avLst/>
                <a:gdLst>
                  <a:gd name="T0" fmla="*/ 202 w 219"/>
                  <a:gd name="T1" fmla="*/ 0 h 160"/>
                  <a:gd name="T2" fmla="*/ 18 w 219"/>
                  <a:gd name="T3" fmla="*/ 0 h 160"/>
                  <a:gd name="T4" fmla="*/ 0 w 219"/>
                  <a:gd name="T5" fmla="*/ 17 h 160"/>
                  <a:gd name="T6" fmla="*/ 0 w 219"/>
                  <a:gd name="T7" fmla="*/ 35 h 160"/>
                  <a:gd name="T8" fmla="*/ 22 w 219"/>
                  <a:gd name="T9" fmla="*/ 35 h 160"/>
                  <a:gd name="T10" fmla="*/ 34 w 219"/>
                  <a:gd name="T11" fmla="*/ 47 h 160"/>
                  <a:gd name="T12" fmla="*/ 22 w 219"/>
                  <a:gd name="T13" fmla="*/ 59 h 160"/>
                  <a:gd name="T14" fmla="*/ 0 w 219"/>
                  <a:gd name="T15" fmla="*/ 59 h 160"/>
                  <a:gd name="T16" fmla="*/ 0 w 219"/>
                  <a:gd name="T17" fmla="*/ 72 h 160"/>
                  <a:gd name="T18" fmla="*/ 22 w 219"/>
                  <a:gd name="T19" fmla="*/ 72 h 160"/>
                  <a:gd name="T20" fmla="*/ 34 w 219"/>
                  <a:gd name="T21" fmla="*/ 84 h 160"/>
                  <a:gd name="T22" fmla="*/ 22 w 219"/>
                  <a:gd name="T23" fmla="*/ 96 h 160"/>
                  <a:gd name="T24" fmla="*/ 0 w 219"/>
                  <a:gd name="T25" fmla="*/ 96 h 160"/>
                  <a:gd name="T26" fmla="*/ 0 w 219"/>
                  <a:gd name="T27" fmla="*/ 109 h 160"/>
                  <a:gd name="T28" fmla="*/ 22 w 219"/>
                  <a:gd name="T29" fmla="*/ 109 h 160"/>
                  <a:gd name="T30" fmla="*/ 34 w 219"/>
                  <a:gd name="T31" fmla="*/ 121 h 160"/>
                  <a:gd name="T32" fmla="*/ 22 w 219"/>
                  <a:gd name="T33" fmla="*/ 133 h 160"/>
                  <a:gd name="T34" fmla="*/ 0 w 219"/>
                  <a:gd name="T35" fmla="*/ 133 h 160"/>
                  <a:gd name="T36" fmla="*/ 0 w 219"/>
                  <a:gd name="T37" fmla="*/ 143 h 160"/>
                  <a:gd name="T38" fmla="*/ 18 w 219"/>
                  <a:gd name="T39" fmla="*/ 160 h 160"/>
                  <a:gd name="T40" fmla="*/ 202 w 219"/>
                  <a:gd name="T41" fmla="*/ 160 h 160"/>
                  <a:gd name="T42" fmla="*/ 219 w 219"/>
                  <a:gd name="T43" fmla="*/ 143 h 160"/>
                  <a:gd name="T44" fmla="*/ 219 w 219"/>
                  <a:gd name="T45" fmla="*/ 17 h 160"/>
                  <a:gd name="T46" fmla="*/ 202 w 219"/>
                  <a:gd name="T47"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9" h="160">
                    <a:moveTo>
                      <a:pt x="202" y="0"/>
                    </a:moveTo>
                    <a:cubicBezTo>
                      <a:pt x="18" y="0"/>
                      <a:pt x="18" y="0"/>
                      <a:pt x="18" y="0"/>
                    </a:cubicBezTo>
                    <a:cubicBezTo>
                      <a:pt x="8" y="0"/>
                      <a:pt x="0" y="8"/>
                      <a:pt x="0" y="17"/>
                    </a:cubicBezTo>
                    <a:cubicBezTo>
                      <a:pt x="0" y="35"/>
                      <a:pt x="0" y="35"/>
                      <a:pt x="0" y="35"/>
                    </a:cubicBezTo>
                    <a:cubicBezTo>
                      <a:pt x="22" y="35"/>
                      <a:pt x="22" y="35"/>
                      <a:pt x="22" y="35"/>
                    </a:cubicBezTo>
                    <a:cubicBezTo>
                      <a:pt x="29" y="35"/>
                      <a:pt x="34" y="41"/>
                      <a:pt x="34" y="47"/>
                    </a:cubicBezTo>
                    <a:cubicBezTo>
                      <a:pt x="34" y="54"/>
                      <a:pt x="29" y="59"/>
                      <a:pt x="22" y="59"/>
                    </a:cubicBezTo>
                    <a:cubicBezTo>
                      <a:pt x="0" y="59"/>
                      <a:pt x="0" y="59"/>
                      <a:pt x="0" y="59"/>
                    </a:cubicBezTo>
                    <a:cubicBezTo>
                      <a:pt x="0" y="72"/>
                      <a:pt x="0" y="72"/>
                      <a:pt x="0" y="72"/>
                    </a:cubicBezTo>
                    <a:cubicBezTo>
                      <a:pt x="22" y="72"/>
                      <a:pt x="22" y="72"/>
                      <a:pt x="22" y="72"/>
                    </a:cubicBezTo>
                    <a:cubicBezTo>
                      <a:pt x="29" y="72"/>
                      <a:pt x="34" y="78"/>
                      <a:pt x="34" y="84"/>
                    </a:cubicBezTo>
                    <a:cubicBezTo>
                      <a:pt x="34" y="91"/>
                      <a:pt x="29" y="96"/>
                      <a:pt x="22" y="96"/>
                    </a:cubicBezTo>
                    <a:cubicBezTo>
                      <a:pt x="0" y="96"/>
                      <a:pt x="0" y="96"/>
                      <a:pt x="0" y="96"/>
                    </a:cubicBezTo>
                    <a:cubicBezTo>
                      <a:pt x="0" y="109"/>
                      <a:pt x="0" y="109"/>
                      <a:pt x="0" y="109"/>
                    </a:cubicBezTo>
                    <a:cubicBezTo>
                      <a:pt x="22" y="109"/>
                      <a:pt x="22" y="109"/>
                      <a:pt x="22" y="109"/>
                    </a:cubicBezTo>
                    <a:cubicBezTo>
                      <a:pt x="29" y="109"/>
                      <a:pt x="34" y="115"/>
                      <a:pt x="34" y="121"/>
                    </a:cubicBezTo>
                    <a:cubicBezTo>
                      <a:pt x="34" y="128"/>
                      <a:pt x="29" y="133"/>
                      <a:pt x="22" y="133"/>
                    </a:cubicBezTo>
                    <a:cubicBezTo>
                      <a:pt x="0" y="133"/>
                      <a:pt x="0" y="133"/>
                      <a:pt x="0" y="133"/>
                    </a:cubicBezTo>
                    <a:cubicBezTo>
                      <a:pt x="0" y="143"/>
                      <a:pt x="0" y="143"/>
                      <a:pt x="0" y="143"/>
                    </a:cubicBezTo>
                    <a:cubicBezTo>
                      <a:pt x="0" y="152"/>
                      <a:pt x="8" y="160"/>
                      <a:pt x="18" y="160"/>
                    </a:cubicBezTo>
                    <a:cubicBezTo>
                      <a:pt x="202" y="160"/>
                      <a:pt x="202" y="160"/>
                      <a:pt x="202" y="160"/>
                    </a:cubicBezTo>
                    <a:cubicBezTo>
                      <a:pt x="212" y="160"/>
                      <a:pt x="219" y="152"/>
                      <a:pt x="219" y="143"/>
                    </a:cubicBezTo>
                    <a:cubicBezTo>
                      <a:pt x="219" y="17"/>
                      <a:pt x="219" y="17"/>
                      <a:pt x="219" y="17"/>
                    </a:cubicBezTo>
                    <a:cubicBezTo>
                      <a:pt x="219" y="8"/>
                      <a:pt x="212" y="0"/>
                      <a:pt x="202" y="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900">
                  <a:latin typeface="Open Sans" panose="020B0606030504020204" pitchFamily="34" charset="0"/>
                  <a:ea typeface="Open Sans" panose="020B0606030504020204" pitchFamily="34" charset="0"/>
                  <a:cs typeface="Open Sans" panose="020B0606030504020204" pitchFamily="34" charset="0"/>
                </a:endParaRPr>
              </a:p>
            </p:txBody>
          </p:sp>
          <p:sp>
            <p:nvSpPr>
              <p:cNvPr id="125" name="Freeform 20">
                <a:extLst>
                  <a:ext uri="{FF2B5EF4-FFF2-40B4-BE49-F238E27FC236}">
                    <a16:creationId xmlns:a16="http://schemas.microsoft.com/office/drawing/2014/main" id="{800FEBA4-FB06-46A2-BDEC-CCEDFC4359C9}"/>
                  </a:ext>
                </a:extLst>
              </p:cNvPr>
              <p:cNvSpPr>
                <a:spLocks/>
              </p:cNvSpPr>
              <p:nvPr/>
            </p:nvSpPr>
            <p:spPr bwMode="auto">
              <a:xfrm>
                <a:off x="2279650" y="727075"/>
                <a:ext cx="379413" cy="339725"/>
              </a:xfrm>
              <a:custGeom>
                <a:avLst/>
                <a:gdLst>
                  <a:gd name="T0" fmla="*/ 24 w 144"/>
                  <a:gd name="T1" fmla="*/ 72 h 129"/>
                  <a:gd name="T2" fmla="*/ 72 w 144"/>
                  <a:gd name="T3" fmla="*/ 24 h 129"/>
                  <a:gd name="T4" fmla="*/ 119 w 144"/>
                  <a:gd name="T5" fmla="*/ 72 h 129"/>
                  <a:gd name="T6" fmla="*/ 119 w 144"/>
                  <a:gd name="T7" fmla="*/ 129 h 129"/>
                  <a:gd name="T8" fmla="*/ 144 w 144"/>
                  <a:gd name="T9" fmla="*/ 129 h 129"/>
                  <a:gd name="T10" fmla="*/ 144 w 144"/>
                  <a:gd name="T11" fmla="*/ 72 h 129"/>
                  <a:gd name="T12" fmla="*/ 72 w 144"/>
                  <a:gd name="T13" fmla="*/ 0 h 129"/>
                  <a:gd name="T14" fmla="*/ 0 w 144"/>
                  <a:gd name="T15" fmla="*/ 72 h 129"/>
                  <a:gd name="T16" fmla="*/ 0 w 144"/>
                  <a:gd name="T17" fmla="*/ 129 h 129"/>
                  <a:gd name="T18" fmla="*/ 24 w 144"/>
                  <a:gd name="T19" fmla="*/ 129 h 129"/>
                  <a:gd name="T20" fmla="*/ 24 w 144"/>
                  <a:gd name="T21" fmla="*/ 7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129">
                    <a:moveTo>
                      <a:pt x="24" y="72"/>
                    </a:moveTo>
                    <a:cubicBezTo>
                      <a:pt x="25" y="46"/>
                      <a:pt x="46" y="24"/>
                      <a:pt x="72" y="24"/>
                    </a:cubicBezTo>
                    <a:cubicBezTo>
                      <a:pt x="98" y="24"/>
                      <a:pt x="119" y="46"/>
                      <a:pt x="119" y="72"/>
                    </a:cubicBezTo>
                    <a:cubicBezTo>
                      <a:pt x="119" y="129"/>
                      <a:pt x="119" y="129"/>
                      <a:pt x="119" y="129"/>
                    </a:cubicBezTo>
                    <a:cubicBezTo>
                      <a:pt x="144" y="129"/>
                      <a:pt x="144" y="129"/>
                      <a:pt x="144" y="129"/>
                    </a:cubicBezTo>
                    <a:cubicBezTo>
                      <a:pt x="144" y="72"/>
                      <a:pt x="144" y="72"/>
                      <a:pt x="144" y="72"/>
                    </a:cubicBezTo>
                    <a:cubicBezTo>
                      <a:pt x="144" y="32"/>
                      <a:pt x="112" y="0"/>
                      <a:pt x="72" y="0"/>
                    </a:cubicBezTo>
                    <a:cubicBezTo>
                      <a:pt x="32" y="0"/>
                      <a:pt x="0" y="32"/>
                      <a:pt x="0" y="72"/>
                    </a:cubicBezTo>
                    <a:cubicBezTo>
                      <a:pt x="0" y="129"/>
                      <a:pt x="0" y="129"/>
                      <a:pt x="0" y="129"/>
                    </a:cubicBezTo>
                    <a:cubicBezTo>
                      <a:pt x="24" y="129"/>
                      <a:pt x="24" y="129"/>
                      <a:pt x="24" y="129"/>
                    </a:cubicBezTo>
                    <a:lnTo>
                      <a:pt x="24" y="72"/>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900">
                  <a:latin typeface="Open Sans" panose="020B0606030504020204" pitchFamily="34" charset="0"/>
                  <a:ea typeface="Open Sans" panose="020B0606030504020204" pitchFamily="34" charset="0"/>
                  <a:cs typeface="Open Sans" panose="020B0606030504020204" pitchFamily="34" charset="0"/>
                </a:endParaRPr>
              </a:p>
            </p:txBody>
          </p:sp>
        </p:grpSp>
        <p:sp>
          <p:nvSpPr>
            <p:cNvPr id="126" name="Rectangle 125">
              <a:extLst>
                <a:ext uri="{FF2B5EF4-FFF2-40B4-BE49-F238E27FC236}">
                  <a16:creationId xmlns:a16="http://schemas.microsoft.com/office/drawing/2014/main" id="{6B0CDC2E-240B-4A5F-A05B-291C6BAE2AA0}"/>
                </a:ext>
              </a:extLst>
            </p:cNvPr>
            <p:cNvSpPr/>
            <p:nvPr/>
          </p:nvSpPr>
          <p:spPr>
            <a:xfrm>
              <a:off x="10823439" y="4681323"/>
              <a:ext cx="999276" cy="758952"/>
            </a:xfrm>
            <a:prstGeom prst="rect">
              <a:avLst/>
            </a:prstGeom>
            <a:solidFill>
              <a:srgbClr val="FFFFFF"/>
            </a:solidFill>
            <a:ln w="12700" cap="flat" cmpd="sng" algn="ctr">
              <a:noFill/>
              <a:prstDash val="solid"/>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Alerting</a:t>
              </a:r>
            </a:p>
          </p:txBody>
        </p:sp>
        <p:sp>
          <p:nvSpPr>
            <p:cNvPr id="127" name="Rectangle 126">
              <a:extLst>
                <a:ext uri="{FF2B5EF4-FFF2-40B4-BE49-F238E27FC236}">
                  <a16:creationId xmlns:a16="http://schemas.microsoft.com/office/drawing/2014/main" id="{CC6006AB-405A-42D6-B544-87FEDCA56593}"/>
                </a:ext>
              </a:extLst>
            </p:cNvPr>
            <p:cNvSpPr/>
            <p:nvPr/>
          </p:nvSpPr>
          <p:spPr>
            <a:xfrm>
              <a:off x="10823439" y="3026664"/>
              <a:ext cx="999276" cy="744710"/>
            </a:xfrm>
            <a:prstGeom prst="rect">
              <a:avLst/>
            </a:prstGeom>
            <a:solidFill>
              <a:srgbClr val="FFFFFF"/>
            </a:solidFill>
            <a:ln w="12700" cap="flat" cmpd="sng" algn="ctr">
              <a:noFill/>
              <a:prstDash val="solid"/>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Threat Protection</a:t>
              </a:r>
            </a:p>
          </p:txBody>
        </p:sp>
        <p:sp>
          <p:nvSpPr>
            <p:cNvPr id="128" name="Rectangle 127">
              <a:extLst>
                <a:ext uri="{FF2B5EF4-FFF2-40B4-BE49-F238E27FC236}">
                  <a16:creationId xmlns:a16="http://schemas.microsoft.com/office/drawing/2014/main" id="{7102EBD3-E2B0-415C-940F-94C978D3A1EF}"/>
                </a:ext>
              </a:extLst>
            </p:cNvPr>
            <p:cNvSpPr/>
            <p:nvPr/>
          </p:nvSpPr>
          <p:spPr>
            <a:xfrm>
              <a:off x="10823439" y="3841448"/>
              <a:ext cx="999276" cy="756649"/>
            </a:xfrm>
            <a:prstGeom prst="rect">
              <a:avLst/>
            </a:prstGeom>
            <a:solidFill>
              <a:srgbClr val="FFFFFF"/>
            </a:solidFill>
            <a:ln w="12700" cap="flat" cmpd="sng" algn="ctr">
              <a:noFill/>
              <a:prstDash val="solid"/>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Attack Prevention</a:t>
              </a:r>
            </a:p>
          </p:txBody>
        </p:sp>
        <p:sp>
          <p:nvSpPr>
            <p:cNvPr id="129" name="Rectangle 128">
              <a:extLst>
                <a:ext uri="{FF2B5EF4-FFF2-40B4-BE49-F238E27FC236}">
                  <a16:creationId xmlns:a16="http://schemas.microsoft.com/office/drawing/2014/main" id="{E63F3975-9817-4C7D-95BC-149F268F14F8}"/>
                </a:ext>
              </a:extLst>
            </p:cNvPr>
            <p:cNvSpPr/>
            <p:nvPr/>
          </p:nvSpPr>
          <p:spPr>
            <a:xfrm>
              <a:off x="10823439" y="2177970"/>
              <a:ext cx="999276" cy="755703"/>
            </a:xfrm>
            <a:prstGeom prst="rect">
              <a:avLst/>
            </a:prstGeom>
            <a:solidFill>
              <a:srgbClr val="FFFFFF"/>
            </a:solidFill>
            <a:ln w="12700" cap="flat" cmpd="sng" algn="ctr">
              <a:noFill/>
              <a:prstDash val="solid"/>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Throttling</a:t>
              </a:r>
            </a:p>
          </p:txBody>
        </p:sp>
        <p:sp>
          <p:nvSpPr>
            <p:cNvPr id="130" name="Freeform 59">
              <a:extLst>
                <a:ext uri="{FF2B5EF4-FFF2-40B4-BE49-F238E27FC236}">
                  <a16:creationId xmlns:a16="http://schemas.microsoft.com/office/drawing/2014/main" id="{411D505C-C929-4DCF-97B1-CA4DBDB98E0F}"/>
                </a:ext>
              </a:extLst>
            </p:cNvPr>
            <p:cNvSpPr>
              <a:spLocks noChangeAspect="1" noEditPoints="1"/>
            </p:cNvSpPr>
            <p:nvPr/>
          </p:nvSpPr>
          <p:spPr bwMode="auto">
            <a:xfrm>
              <a:off x="9872096" y="2280654"/>
              <a:ext cx="642778" cy="388998"/>
            </a:xfrm>
            <a:custGeom>
              <a:avLst/>
              <a:gdLst>
                <a:gd name="T0" fmla="*/ 15 w 278"/>
                <a:gd name="T1" fmla="*/ 0 h 168"/>
                <a:gd name="T2" fmla="*/ 0 w 278"/>
                <a:gd name="T3" fmla="*/ 15 h 168"/>
                <a:gd name="T4" fmla="*/ 0 w 278"/>
                <a:gd name="T5" fmla="*/ 153 h 168"/>
                <a:gd name="T6" fmla="*/ 15 w 278"/>
                <a:gd name="T7" fmla="*/ 168 h 168"/>
                <a:gd name="T8" fmla="*/ 263 w 278"/>
                <a:gd name="T9" fmla="*/ 168 h 168"/>
                <a:gd name="T10" fmla="*/ 278 w 278"/>
                <a:gd name="T11" fmla="*/ 153 h 168"/>
                <a:gd name="T12" fmla="*/ 278 w 278"/>
                <a:gd name="T13" fmla="*/ 15 h 168"/>
                <a:gd name="T14" fmla="*/ 262 w 278"/>
                <a:gd name="T15" fmla="*/ 0 h 168"/>
                <a:gd name="T16" fmla="*/ 15 w 278"/>
                <a:gd name="T17" fmla="*/ 0 h 168"/>
                <a:gd name="T18" fmla="*/ 264 w 278"/>
                <a:gd name="T19" fmla="*/ 13 h 168"/>
                <a:gd name="T20" fmla="*/ 264 w 278"/>
                <a:gd name="T21" fmla="*/ 154 h 168"/>
                <a:gd name="T22" fmla="*/ 14 w 278"/>
                <a:gd name="T23" fmla="*/ 154 h 168"/>
                <a:gd name="T24" fmla="*/ 14 w 278"/>
                <a:gd name="T25" fmla="*/ 13 h 168"/>
                <a:gd name="T26" fmla="*/ 264 w 278"/>
                <a:gd name="T27" fmla="*/ 13 h 168"/>
                <a:gd name="T28" fmla="*/ 115 w 278"/>
                <a:gd name="T29" fmla="*/ 88 h 168"/>
                <a:gd name="T30" fmla="*/ 149 w 278"/>
                <a:gd name="T31" fmla="*/ 133 h 168"/>
                <a:gd name="T32" fmla="*/ 148 w 278"/>
                <a:gd name="T33" fmla="*/ 134 h 168"/>
                <a:gd name="T34" fmla="*/ 129 w 278"/>
                <a:gd name="T35" fmla="*/ 134 h 168"/>
                <a:gd name="T36" fmla="*/ 128 w 278"/>
                <a:gd name="T37" fmla="*/ 133 h 168"/>
                <a:gd name="T38" fmla="*/ 128 w 278"/>
                <a:gd name="T39" fmla="*/ 125 h 168"/>
                <a:gd name="T40" fmla="*/ 118 w 278"/>
                <a:gd name="T41" fmla="*/ 125 h 168"/>
                <a:gd name="T42" fmla="*/ 118 w 278"/>
                <a:gd name="T43" fmla="*/ 133 h 168"/>
                <a:gd name="T44" fmla="*/ 118 w 278"/>
                <a:gd name="T45" fmla="*/ 134 h 168"/>
                <a:gd name="T46" fmla="*/ 61 w 278"/>
                <a:gd name="T47" fmla="*/ 134 h 168"/>
                <a:gd name="T48" fmla="*/ 61 w 278"/>
                <a:gd name="T49" fmla="*/ 133 h 168"/>
                <a:gd name="T50" fmla="*/ 61 w 278"/>
                <a:gd name="T51" fmla="*/ 125 h 168"/>
                <a:gd name="T52" fmla="*/ 50 w 278"/>
                <a:gd name="T53" fmla="*/ 125 h 168"/>
                <a:gd name="T54" fmla="*/ 50 w 278"/>
                <a:gd name="T55" fmla="*/ 133 h 168"/>
                <a:gd name="T56" fmla="*/ 50 w 278"/>
                <a:gd name="T57" fmla="*/ 134 h 168"/>
                <a:gd name="T58" fmla="*/ 31 w 278"/>
                <a:gd name="T59" fmla="*/ 134 h 168"/>
                <a:gd name="T60" fmla="*/ 30 w 278"/>
                <a:gd name="T61" fmla="*/ 133 h 168"/>
                <a:gd name="T62" fmla="*/ 63 w 278"/>
                <a:gd name="T63" fmla="*/ 88 h 168"/>
                <a:gd name="T64" fmla="*/ 89 w 278"/>
                <a:gd name="T65" fmla="*/ 104 h 168"/>
                <a:gd name="T66" fmla="*/ 115 w 278"/>
                <a:gd name="T67" fmla="*/ 88 h 168"/>
                <a:gd name="T68" fmla="*/ 89 w 278"/>
                <a:gd name="T69" fmla="*/ 47 h 168"/>
                <a:gd name="T70" fmla="*/ 111 w 278"/>
                <a:gd name="T71" fmla="*/ 69 h 168"/>
                <a:gd name="T72" fmla="*/ 89 w 278"/>
                <a:gd name="T73" fmla="*/ 91 h 168"/>
                <a:gd name="T74" fmla="*/ 67 w 278"/>
                <a:gd name="T75" fmla="*/ 69 h 168"/>
                <a:gd name="T76" fmla="*/ 89 w 278"/>
                <a:gd name="T77" fmla="*/ 47 h 168"/>
                <a:gd name="T78" fmla="*/ 163 w 278"/>
                <a:gd name="T79" fmla="*/ 71 h 168"/>
                <a:gd name="T80" fmla="*/ 159 w 278"/>
                <a:gd name="T81" fmla="*/ 67 h 168"/>
                <a:gd name="T82" fmla="*/ 163 w 278"/>
                <a:gd name="T83" fmla="*/ 63 h 168"/>
                <a:gd name="T84" fmla="*/ 245 w 278"/>
                <a:gd name="T85" fmla="*/ 63 h 168"/>
                <a:gd name="T86" fmla="*/ 249 w 278"/>
                <a:gd name="T87" fmla="*/ 67 h 168"/>
                <a:gd name="T88" fmla="*/ 245 w 278"/>
                <a:gd name="T89" fmla="*/ 71 h 168"/>
                <a:gd name="T90" fmla="*/ 163 w 278"/>
                <a:gd name="T91" fmla="*/ 71 h 168"/>
                <a:gd name="T92" fmla="*/ 163 w 278"/>
                <a:gd name="T93" fmla="*/ 94 h 168"/>
                <a:gd name="T94" fmla="*/ 159 w 278"/>
                <a:gd name="T95" fmla="*/ 90 h 168"/>
                <a:gd name="T96" fmla="*/ 163 w 278"/>
                <a:gd name="T97" fmla="*/ 86 h 168"/>
                <a:gd name="T98" fmla="*/ 245 w 278"/>
                <a:gd name="T99" fmla="*/ 86 h 168"/>
                <a:gd name="T100" fmla="*/ 249 w 278"/>
                <a:gd name="T101" fmla="*/ 90 h 168"/>
                <a:gd name="T102" fmla="*/ 245 w 278"/>
                <a:gd name="T103" fmla="*/ 94 h 168"/>
                <a:gd name="T104" fmla="*/ 163 w 278"/>
                <a:gd name="T105" fmla="*/ 94 h 168"/>
                <a:gd name="T106" fmla="*/ 163 w 278"/>
                <a:gd name="T107" fmla="*/ 117 h 168"/>
                <a:gd name="T108" fmla="*/ 159 w 278"/>
                <a:gd name="T109" fmla="*/ 114 h 168"/>
                <a:gd name="T110" fmla="*/ 163 w 278"/>
                <a:gd name="T111" fmla="*/ 110 h 168"/>
                <a:gd name="T112" fmla="*/ 245 w 278"/>
                <a:gd name="T113" fmla="*/ 110 h 168"/>
                <a:gd name="T114" fmla="*/ 249 w 278"/>
                <a:gd name="T115" fmla="*/ 114 h 168"/>
                <a:gd name="T116" fmla="*/ 245 w 278"/>
                <a:gd name="T117" fmla="*/ 117 h 168"/>
                <a:gd name="T118" fmla="*/ 163 w 278"/>
                <a:gd name="T119" fmla="*/ 11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8" h="168">
                  <a:moveTo>
                    <a:pt x="15" y="0"/>
                  </a:moveTo>
                  <a:cubicBezTo>
                    <a:pt x="7" y="0"/>
                    <a:pt x="0" y="7"/>
                    <a:pt x="0" y="15"/>
                  </a:cubicBezTo>
                  <a:cubicBezTo>
                    <a:pt x="0" y="153"/>
                    <a:pt x="0" y="153"/>
                    <a:pt x="0" y="153"/>
                  </a:cubicBezTo>
                  <a:cubicBezTo>
                    <a:pt x="0" y="161"/>
                    <a:pt x="7" y="168"/>
                    <a:pt x="15" y="168"/>
                  </a:cubicBezTo>
                  <a:cubicBezTo>
                    <a:pt x="263" y="168"/>
                    <a:pt x="263" y="168"/>
                    <a:pt x="263" y="168"/>
                  </a:cubicBezTo>
                  <a:cubicBezTo>
                    <a:pt x="271" y="168"/>
                    <a:pt x="278" y="161"/>
                    <a:pt x="278" y="153"/>
                  </a:cubicBezTo>
                  <a:cubicBezTo>
                    <a:pt x="278" y="15"/>
                    <a:pt x="278" y="15"/>
                    <a:pt x="278" y="15"/>
                  </a:cubicBezTo>
                  <a:cubicBezTo>
                    <a:pt x="278" y="7"/>
                    <a:pt x="271" y="0"/>
                    <a:pt x="262" y="0"/>
                  </a:cubicBezTo>
                  <a:lnTo>
                    <a:pt x="15" y="0"/>
                  </a:lnTo>
                  <a:close/>
                  <a:moveTo>
                    <a:pt x="264" y="13"/>
                  </a:moveTo>
                  <a:cubicBezTo>
                    <a:pt x="264" y="154"/>
                    <a:pt x="264" y="154"/>
                    <a:pt x="264" y="154"/>
                  </a:cubicBezTo>
                  <a:cubicBezTo>
                    <a:pt x="14" y="154"/>
                    <a:pt x="14" y="154"/>
                    <a:pt x="14" y="154"/>
                  </a:cubicBezTo>
                  <a:cubicBezTo>
                    <a:pt x="14" y="13"/>
                    <a:pt x="14" y="13"/>
                    <a:pt x="14" y="13"/>
                  </a:cubicBezTo>
                  <a:lnTo>
                    <a:pt x="264" y="13"/>
                  </a:lnTo>
                  <a:close/>
                  <a:moveTo>
                    <a:pt x="115" y="88"/>
                  </a:moveTo>
                  <a:cubicBezTo>
                    <a:pt x="135" y="96"/>
                    <a:pt x="149" y="112"/>
                    <a:pt x="149" y="133"/>
                  </a:cubicBezTo>
                  <a:cubicBezTo>
                    <a:pt x="149" y="133"/>
                    <a:pt x="148" y="134"/>
                    <a:pt x="148" y="134"/>
                  </a:cubicBezTo>
                  <a:cubicBezTo>
                    <a:pt x="129" y="134"/>
                    <a:pt x="129" y="134"/>
                    <a:pt x="129" y="134"/>
                  </a:cubicBezTo>
                  <a:cubicBezTo>
                    <a:pt x="129" y="134"/>
                    <a:pt x="128" y="133"/>
                    <a:pt x="128" y="133"/>
                  </a:cubicBezTo>
                  <a:cubicBezTo>
                    <a:pt x="128" y="130"/>
                    <a:pt x="128" y="128"/>
                    <a:pt x="128" y="125"/>
                  </a:cubicBezTo>
                  <a:cubicBezTo>
                    <a:pt x="128" y="119"/>
                    <a:pt x="118" y="119"/>
                    <a:pt x="118" y="125"/>
                  </a:cubicBezTo>
                  <a:cubicBezTo>
                    <a:pt x="118" y="128"/>
                    <a:pt x="118" y="130"/>
                    <a:pt x="118" y="133"/>
                  </a:cubicBezTo>
                  <a:cubicBezTo>
                    <a:pt x="118" y="133"/>
                    <a:pt x="118" y="134"/>
                    <a:pt x="118" y="134"/>
                  </a:cubicBezTo>
                  <a:cubicBezTo>
                    <a:pt x="61" y="134"/>
                    <a:pt x="61" y="134"/>
                    <a:pt x="61" y="134"/>
                  </a:cubicBezTo>
                  <a:cubicBezTo>
                    <a:pt x="61" y="134"/>
                    <a:pt x="61" y="133"/>
                    <a:pt x="61" y="133"/>
                  </a:cubicBezTo>
                  <a:cubicBezTo>
                    <a:pt x="61" y="130"/>
                    <a:pt x="61" y="128"/>
                    <a:pt x="61" y="125"/>
                  </a:cubicBezTo>
                  <a:cubicBezTo>
                    <a:pt x="61" y="119"/>
                    <a:pt x="50" y="119"/>
                    <a:pt x="50" y="125"/>
                  </a:cubicBezTo>
                  <a:cubicBezTo>
                    <a:pt x="50" y="128"/>
                    <a:pt x="50" y="130"/>
                    <a:pt x="50" y="133"/>
                  </a:cubicBezTo>
                  <a:cubicBezTo>
                    <a:pt x="50" y="133"/>
                    <a:pt x="50" y="134"/>
                    <a:pt x="50" y="134"/>
                  </a:cubicBezTo>
                  <a:cubicBezTo>
                    <a:pt x="31" y="134"/>
                    <a:pt x="31" y="134"/>
                    <a:pt x="31" y="134"/>
                  </a:cubicBezTo>
                  <a:cubicBezTo>
                    <a:pt x="30" y="134"/>
                    <a:pt x="30" y="133"/>
                    <a:pt x="30" y="133"/>
                  </a:cubicBezTo>
                  <a:cubicBezTo>
                    <a:pt x="30" y="113"/>
                    <a:pt x="44" y="96"/>
                    <a:pt x="63" y="88"/>
                  </a:cubicBezTo>
                  <a:cubicBezTo>
                    <a:pt x="69" y="97"/>
                    <a:pt x="78" y="104"/>
                    <a:pt x="89" y="104"/>
                  </a:cubicBezTo>
                  <a:cubicBezTo>
                    <a:pt x="101" y="104"/>
                    <a:pt x="110" y="97"/>
                    <a:pt x="115" y="88"/>
                  </a:cubicBezTo>
                  <a:close/>
                  <a:moveTo>
                    <a:pt x="89" y="47"/>
                  </a:moveTo>
                  <a:cubicBezTo>
                    <a:pt x="102" y="47"/>
                    <a:pt x="111" y="57"/>
                    <a:pt x="111" y="69"/>
                  </a:cubicBezTo>
                  <a:cubicBezTo>
                    <a:pt x="111" y="80"/>
                    <a:pt x="102" y="91"/>
                    <a:pt x="89" y="91"/>
                  </a:cubicBezTo>
                  <a:cubicBezTo>
                    <a:pt x="77" y="91"/>
                    <a:pt x="67" y="80"/>
                    <a:pt x="67" y="69"/>
                  </a:cubicBezTo>
                  <a:cubicBezTo>
                    <a:pt x="67" y="57"/>
                    <a:pt x="77" y="47"/>
                    <a:pt x="89" y="47"/>
                  </a:cubicBezTo>
                  <a:close/>
                  <a:moveTo>
                    <a:pt x="163" y="71"/>
                  </a:moveTo>
                  <a:cubicBezTo>
                    <a:pt x="161" y="71"/>
                    <a:pt x="159" y="69"/>
                    <a:pt x="159" y="67"/>
                  </a:cubicBezTo>
                  <a:cubicBezTo>
                    <a:pt x="159" y="65"/>
                    <a:pt x="161" y="63"/>
                    <a:pt x="163" y="63"/>
                  </a:cubicBezTo>
                  <a:cubicBezTo>
                    <a:pt x="245" y="63"/>
                    <a:pt x="245" y="63"/>
                    <a:pt x="245" y="63"/>
                  </a:cubicBezTo>
                  <a:cubicBezTo>
                    <a:pt x="247" y="63"/>
                    <a:pt x="249" y="65"/>
                    <a:pt x="249" y="67"/>
                  </a:cubicBezTo>
                  <a:cubicBezTo>
                    <a:pt x="249" y="69"/>
                    <a:pt x="247" y="71"/>
                    <a:pt x="245" y="71"/>
                  </a:cubicBezTo>
                  <a:cubicBezTo>
                    <a:pt x="163" y="71"/>
                    <a:pt x="163" y="71"/>
                    <a:pt x="163" y="71"/>
                  </a:cubicBezTo>
                  <a:close/>
                  <a:moveTo>
                    <a:pt x="163" y="94"/>
                  </a:moveTo>
                  <a:cubicBezTo>
                    <a:pt x="161" y="94"/>
                    <a:pt x="159" y="92"/>
                    <a:pt x="159" y="90"/>
                  </a:cubicBezTo>
                  <a:cubicBezTo>
                    <a:pt x="159" y="88"/>
                    <a:pt x="161" y="86"/>
                    <a:pt x="163" y="86"/>
                  </a:cubicBezTo>
                  <a:cubicBezTo>
                    <a:pt x="245" y="86"/>
                    <a:pt x="245" y="86"/>
                    <a:pt x="245" y="86"/>
                  </a:cubicBezTo>
                  <a:cubicBezTo>
                    <a:pt x="247" y="86"/>
                    <a:pt x="249" y="88"/>
                    <a:pt x="249" y="90"/>
                  </a:cubicBezTo>
                  <a:cubicBezTo>
                    <a:pt x="249" y="92"/>
                    <a:pt x="247" y="94"/>
                    <a:pt x="245" y="94"/>
                  </a:cubicBezTo>
                  <a:cubicBezTo>
                    <a:pt x="163" y="94"/>
                    <a:pt x="163" y="94"/>
                    <a:pt x="163" y="94"/>
                  </a:cubicBezTo>
                  <a:close/>
                  <a:moveTo>
                    <a:pt x="163" y="117"/>
                  </a:moveTo>
                  <a:cubicBezTo>
                    <a:pt x="161" y="117"/>
                    <a:pt x="159" y="116"/>
                    <a:pt x="159" y="114"/>
                  </a:cubicBezTo>
                  <a:cubicBezTo>
                    <a:pt x="159" y="111"/>
                    <a:pt x="161" y="110"/>
                    <a:pt x="163" y="110"/>
                  </a:cubicBezTo>
                  <a:cubicBezTo>
                    <a:pt x="245" y="110"/>
                    <a:pt x="245" y="110"/>
                    <a:pt x="245" y="110"/>
                  </a:cubicBezTo>
                  <a:cubicBezTo>
                    <a:pt x="247" y="110"/>
                    <a:pt x="249" y="111"/>
                    <a:pt x="249" y="114"/>
                  </a:cubicBezTo>
                  <a:cubicBezTo>
                    <a:pt x="249" y="116"/>
                    <a:pt x="247" y="117"/>
                    <a:pt x="245" y="117"/>
                  </a:cubicBezTo>
                  <a:lnTo>
                    <a:pt x="163" y="11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900">
                <a:latin typeface="Open Sans" panose="020B0606030504020204" pitchFamily="34" charset="0"/>
                <a:ea typeface="Open Sans" panose="020B0606030504020204" pitchFamily="34" charset="0"/>
                <a:cs typeface="Open Sans" panose="020B0606030504020204" pitchFamily="34" charset="0"/>
              </a:endParaRPr>
            </a:p>
          </p:txBody>
        </p:sp>
        <p:sp>
          <p:nvSpPr>
            <p:cNvPr id="131" name="Freeform 66">
              <a:extLst>
                <a:ext uri="{FF2B5EF4-FFF2-40B4-BE49-F238E27FC236}">
                  <a16:creationId xmlns:a16="http://schemas.microsoft.com/office/drawing/2014/main" id="{F5666645-C1E7-42DE-9BFC-0BBEE04B9824}"/>
                </a:ext>
              </a:extLst>
            </p:cNvPr>
            <p:cNvSpPr>
              <a:spLocks noChangeAspect="1" noEditPoints="1"/>
            </p:cNvSpPr>
            <p:nvPr/>
          </p:nvSpPr>
          <p:spPr bwMode="auto">
            <a:xfrm>
              <a:off x="11111853" y="2280654"/>
              <a:ext cx="494946" cy="388998"/>
            </a:xfrm>
            <a:custGeom>
              <a:avLst/>
              <a:gdLst>
                <a:gd name="T0" fmla="*/ 110 w 147"/>
                <a:gd name="T1" fmla="*/ 100 h 115"/>
                <a:gd name="T2" fmla="*/ 14 w 147"/>
                <a:gd name="T3" fmla="*/ 100 h 115"/>
                <a:gd name="T4" fmla="*/ 14 w 147"/>
                <a:gd name="T5" fmla="*/ 34 h 115"/>
                <a:gd name="T6" fmla="*/ 34 w 147"/>
                <a:gd name="T7" fmla="*/ 34 h 115"/>
                <a:gd name="T8" fmla="*/ 50 w 147"/>
                <a:gd name="T9" fmla="*/ 19 h 115"/>
                <a:gd name="T10" fmla="*/ 7 w 147"/>
                <a:gd name="T11" fmla="*/ 19 h 115"/>
                <a:gd name="T12" fmla="*/ 0 w 147"/>
                <a:gd name="T13" fmla="*/ 26 h 115"/>
                <a:gd name="T14" fmla="*/ 0 w 147"/>
                <a:gd name="T15" fmla="*/ 107 h 115"/>
                <a:gd name="T16" fmla="*/ 7 w 147"/>
                <a:gd name="T17" fmla="*/ 115 h 115"/>
                <a:gd name="T18" fmla="*/ 118 w 147"/>
                <a:gd name="T19" fmla="*/ 115 h 115"/>
                <a:gd name="T20" fmla="*/ 125 w 147"/>
                <a:gd name="T21" fmla="*/ 107 h 115"/>
                <a:gd name="T22" fmla="*/ 125 w 147"/>
                <a:gd name="T23" fmla="*/ 80 h 115"/>
                <a:gd name="T24" fmla="*/ 110 w 147"/>
                <a:gd name="T25" fmla="*/ 92 h 115"/>
                <a:gd name="T26" fmla="*/ 110 w 147"/>
                <a:gd name="T27" fmla="*/ 100 h 115"/>
                <a:gd name="T28" fmla="*/ 98 w 147"/>
                <a:gd name="T29" fmla="*/ 49 h 115"/>
                <a:gd name="T30" fmla="*/ 98 w 147"/>
                <a:gd name="T31" fmla="*/ 75 h 115"/>
                <a:gd name="T32" fmla="*/ 147 w 147"/>
                <a:gd name="T33" fmla="*/ 37 h 115"/>
                <a:gd name="T34" fmla="*/ 98 w 147"/>
                <a:gd name="T35" fmla="*/ 0 h 115"/>
                <a:gd name="T36" fmla="*/ 98 w 147"/>
                <a:gd name="T37" fmla="*/ 23 h 115"/>
                <a:gd name="T38" fmla="*/ 39 w 147"/>
                <a:gd name="T39" fmla="*/ 82 h 115"/>
                <a:gd name="T40" fmla="*/ 98 w 147"/>
                <a:gd name="T41" fmla="*/ 4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7" h="115">
                  <a:moveTo>
                    <a:pt x="110" y="100"/>
                  </a:moveTo>
                  <a:cubicBezTo>
                    <a:pt x="14" y="100"/>
                    <a:pt x="14" y="100"/>
                    <a:pt x="14" y="100"/>
                  </a:cubicBezTo>
                  <a:cubicBezTo>
                    <a:pt x="14" y="34"/>
                    <a:pt x="14" y="34"/>
                    <a:pt x="14" y="34"/>
                  </a:cubicBezTo>
                  <a:cubicBezTo>
                    <a:pt x="34" y="34"/>
                    <a:pt x="34" y="34"/>
                    <a:pt x="34" y="34"/>
                  </a:cubicBezTo>
                  <a:cubicBezTo>
                    <a:pt x="34" y="34"/>
                    <a:pt x="39" y="27"/>
                    <a:pt x="50" y="19"/>
                  </a:cubicBezTo>
                  <a:cubicBezTo>
                    <a:pt x="7" y="19"/>
                    <a:pt x="7" y="19"/>
                    <a:pt x="7" y="19"/>
                  </a:cubicBezTo>
                  <a:cubicBezTo>
                    <a:pt x="3" y="19"/>
                    <a:pt x="0" y="22"/>
                    <a:pt x="0" y="26"/>
                  </a:cubicBezTo>
                  <a:cubicBezTo>
                    <a:pt x="0" y="107"/>
                    <a:pt x="0" y="107"/>
                    <a:pt x="0" y="107"/>
                  </a:cubicBezTo>
                  <a:cubicBezTo>
                    <a:pt x="0" y="112"/>
                    <a:pt x="3" y="115"/>
                    <a:pt x="7" y="115"/>
                  </a:cubicBezTo>
                  <a:cubicBezTo>
                    <a:pt x="118" y="115"/>
                    <a:pt x="118" y="115"/>
                    <a:pt x="118" y="115"/>
                  </a:cubicBezTo>
                  <a:cubicBezTo>
                    <a:pt x="122" y="115"/>
                    <a:pt x="125" y="112"/>
                    <a:pt x="125" y="107"/>
                  </a:cubicBezTo>
                  <a:cubicBezTo>
                    <a:pt x="125" y="80"/>
                    <a:pt x="125" y="80"/>
                    <a:pt x="125" y="80"/>
                  </a:cubicBezTo>
                  <a:cubicBezTo>
                    <a:pt x="110" y="92"/>
                    <a:pt x="110" y="92"/>
                    <a:pt x="110" y="92"/>
                  </a:cubicBezTo>
                  <a:lnTo>
                    <a:pt x="110" y="100"/>
                  </a:lnTo>
                  <a:close/>
                  <a:moveTo>
                    <a:pt x="98" y="49"/>
                  </a:moveTo>
                  <a:cubicBezTo>
                    <a:pt x="98" y="75"/>
                    <a:pt x="98" y="75"/>
                    <a:pt x="98" y="75"/>
                  </a:cubicBezTo>
                  <a:cubicBezTo>
                    <a:pt x="147" y="37"/>
                    <a:pt x="147" y="37"/>
                    <a:pt x="147" y="37"/>
                  </a:cubicBezTo>
                  <a:cubicBezTo>
                    <a:pt x="98" y="0"/>
                    <a:pt x="98" y="0"/>
                    <a:pt x="98" y="0"/>
                  </a:cubicBezTo>
                  <a:cubicBezTo>
                    <a:pt x="98" y="23"/>
                    <a:pt x="98" y="23"/>
                    <a:pt x="98" y="23"/>
                  </a:cubicBezTo>
                  <a:cubicBezTo>
                    <a:pt x="39" y="23"/>
                    <a:pt x="39" y="82"/>
                    <a:pt x="39" y="82"/>
                  </a:cubicBezTo>
                  <a:cubicBezTo>
                    <a:pt x="56" y="54"/>
                    <a:pt x="66" y="49"/>
                    <a:pt x="98" y="4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900"/>
            </a:p>
          </p:txBody>
        </p:sp>
        <p:grpSp>
          <p:nvGrpSpPr>
            <p:cNvPr id="132" name="Group 131">
              <a:extLst>
                <a:ext uri="{FF2B5EF4-FFF2-40B4-BE49-F238E27FC236}">
                  <a16:creationId xmlns:a16="http://schemas.microsoft.com/office/drawing/2014/main" id="{0178E5B1-6122-43EE-B4D6-E2F78B829978}"/>
                </a:ext>
              </a:extLst>
            </p:cNvPr>
            <p:cNvGrpSpPr>
              <a:grpSpLocks noChangeAspect="1"/>
            </p:cNvGrpSpPr>
            <p:nvPr/>
          </p:nvGrpSpPr>
          <p:grpSpPr>
            <a:xfrm>
              <a:off x="9923495" y="4754968"/>
              <a:ext cx="522219" cy="388998"/>
              <a:chOff x="7697788" y="3829051"/>
              <a:chExt cx="1057275" cy="715963"/>
            </a:xfrm>
            <a:solidFill>
              <a:schemeClr val="tx1"/>
            </a:solidFill>
          </p:grpSpPr>
          <p:sp>
            <p:nvSpPr>
              <p:cNvPr id="133" name="Freeform 38">
                <a:extLst>
                  <a:ext uri="{FF2B5EF4-FFF2-40B4-BE49-F238E27FC236}">
                    <a16:creationId xmlns:a16="http://schemas.microsoft.com/office/drawing/2014/main" id="{BC496814-CF70-4763-9305-119D259E4F9A}"/>
                  </a:ext>
                </a:extLst>
              </p:cNvPr>
              <p:cNvSpPr>
                <a:spLocks noEditPoints="1"/>
              </p:cNvSpPr>
              <p:nvPr/>
            </p:nvSpPr>
            <p:spPr bwMode="auto">
              <a:xfrm>
                <a:off x="7697788" y="3829051"/>
                <a:ext cx="503238" cy="715963"/>
              </a:xfrm>
              <a:custGeom>
                <a:avLst/>
                <a:gdLst>
                  <a:gd name="T0" fmla="*/ 118 w 247"/>
                  <a:gd name="T1" fmla="*/ 55 h 352"/>
                  <a:gd name="T2" fmla="*/ 136 w 247"/>
                  <a:gd name="T3" fmla="*/ 19 h 352"/>
                  <a:gd name="T4" fmla="*/ 136 w 247"/>
                  <a:gd name="T5" fmla="*/ 19 h 352"/>
                  <a:gd name="T6" fmla="*/ 182 w 247"/>
                  <a:gd name="T7" fmla="*/ 0 h 352"/>
                  <a:gd name="T8" fmla="*/ 228 w 247"/>
                  <a:gd name="T9" fmla="*/ 19 h 352"/>
                  <a:gd name="T10" fmla="*/ 228 w 247"/>
                  <a:gd name="T11" fmla="*/ 19 h 352"/>
                  <a:gd name="T12" fmla="*/ 247 w 247"/>
                  <a:gd name="T13" fmla="*/ 65 h 352"/>
                  <a:gd name="T14" fmla="*/ 236 w 247"/>
                  <a:gd name="T15" fmla="*/ 102 h 352"/>
                  <a:gd name="T16" fmla="*/ 235 w 247"/>
                  <a:gd name="T17" fmla="*/ 182 h 352"/>
                  <a:gd name="T18" fmla="*/ 244 w 247"/>
                  <a:gd name="T19" fmla="*/ 230 h 352"/>
                  <a:gd name="T20" fmla="*/ 209 w 247"/>
                  <a:gd name="T21" fmla="*/ 316 h 352"/>
                  <a:gd name="T22" fmla="*/ 122 w 247"/>
                  <a:gd name="T23" fmla="*/ 352 h 352"/>
                  <a:gd name="T24" fmla="*/ 35 w 247"/>
                  <a:gd name="T25" fmla="*/ 316 h 352"/>
                  <a:gd name="T26" fmla="*/ 0 w 247"/>
                  <a:gd name="T27" fmla="*/ 230 h 352"/>
                  <a:gd name="T28" fmla="*/ 35 w 247"/>
                  <a:gd name="T29" fmla="*/ 143 h 352"/>
                  <a:gd name="T30" fmla="*/ 60 w 247"/>
                  <a:gd name="T31" fmla="*/ 124 h 352"/>
                  <a:gd name="T32" fmla="*/ 118 w 247"/>
                  <a:gd name="T33" fmla="*/ 55 h 352"/>
                  <a:gd name="T34" fmla="*/ 60 w 247"/>
                  <a:gd name="T35" fmla="*/ 226 h 352"/>
                  <a:gd name="T36" fmla="*/ 152 w 247"/>
                  <a:gd name="T37" fmla="*/ 172 h 352"/>
                  <a:gd name="T38" fmla="*/ 60 w 247"/>
                  <a:gd name="T39" fmla="*/ 226 h 352"/>
                  <a:gd name="T40" fmla="*/ 178 w 247"/>
                  <a:gd name="T41" fmla="*/ 174 h 352"/>
                  <a:gd name="T42" fmla="*/ 122 w 247"/>
                  <a:gd name="T43" fmla="*/ 151 h 352"/>
                  <a:gd name="T44" fmla="*/ 66 w 247"/>
                  <a:gd name="T45" fmla="*/ 174 h 352"/>
                  <a:gd name="T46" fmla="*/ 43 w 247"/>
                  <a:gd name="T47" fmla="*/ 230 h 352"/>
                  <a:gd name="T48" fmla="*/ 66 w 247"/>
                  <a:gd name="T49" fmla="*/ 286 h 352"/>
                  <a:gd name="T50" fmla="*/ 122 w 247"/>
                  <a:gd name="T51" fmla="*/ 309 h 352"/>
                  <a:gd name="T52" fmla="*/ 178 w 247"/>
                  <a:gd name="T53" fmla="*/ 286 h 352"/>
                  <a:gd name="T54" fmla="*/ 201 w 247"/>
                  <a:gd name="T55" fmla="*/ 230 h 352"/>
                  <a:gd name="T56" fmla="*/ 178 w 247"/>
                  <a:gd name="T57" fmla="*/ 17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7" h="352">
                    <a:moveTo>
                      <a:pt x="118" y="55"/>
                    </a:moveTo>
                    <a:cubicBezTo>
                      <a:pt x="120" y="41"/>
                      <a:pt x="127" y="29"/>
                      <a:pt x="136" y="19"/>
                    </a:cubicBezTo>
                    <a:cubicBezTo>
                      <a:pt x="136" y="19"/>
                      <a:pt x="136" y="19"/>
                      <a:pt x="136" y="19"/>
                    </a:cubicBezTo>
                    <a:cubicBezTo>
                      <a:pt x="148" y="8"/>
                      <a:pt x="164" y="0"/>
                      <a:pt x="182" y="0"/>
                    </a:cubicBezTo>
                    <a:cubicBezTo>
                      <a:pt x="200" y="0"/>
                      <a:pt x="216" y="8"/>
                      <a:pt x="228" y="19"/>
                    </a:cubicBezTo>
                    <a:cubicBezTo>
                      <a:pt x="228" y="19"/>
                      <a:pt x="228" y="19"/>
                      <a:pt x="228" y="19"/>
                    </a:cubicBezTo>
                    <a:cubicBezTo>
                      <a:pt x="240" y="31"/>
                      <a:pt x="247" y="47"/>
                      <a:pt x="247" y="65"/>
                    </a:cubicBezTo>
                    <a:cubicBezTo>
                      <a:pt x="247" y="79"/>
                      <a:pt x="243" y="92"/>
                      <a:pt x="236" y="102"/>
                    </a:cubicBezTo>
                    <a:cubicBezTo>
                      <a:pt x="235" y="182"/>
                      <a:pt x="235" y="182"/>
                      <a:pt x="235" y="182"/>
                    </a:cubicBezTo>
                    <a:cubicBezTo>
                      <a:pt x="241" y="197"/>
                      <a:pt x="244" y="213"/>
                      <a:pt x="244" y="230"/>
                    </a:cubicBezTo>
                    <a:cubicBezTo>
                      <a:pt x="244" y="264"/>
                      <a:pt x="231" y="294"/>
                      <a:pt x="209" y="316"/>
                    </a:cubicBezTo>
                    <a:cubicBezTo>
                      <a:pt x="186" y="339"/>
                      <a:pt x="156" y="352"/>
                      <a:pt x="122" y="352"/>
                    </a:cubicBezTo>
                    <a:cubicBezTo>
                      <a:pt x="88" y="352"/>
                      <a:pt x="58" y="339"/>
                      <a:pt x="35" y="316"/>
                    </a:cubicBezTo>
                    <a:cubicBezTo>
                      <a:pt x="13" y="294"/>
                      <a:pt x="0" y="264"/>
                      <a:pt x="0" y="230"/>
                    </a:cubicBezTo>
                    <a:cubicBezTo>
                      <a:pt x="0" y="196"/>
                      <a:pt x="13" y="165"/>
                      <a:pt x="35" y="143"/>
                    </a:cubicBezTo>
                    <a:cubicBezTo>
                      <a:pt x="43" y="136"/>
                      <a:pt x="51" y="130"/>
                      <a:pt x="60" y="124"/>
                    </a:cubicBezTo>
                    <a:cubicBezTo>
                      <a:pt x="118" y="55"/>
                      <a:pt x="118" y="55"/>
                      <a:pt x="118" y="55"/>
                    </a:cubicBezTo>
                    <a:close/>
                    <a:moveTo>
                      <a:pt x="60" y="226"/>
                    </a:moveTo>
                    <a:cubicBezTo>
                      <a:pt x="83" y="204"/>
                      <a:pt x="110" y="184"/>
                      <a:pt x="152" y="172"/>
                    </a:cubicBezTo>
                    <a:cubicBezTo>
                      <a:pt x="112" y="166"/>
                      <a:pt x="64" y="176"/>
                      <a:pt x="60" y="226"/>
                    </a:cubicBezTo>
                    <a:close/>
                    <a:moveTo>
                      <a:pt x="178" y="174"/>
                    </a:moveTo>
                    <a:cubicBezTo>
                      <a:pt x="164" y="160"/>
                      <a:pt x="144" y="151"/>
                      <a:pt x="122" y="151"/>
                    </a:cubicBezTo>
                    <a:cubicBezTo>
                      <a:pt x="100" y="151"/>
                      <a:pt x="80" y="160"/>
                      <a:pt x="66" y="174"/>
                    </a:cubicBezTo>
                    <a:cubicBezTo>
                      <a:pt x="52" y="188"/>
                      <a:pt x="43" y="208"/>
                      <a:pt x="43" y="230"/>
                    </a:cubicBezTo>
                    <a:cubicBezTo>
                      <a:pt x="43" y="252"/>
                      <a:pt x="52" y="272"/>
                      <a:pt x="66" y="286"/>
                    </a:cubicBezTo>
                    <a:cubicBezTo>
                      <a:pt x="80" y="300"/>
                      <a:pt x="100" y="309"/>
                      <a:pt x="122" y="309"/>
                    </a:cubicBezTo>
                    <a:cubicBezTo>
                      <a:pt x="144" y="309"/>
                      <a:pt x="164" y="300"/>
                      <a:pt x="178" y="286"/>
                    </a:cubicBezTo>
                    <a:cubicBezTo>
                      <a:pt x="192" y="272"/>
                      <a:pt x="201" y="252"/>
                      <a:pt x="201" y="230"/>
                    </a:cubicBezTo>
                    <a:cubicBezTo>
                      <a:pt x="201" y="208"/>
                      <a:pt x="192" y="188"/>
                      <a:pt x="178"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34" name="Freeform 39">
                <a:extLst>
                  <a:ext uri="{FF2B5EF4-FFF2-40B4-BE49-F238E27FC236}">
                    <a16:creationId xmlns:a16="http://schemas.microsoft.com/office/drawing/2014/main" id="{96EE58A0-8CD8-4D58-9018-3FBA0D1B28CF}"/>
                  </a:ext>
                </a:extLst>
              </p:cNvPr>
              <p:cNvSpPr>
                <a:spLocks noEditPoints="1"/>
              </p:cNvSpPr>
              <p:nvPr/>
            </p:nvSpPr>
            <p:spPr bwMode="auto">
              <a:xfrm>
                <a:off x="8250238" y="3829051"/>
                <a:ext cx="504825" cy="715963"/>
              </a:xfrm>
              <a:custGeom>
                <a:avLst/>
                <a:gdLst>
                  <a:gd name="T0" fmla="*/ 129 w 248"/>
                  <a:gd name="T1" fmla="*/ 55 h 352"/>
                  <a:gd name="T2" fmla="*/ 111 w 248"/>
                  <a:gd name="T3" fmla="*/ 19 h 352"/>
                  <a:gd name="T4" fmla="*/ 111 w 248"/>
                  <a:gd name="T5" fmla="*/ 19 h 352"/>
                  <a:gd name="T6" fmla="*/ 65 w 248"/>
                  <a:gd name="T7" fmla="*/ 0 h 352"/>
                  <a:gd name="T8" fmla="*/ 19 w 248"/>
                  <a:gd name="T9" fmla="*/ 19 h 352"/>
                  <a:gd name="T10" fmla="*/ 19 w 248"/>
                  <a:gd name="T11" fmla="*/ 19 h 352"/>
                  <a:gd name="T12" fmla="*/ 0 w 248"/>
                  <a:gd name="T13" fmla="*/ 65 h 352"/>
                  <a:gd name="T14" fmla="*/ 12 w 248"/>
                  <a:gd name="T15" fmla="*/ 102 h 352"/>
                  <a:gd name="T16" fmla="*/ 13 w 248"/>
                  <a:gd name="T17" fmla="*/ 182 h 352"/>
                  <a:gd name="T18" fmla="*/ 3 w 248"/>
                  <a:gd name="T19" fmla="*/ 230 h 352"/>
                  <a:gd name="T20" fmla="*/ 39 w 248"/>
                  <a:gd name="T21" fmla="*/ 316 h 352"/>
                  <a:gd name="T22" fmla="*/ 125 w 248"/>
                  <a:gd name="T23" fmla="*/ 352 h 352"/>
                  <a:gd name="T24" fmla="*/ 212 w 248"/>
                  <a:gd name="T25" fmla="*/ 316 h 352"/>
                  <a:gd name="T26" fmla="*/ 248 w 248"/>
                  <a:gd name="T27" fmla="*/ 230 h 352"/>
                  <a:gd name="T28" fmla="*/ 212 w 248"/>
                  <a:gd name="T29" fmla="*/ 143 h 352"/>
                  <a:gd name="T30" fmla="*/ 188 w 248"/>
                  <a:gd name="T31" fmla="*/ 124 h 352"/>
                  <a:gd name="T32" fmla="*/ 129 w 248"/>
                  <a:gd name="T33" fmla="*/ 55 h 352"/>
                  <a:gd name="T34" fmla="*/ 63 w 248"/>
                  <a:gd name="T35" fmla="*/ 226 h 352"/>
                  <a:gd name="T36" fmla="*/ 154 w 248"/>
                  <a:gd name="T37" fmla="*/ 172 h 352"/>
                  <a:gd name="T38" fmla="*/ 63 w 248"/>
                  <a:gd name="T39" fmla="*/ 226 h 352"/>
                  <a:gd name="T40" fmla="*/ 69 w 248"/>
                  <a:gd name="T41" fmla="*/ 174 h 352"/>
                  <a:gd name="T42" fmla="*/ 125 w 248"/>
                  <a:gd name="T43" fmla="*/ 151 h 352"/>
                  <a:gd name="T44" fmla="*/ 181 w 248"/>
                  <a:gd name="T45" fmla="*/ 174 h 352"/>
                  <a:gd name="T46" fmla="*/ 205 w 248"/>
                  <a:gd name="T47" fmla="*/ 230 h 352"/>
                  <a:gd name="T48" fmla="*/ 181 w 248"/>
                  <a:gd name="T49" fmla="*/ 286 h 352"/>
                  <a:gd name="T50" fmla="*/ 125 w 248"/>
                  <a:gd name="T51" fmla="*/ 309 h 352"/>
                  <a:gd name="T52" fmla="*/ 69 w 248"/>
                  <a:gd name="T53" fmla="*/ 286 h 352"/>
                  <a:gd name="T54" fmla="*/ 46 w 248"/>
                  <a:gd name="T55" fmla="*/ 230 h 352"/>
                  <a:gd name="T56" fmla="*/ 69 w 248"/>
                  <a:gd name="T57" fmla="*/ 17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8" h="352">
                    <a:moveTo>
                      <a:pt x="129" y="55"/>
                    </a:moveTo>
                    <a:cubicBezTo>
                      <a:pt x="127" y="41"/>
                      <a:pt x="121" y="29"/>
                      <a:pt x="111" y="19"/>
                    </a:cubicBezTo>
                    <a:cubicBezTo>
                      <a:pt x="111" y="19"/>
                      <a:pt x="111" y="19"/>
                      <a:pt x="111" y="19"/>
                    </a:cubicBezTo>
                    <a:cubicBezTo>
                      <a:pt x="99" y="8"/>
                      <a:pt x="83" y="0"/>
                      <a:pt x="65" y="0"/>
                    </a:cubicBezTo>
                    <a:cubicBezTo>
                      <a:pt x="47" y="0"/>
                      <a:pt x="31" y="8"/>
                      <a:pt x="19" y="19"/>
                    </a:cubicBezTo>
                    <a:cubicBezTo>
                      <a:pt x="19" y="19"/>
                      <a:pt x="19" y="19"/>
                      <a:pt x="19" y="19"/>
                    </a:cubicBezTo>
                    <a:cubicBezTo>
                      <a:pt x="7" y="31"/>
                      <a:pt x="0" y="47"/>
                      <a:pt x="0" y="65"/>
                    </a:cubicBezTo>
                    <a:cubicBezTo>
                      <a:pt x="0" y="79"/>
                      <a:pt x="4" y="92"/>
                      <a:pt x="12" y="102"/>
                    </a:cubicBezTo>
                    <a:cubicBezTo>
                      <a:pt x="13" y="182"/>
                      <a:pt x="13" y="182"/>
                      <a:pt x="13" y="182"/>
                    </a:cubicBezTo>
                    <a:cubicBezTo>
                      <a:pt x="6" y="197"/>
                      <a:pt x="3" y="213"/>
                      <a:pt x="3" y="230"/>
                    </a:cubicBezTo>
                    <a:cubicBezTo>
                      <a:pt x="3" y="264"/>
                      <a:pt x="17" y="294"/>
                      <a:pt x="39" y="316"/>
                    </a:cubicBezTo>
                    <a:cubicBezTo>
                      <a:pt x="61" y="339"/>
                      <a:pt x="92" y="352"/>
                      <a:pt x="125" y="352"/>
                    </a:cubicBezTo>
                    <a:cubicBezTo>
                      <a:pt x="159" y="352"/>
                      <a:pt x="190" y="339"/>
                      <a:pt x="212" y="316"/>
                    </a:cubicBezTo>
                    <a:cubicBezTo>
                      <a:pt x="234" y="294"/>
                      <a:pt x="248" y="264"/>
                      <a:pt x="248" y="230"/>
                    </a:cubicBezTo>
                    <a:cubicBezTo>
                      <a:pt x="248" y="196"/>
                      <a:pt x="234" y="165"/>
                      <a:pt x="212" y="143"/>
                    </a:cubicBezTo>
                    <a:cubicBezTo>
                      <a:pt x="205" y="136"/>
                      <a:pt x="196" y="130"/>
                      <a:pt x="188" y="124"/>
                    </a:cubicBezTo>
                    <a:cubicBezTo>
                      <a:pt x="129" y="55"/>
                      <a:pt x="129" y="55"/>
                      <a:pt x="129" y="55"/>
                    </a:cubicBezTo>
                    <a:close/>
                    <a:moveTo>
                      <a:pt x="63" y="226"/>
                    </a:moveTo>
                    <a:cubicBezTo>
                      <a:pt x="67" y="176"/>
                      <a:pt x="115" y="166"/>
                      <a:pt x="154" y="172"/>
                    </a:cubicBezTo>
                    <a:cubicBezTo>
                      <a:pt x="113" y="184"/>
                      <a:pt x="85" y="204"/>
                      <a:pt x="63" y="226"/>
                    </a:cubicBezTo>
                    <a:close/>
                    <a:moveTo>
                      <a:pt x="69" y="174"/>
                    </a:moveTo>
                    <a:cubicBezTo>
                      <a:pt x="84" y="160"/>
                      <a:pt x="103" y="151"/>
                      <a:pt x="125" y="151"/>
                    </a:cubicBezTo>
                    <a:cubicBezTo>
                      <a:pt x="147" y="151"/>
                      <a:pt x="167" y="160"/>
                      <a:pt x="181" y="174"/>
                    </a:cubicBezTo>
                    <a:cubicBezTo>
                      <a:pt x="196" y="188"/>
                      <a:pt x="205" y="208"/>
                      <a:pt x="205" y="230"/>
                    </a:cubicBezTo>
                    <a:cubicBezTo>
                      <a:pt x="205" y="252"/>
                      <a:pt x="196" y="272"/>
                      <a:pt x="181" y="286"/>
                    </a:cubicBezTo>
                    <a:cubicBezTo>
                      <a:pt x="167" y="300"/>
                      <a:pt x="147" y="309"/>
                      <a:pt x="125" y="309"/>
                    </a:cubicBezTo>
                    <a:cubicBezTo>
                      <a:pt x="103" y="309"/>
                      <a:pt x="84" y="300"/>
                      <a:pt x="69" y="286"/>
                    </a:cubicBezTo>
                    <a:cubicBezTo>
                      <a:pt x="55" y="272"/>
                      <a:pt x="46" y="252"/>
                      <a:pt x="46" y="230"/>
                    </a:cubicBezTo>
                    <a:cubicBezTo>
                      <a:pt x="46" y="208"/>
                      <a:pt x="55" y="188"/>
                      <a:pt x="69"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35" name="Rectangle 40">
                <a:extLst>
                  <a:ext uri="{FF2B5EF4-FFF2-40B4-BE49-F238E27FC236}">
                    <a16:creationId xmlns:a16="http://schemas.microsoft.com/office/drawing/2014/main" id="{5DBBFEA1-2E65-4526-8D81-2EFDB049D55A}"/>
                  </a:ext>
                </a:extLst>
              </p:cNvPr>
              <p:cNvSpPr>
                <a:spLocks noChangeArrowheads="1"/>
              </p:cNvSpPr>
              <p:nvPr/>
            </p:nvSpPr>
            <p:spPr bwMode="auto">
              <a:xfrm>
                <a:off x="8139113" y="4056063"/>
                <a:ext cx="168275" cy="1206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136" name="Freeform 9">
              <a:extLst>
                <a:ext uri="{FF2B5EF4-FFF2-40B4-BE49-F238E27FC236}">
                  <a16:creationId xmlns:a16="http://schemas.microsoft.com/office/drawing/2014/main" id="{FE03A9A7-E426-494E-B917-5C8E0F52201E}"/>
                </a:ext>
              </a:extLst>
            </p:cNvPr>
            <p:cNvSpPr>
              <a:spLocks noChangeAspect="1" noEditPoints="1"/>
            </p:cNvSpPr>
            <p:nvPr/>
          </p:nvSpPr>
          <p:spPr bwMode="auto">
            <a:xfrm>
              <a:off x="9900709" y="3110590"/>
              <a:ext cx="576197" cy="388998"/>
            </a:xfrm>
            <a:custGeom>
              <a:avLst/>
              <a:gdLst>
                <a:gd name="T0" fmla="*/ 2116 w 4000"/>
                <a:gd name="T1" fmla="*/ 3 h 2692"/>
                <a:gd name="T2" fmla="*/ 2116 w 4000"/>
                <a:gd name="T3" fmla="*/ 3 h 2692"/>
                <a:gd name="T4" fmla="*/ 2079 w 4000"/>
                <a:gd name="T5" fmla="*/ 9 h 2692"/>
                <a:gd name="T6" fmla="*/ 2044 w 4000"/>
                <a:gd name="T7" fmla="*/ 21 h 2692"/>
                <a:gd name="T8" fmla="*/ 2011 w 4000"/>
                <a:gd name="T9" fmla="*/ 38 h 2692"/>
                <a:gd name="T10" fmla="*/ 1980 w 4000"/>
                <a:gd name="T11" fmla="*/ 59 h 2692"/>
                <a:gd name="T12" fmla="*/ 1952 w 4000"/>
                <a:gd name="T13" fmla="*/ 83 h 2692"/>
                <a:gd name="T14" fmla="*/ 1927 w 4000"/>
                <a:gd name="T15" fmla="*/ 111 h 2692"/>
                <a:gd name="T16" fmla="*/ 1440 w 4000"/>
                <a:gd name="T17" fmla="*/ 749 h 2692"/>
                <a:gd name="T18" fmla="*/ 849 w 4000"/>
                <a:gd name="T19" fmla="*/ 749 h 2692"/>
                <a:gd name="T20" fmla="*/ 849 w 4000"/>
                <a:gd name="T21" fmla="*/ 387 h 2692"/>
                <a:gd name="T22" fmla="*/ 0 w 4000"/>
                <a:gd name="T23" fmla="*/ 1067 h 2692"/>
                <a:gd name="T24" fmla="*/ 849 w 4000"/>
                <a:gd name="T25" fmla="*/ 1748 h 2692"/>
                <a:gd name="T26" fmla="*/ 849 w 4000"/>
                <a:gd name="T27" fmla="*/ 1316 h 2692"/>
                <a:gd name="T28" fmla="*/ 1580 w 4000"/>
                <a:gd name="T29" fmla="*/ 1316 h 2692"/>
                <a:gd name="T30" fmla="*/ 1617 w 4000"/>
                <a:gd name="T31" fmla="*/ 1314 h 2692"/>
                <a:gd name="T32" fmla="*/ 1654 w 4000"/>
                <a:gd name="T33" fmla="*/ 1307 h 2692"/>
                <a:gd name="T34" fmla="*/ 1689 w 4000"/>
                <a:gd name="T35" fmla="*/ 1296 h 2692"/>
                <a:gd name="T36" fmla="*/ 1722 w 4000"/>
                <a:gd name="T37" fmla="*/ 1279 h 2692"/>
                <a:gd name="T38" fmla="*/ 1753 w 4000"/>
                <a:gd name="T39" fmla="*/ 1258 h 2692"/>
                <a:gd name="T40" fmla="*/ 1781 w 4000"/>
                <a:gd name="T41" fmla="*/ 1234 h 2692"/>
                <a:gd name="T42" fmla="*/ 1806 w 4000"/>
                <a:gd name="T43" fmla="*/ 1206 h 2692"/>
                <a:gd name="T44" fmla="*/ 2293 w 4000"/>
                <a:gd name="T45" fmla="*/ 567 h 2692"/>
                <a:gd name="T46" fmla="*/ 3189 w 4000"/>
                <a:gd name="T47" fmla="*/ 567 h 2692"/>
                <a:gd name="T48" fmla="*/ 3189 w 4000"/>
                <a:gd name="T49" fmla="*/ 0 h 2692"/>
                <a:gd name="T50" fmla="*/ 2153 w 4000"/>
                <a:gd name="T51" fmla="*/ 0 h 2692"/>
                <a:gd name="T52" fmla="*/ 2116 w 4000"/>
                <a:gd name="T53" fmla="*/ 3 h 2692"/>
                <a:gd name="T54" fmla="*/ 2116 w 4000"/>
                <a:gd name="T55" fmla="*/ 3 h 2692"/>
                <a:gd name="T56" fmla="*/ 3151 w 4000"/>
                <a:gd name="T57" fmla="*/ 945 h 2692"/>
                <a:gd name="T58" fmla="*/ 3151 w 4000"/>
                <a:gd name="T59" fmla="*/ 945 h 2692"/>
                <a:gd name="T60" fmla="*/ 4000 w 4000"/>
                <a:gd name="T61" fmla="*/ 1625 h 2692"/>
                <a:gd name="T62" fmla="*/ 3151 w 4000"/>
                <a:gd name="T63" fmla="*/ 2303 h 2692"/>
                <a:gd name="T64" fmla="*/ 3151 w 4000"/>
                <a:gd name="T65" fmla="*/ 1943 h 2692"/>
                <a:gd name="T66" fmla="*/ 2562 w 4000"/>
                <a:gd name="T67" fmla="*/ 1943 h 2692"/>
                <a:gd name="T68" fmla="*/ 2073 w 4000"/>
                <a:gd name="T69" fmla="*/ 2580 h 2692"/>
                <a:gd name="T70" fmla="*/ 2049 w 4000"/>
                <a:gd name="T71" fmla="*/ 2608 h 2692"/>
                <a:gd name="T72" fmla="*/ 2021 w 4000"/>
                <a:gd name="T73" fmla="*/ 2632 h 2692"/>
                <a:gd name="T74" fmla="*/ 1989 w 4000"/>
                <a:gd name="T75" fmla="*/ 2652 h 2692"/>
                <a:gd name="T76" fmla="*/ 1956 w 4000"/>
                <a:gd name="T77" fmla="*/ 2670 h 2692"/>
                <a:gd name="T78" fmla="*/ 1921 w 4000"/>
                <a:gd name="T79" fmla="*/ 2682 h 2692"/>
                <a:gd name="T80" fmla="*/ 1885 w 4000"/>
                <a:gd name="T81" fmla="*/ 2689 h 2692"/>
                <a:gd name="T82" fmla="*/ 1849 w 4000"/>
                <a:gd name="T83" fmla="*/ 2692 h 2692"/>
                <a:gd name="T84" fmla="*/ 813 w 4000"/>
                <a:gd name="T85" fmla="*/ 2692 h 2692"/>
                <a:gd name="T86" fmla="*/ 813 w 4000"/>
                <a:gd name="T87" fmla="*/ 2124 h 2692"/>
                <a:gd name="T88" fmla="*/ 1708 w 4000"/>
                <a:gd name="T89" fmla="*/ 2124 h 2692"/>
                <a:gd name="T90" fmla="*/ 2196 w 4000"/>
                <a:gd name="T91" fmla="*/ 1486 h 2692"/>
                <a:gd name="T92" fmla="*/ 2220 w 4000"/>
                <a:gd name="T93" fmla="*/ 1459 h 2692"/>
                <a:gd name="T94" fmla="*/ 2248 w 4000"/>
                <a:gd name="T95" fmla="*/ 1434 h 2692"/>
                <a:gd name="T96" fmla="*/ 2280 w 4000"/>
                <a:gd name="T97" fmla="*/ 1414 h 2692"/>
                <a:gd name="T98" fmla="*/ 2312 w 4000"/>
                <a:gd name="T99" fmla="*/ 1397 h 2692"/>
                <a:gd name="T100" fmla="*/ 2348 w 4000"/>
                <a:gd name="T101" fmla="*/ 1386 h 2692"/>
                <a:gd name="T102" fmla="*/ 2384 w 4000"/>
                <a:gd name="T103" fmla="*/ 1378 h 2692"/>
                <a:gd name="T104" fmla="*/ 2420 w 4000"/>
                <a:gd name="T105" fmla="*/ 1375 h 2692"/>
                <a:gd name="T106" fmla="*/ 3151 w 4000"/>
                <a:gd name="T107" fmla="*/ 1375 h 2692"/>
                <a:gd name="T108" fmla="*/ 3151 w 4000"/>
                <a:gd name="T109" fmla="*/ 945 h 2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000" h="2692">
                  <a:moveTo>
                    <a:pt x="2116" y="3"/>
                  </a:moveTo>
                  <a:lnTo>
                    <a:pt x="2116" y="3"/>
                  </a:lnTo>
                  <a:lnTo>
                    <a:pt x="2079" y="9"/>
                  </a:lnTo>
                  <a:lnTo>
                    <a:pt x="2044" y="21"/>
                  </a:lnTo>
                  <a:lnTo>
                    <a:pt x="2011" y="38"/>
                  </a:lnTo>
                  <a:lnTo>
                    <a:pt x="1980" y="59"/>
                  </a:lnTo>
                  <a:lnTo>
                    <a:pt x="1952" y="83"/>
                  </a:lnTo>
                  <a:lnTo>
                    <a:pt x="1927" y="111"/>
                  </a:lnTo>
                  <a:lnTo>
                    <a:pt x="1440" y="749"/>
                  </a:lnTo>
                  <a:lnTo>
                    <a:pt x="849" y="749"/>
                  </a:lnTo>
                  <a:lnTo>
                    <a:pt x="849" y="387"/>
                  </a:lnTo>
                  <a:lnTo>
                    <a:pt x="0" y="1067"/>
                  </a:lnTo>
                  <a:lnTo>
                    <a:pt x="849" y="1748"/>
                  </a:lnTo>
                  <a:lnTo>
                    <a:pt x="849" y="1316"/>
                  </a:lnTo>
                  <a:lnTo>
                    <a:pt x="1580" y="1316"/>
                  </a:lnTo>
                  <a:lnTo>
                    <a:pt x="1617" y="1314"/>
                  </a:lnTo>
                  <a:lnTo>
                    <a:pt x="1654" y="1307"/>
                  </a:lnTo>
                  <a:lnTo>
                    <a:pt x="1689" y="1296"/>
                  </a:lnTo>
                  <a:lnTo>
                    <a:pt x="1722" y="1279"/>
                  </a:lnTo>
                  <a:lnTo>
                    <a:pt x="1753" y="1258"/>
                  </a:lnTo>
                  <a:lnTo>
                    <a:pt x="1781" y="1234"/>
                  </a:lnTo>
                  <a:lnTo>
                    <a:pt x="1806" y="1206"/>
                  </a:lnTo>
                  <a:lnTo>
                    <a:pt x="2293" y="567"/>
                  </a:lnTo>
                  <a:lnTo>
                    <a:pt x="3189" y="567"/>
                  </a:lnTo>
                  <a:lnTo>
                    <a:pt x="3189" y="0"/>
                  </a:lnTo>
                  <a:lnTo>
                    <a:pt x="2153" y="0"/>
                  </a:lnTo>
                  <a:lnTo>
                    <a:pt x="2116" y="3"/>
                  </a:lnTo>
                  <a:lnTo>
                    <a:pt x="2116" y="3"/>
                  </a:lnTo>
                  <a:close/>
                  <a:moveTo>
                    <a:pt x="3151" y="945"/>
                  </a:moveTo>
                  <a:lnTo>
                    <a:pt x="3151" y="945"/>
                  </a:lnTo>
                  <a:lnTo>
                    <a:pt x="4000" y="1625"/>
                  </a:lnTo>
                  <a:lnTo>
                    <a:pt x="3151" y="2303"/>
                  </a:lnTo>
                  <a:lnTo>
                    <a:pt x="3151" y="1943"/>
                  </a:lnTo>
                  <a:lnTo>
                    <a:pt x="2562" y="1943"/>
                  </a:lnTo>
                  <a:lnTo>
                    <a:pt x="2073" y="2580"/>
                  </a:lnTo>
                  <a:lnTo>
                    <a:pt x="2049" y="2608"/>
                  </a:lnTo>
                  <a:lnTo>
                    <a:pt x="2021" y="2632"/>
                  </a:lnTo>
                  <a:lnTo>
                    <a:pt x="1989" y="2652"/>
                  </a:lnTo>
                  <a:lnTo>
                    <a:pt x="1956" y="2670"/>
                  </a:lnTo>
                  <a:lnTo>
                    <a:pt x="1921" y="2682"/>
                  </a:lnTo>
                  <a:lnTo>
                    <a:pt x="1885" y="2689"/>
                  </a:lnTo>
                  <a:lnTo>
                    <a:pt x="1849" y="2692"/>
                  </a:lnTo>
                  <a:lnTo>
                    <a:pt x="813" y="2692"/>
                  </a:lnTo>
                  <a:lnTo>
                    <a:pt x="813" y="2124"/>
                  </a:lnTo>
                  <a:lnTo>
                    <a:pt x="1708" y="2124"/>
                  </a:lnTo>
                  <a:lnTo>
                    <a:pt x="2196" y="1486"/>
                  </a:lnTo>
                  <a:lnTo>
                    <a:pt x="2220" y="1459"/>
                  </a:lnTo>
                  <a:lnTo>
                    <a:pt x="2248" y="1434"/>
                  </a:lnTo>
                  <a:lnTo>
                    <a:pt x="2280" y="1414"/>
                  </a:lnTo>
                  <a:lnTo>
                    <a:pt x="2312" y="1397"/>
                  </a:lnTo>
                  <a:lnTo>
                    <a:pt x="2348" y="1386"/>
                  </a:lnTo>
                  <a:lnTo>
                    <a:pt x="2384" y="1378"/>
                  </a:lnTo>
                  <a:lnTo>
                    <a:pt x="2420" y="1375"/>
                  </a:lnTo>
                  <a:lnTo>
                    <a:pt x="3151" y="1375"/>
                  </a:lnTo>
                  <a:lnTo>
                    <a:pt x="3151" y="945"/>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900"/>
            </a:p>
          </p:txBody>
        </p:sp>
        <p:grpSp>
          <p:nvGrpSpPr>
            <p:cNvPr id="137" name="Group 136">
              <a:extLst>
                <a:ext uri="{FF2B5EF4-FFF2-40B4-BE49-F238E27FC236}">
                  <a16:creationId xmlns:a16="http://schemas.microsoft.com/office/drawing/2014/main" id="{201EF6A8-F8A1-4198-8D33-11E81D26B8BC}"/>
                </a:ext>
              </a:extLst>
            </p:cNvPr>
            <p:cNvGrpSpPr>
              <a:grpSpLocks noChangeAspect="1"/>
            </p:cNvGrpSpPr>
            <p:nvPr/>
          </p:nvGrpSpPr>
          <p:grpSpPr>
            <a:xfrm>
              <a:off x="11071660" y="4749361"/>
              <a:ext cx="472681" cy="388998"/>
              <a:chOff x="5770277" y="731742"/>
              <a:chExt cx="1147762" cy="944563"/>
            </a:xfrm>
            <a:solidFill>
              <a:schemeClr val="tx1"/>
            </a:solidFill>
          </p:grpSpPr>
          <p:sp>
            <p:nvSpPr>
              <p:cNvPr id="138" name="Freeform 23">
                <a:extLst>
                  <a:ext uri="{FF2B5EF4-FFF2-40B4-BE49-F238E27FC236}">
                    <a16:creationId xmlns:a16="http://schemas.microsoft.com/office/drawing/2014/main" id="{F8488E22-C4B4-4936-B663-CD08B03B72DA}"/>
                  </a:ext>
                </a:extLst>
              </p:cNvPr>
              <p:cNvSpPr>
                <a:spLocks/>
              </p:cNvSpPr>
              <p:nvPr/>
            </p:nvSpPr>
            <p:spPr bwMode="auto">
              <a:xfrm>
                <a:off x="6727539" y="857155"/>
                <a:ext cx="190500" cy="77788"/>
              </a:xfrm>
              <a:custGeom>
                <a:avLst/>
                <a:gdLst>
                  <a:gd name="T0" fmla="*/ 68 w 68"/>
                  <a:gd name="T1" fmla="*/ 14 h 28"/>
                  <a:gd name="T2" fmla="*/ 55 w 68"/>
                  <a:gd name="T3" fmla="*/ 28 h 28"/>
                  <a:gd name="T4" fmla="*/ 13 w 68"/>
                  <a:gd name="T5" fmla="*/ 28 h 28"/>
                  <a:gd name="T6" fmla="*/ 0 w 68"/>
                  <a:gd name="T7" fmla="*/ 14 h 28"/>
                  <a:gd name="T8" fmla="*/ 0 w 68"/>
                  <a:gd name="T9" fmla="*/ 14 h 28"/>
                  <a:gd name="T10" fmla="*/ 13 w 68"/>
                  <a:gd name="T11" fmla="*/ 0 h 28"/>
                  <a:gd name="T12" fmla="*/ 55 w 68"/>
                  <a:gd name="T13" fmla="*/ 0 h 28"/>
                  <a:gd name="T14" fmla="*/ 68 w 68"/>
                  <a:gd name="T15" fmla="*/ 14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28">
                    <a:moveTo>
                      <a:pt x="68" y="14"/>
                    </a:moveTo>
                    <a:cubicBezTo>
                      <a:pt x="68" y="22"/>
                      <a:pt x="62" y="28"/>
                      <a:pt x="55" y="28"/>
                    </a:cubicBezTo>
                    <a:cubicBezTo>
                      <a:pt x="13" y="28"/>
                      <a:pt x="13" y="28"/>
                      <a:pt x="13" y="28"/>
                    </a:cubicBezTo>
                    <a:cubicBezTo>
                      <a:pt x="6" y="28"/>
                      <a:pt x="0" y="22"/>
                      <a:pt x="0" y="14"/>
                    </a:cubicBezTo>
                    <a:cubicBezTo>
                      <a:pt x="0" y="14"/>
                      <a:pt x="0" y="14"/>
                      <a:pt x="0" y="14"/>
                    </a:cubicBezTo>
                    <a:cubicBezTo>
                      <a:pt x="0" y="6"/>
                      <a:pt x="6" y="0"/>
                      <a:pt x="13" y="0"/>
                    </a:cubicBezTo>
                    <a:cubicBezTo>
                      <a:pt x="55" y="0"/>
                      <a:pt x="55" y="0"/>
                      <a:pt x="55" y="0"/>
                    </a:cubicBezTo>
                    <a:cubicBezTo>
                      <a:pt x="62" y="0"/>
                      <a:pt x="68" y="6"/>
                      <a:pt x="6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39" name="Freeform 24">
                <a:extLst>
                  <a:ext uri="{FF2B5EF4-FFF2-40B4-BE49-F238E27FC236}">
                    <a16:creationId xmlns:a16="http://schemas.microsoft.com/office/drawing/2014/main" id="{0DBBDAB6-A6E6-4554-B5DD-3DB67D3A5854}"/>
                  </a:ext>
                </a:extLst>
              </p:cNvPr>
              <p:cNvSpPr>
                <a:spLocks/>
              </p:cNvSpPr>
              <p:nvPr/>
            </p:nvSpPr>
            <p:spPr bwMode="auto">
              <a:xfrm>
                <a:off x="6727539" y="985742"/>
                <a:ext cx="190500" cy="77788"/>
              </a:xfrm>
              <a:custGeom>
                <a:avLst/>
                <a:gdLst>
                  <a:gd name="T0" fmla="*/ 68 w 68"/>
                  <a:gd name="T1" fmla="*/ 14 h 28"/>
                  <a:gd name="T2" fmla="*/ 55 w 68"/>
                  <a:gd name="T3" fmla="*/ 28 h 28"/>
                  <a:gd name="T4" fmla="*/ 13 w 68"/>
                  <a:gd name="T5" fmla="*/ 28 h 28"/>
                  <a:gd name="T6" fmla="*/ 0 w 68"/>
                  <a:gd name="T7" fmla="*/ 14 h 28"/>
                  <a:gd name="T8" fmla="*/ 0 w 68"/>
                  <a:gd name="T9" fmla="*/ 14 h 28"/>
                  <a:gd name="T10" fmla="*/ 13 w 68"/>
                  <a:gd name="T11" fmla="*/ 0 h 28"/>
                  <a:gd name="T12" fmla="*/ 55 w 68"/>
                  <a:gd name="T13" fmla="*/ 0 h 28"/>
                  <a:gd name="T14" fmla="*/ 68 w 68"/>
                  <a:gd name="T15" fmla="*/ 14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28">
                    <a:moveTo>
                      <a:pt x="68" y="14"/>
                    </a:moveTo>
                    <a:cubicBezTo>
                      <a:pt x="68" y="22"/>
                      <a:pt x="62" y="28"/>
                      <a:pt x="55" y="28"/>
                    </a:cubicBezTo>
                    <a:cubicBezTo>
                      <a:pt x="13" y="28"/>
                      <a:pt x="13" y="28"/>
                      <a:pt x="13" y="28"/>
                    </a:cubicBezTo>
                    <a:cubicBezTo>
                      <a:pt x="6" y="28"/>
                      <a:pt x="0" y="22"/>
                      <a:pt x="0" y="14"/>
                    </a:cubicBezTo>
                    <a:cubicBezTo>
                      <a:pt x="0" y="14"/>
                      <a:pt x="0" y="14"/>
                      <a:pt x="0" y="14"/>
                    </a:cubicBezTo>
                    <a:cubicBezTo>
                      <a:pt x="0" y="6"/>
                      <a:pt x="6" y="0"/>
                      <a:pt x="13" y="0"/>
                    </a:cubicBezTo>
                    <a:cubicBezTo>
                      <a:pt x="55" y="0"/>
                      <a:pt x="55" y="0"/>
                      <a:pt x="55" y="0"/>
                    </a:cubicBezTo>
                    <a:cubicBezTo>
                      <a:pt x="62" y="0"/>
                      <a:pt x="68" y="6"/>
                      <a:pt x="6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40" name="Freeform 25">
                <a:extLst>
                  <a:ext uri="{FF2B5EF4-FFF2-40B4-BE49-F238E27FC236}">
                    <a16:creationId xmlns:a16="http://schemas.microsoft.com/office/drawing/2014/main" id="{89C3F6C9-5F44-4CCE-A730-F29096E9C624}"/>
                  </a:ext>
                </a:extLst>
              </p:cNvPr>
              <p:cNvSpPr>
                <a:spLocks/>
              </p:cNvSpPr>
              <p:nvPr/>
            </p:nvSpPr>
            <p:spPr bwMode="auto">
              <a:xfrm>
                <a:off x="6727539" y="1114330"/>
                <a:ext cx="190500" cy="77788"/>
              </a:xfrm>
              <a:custGeom>
                <a:avLst/>
                <a:gdLst>
                  <a:gd name="T0" fmla="*/ 68 w 68"/>
                  <a:gd name="T1" fmla="*/ 14 h 28"/>
                  <a:gd name="T2" fmla="*/ 55 w 68"/>
                  <a:gd name="T3" fmla="*/ 28 h 28"/>
                  <a:gd name="T4" fmla="*/ 13 w 68"/>
                  <a:gd name="T5" fmla="*/ 28 h 28"/>
                  <a:gd name="T6" fmla="*/ 0 w 68"/>
                  <a:gd name="T7" fmla="*/ 14 h 28"/>
                  <a:gd name="T8" fmla="*/ 0 w 68"/>
                  <a:gd name="T9" fmla="*/ 14 h 28"/>
                  <a:gd name="T10" fmla="*/ 13 w 68"/>
                  <a:gd name="T11" fmla="*/ 0 h 28"/>
                  <a:gd name="T12" fmla="*/ 55 w 68"/>
                  <a:gd name="T13" fmla="*/ 0 h 28"/>
                  <a:gd name="T14" fmla="*/ 68 w 68"/>
                  <a:gd name="T15" fmla="*/ 14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28">
                    <a:moveTo>
                      <a:pt x="68" y="14"/>
                    </a:moveTo>
                    <a:cubicBezTo>
                      <a:pt x="68" y="22"/>
                      <a:pt x="62" y="28"/>
                      <a:pt x="55" y="28"/>
                    </a:cubicBezTo>
                    <a:cubicBezTo>
                      <a:pt x="13" y="28"/>
                      <a:pt x="13" y="28"/>
                      <a:pt x="13" y="28"/>
                    </a:cubicBezTo>
                    <a:cubicBezTo>
                      <a:pt x="6" y="28"/>
                      <a:pt x="0" y="22"/>
                      <a:pt x="0" y="14"/>
                    </a:cubicBezTo>
                    <a:cubicBezTo>
                      <a:pt x="0" y="14"/>
                      <a:pt x="0" y="14"/>
                      <a:pt x="0" y="14"/>
                    </a:cubicBezTo>
                    <a:cubicBezTo>
                      <a:pt x="0" y="6"/>
                      <a:pt x="6" y="0"/>
                      <a:pt x="13" y="0"/>
                    </a:cubicBezTo>
                    <a:cubicBezTo>
                      <a:pt x="55" y="0"/>
                      <a:pt x="55" y="0"/>
                      <a:pt x="55" y="0"/>
                    </a:cubicBezTo>
                    <a:cubicBezTo>
                      <a:pt x="62" y="0"/>
                      <a:pt x="68" y="6"/>
                      <a:pt x="6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41" name="Freeform 26">
                <a:extLst>
                  <a:ext uri="{FF2B5EF4-FFF2-40B4-BE49-F238E27FC236}">
                    <a16:creationId xmlns:a16="http://schemas.microsoft.com/office/drawing/2014/main" id="{74D5451E-8E2F-4FB5-AC5F-81BA9939BE26}"/>
                  </a:ext>
                </a:extLst>
              </p:cNvPr>
              <p:cNvSpPr>
                <a:spLocks/>
              </p:cNvSpPr>
              <p:nvPr/>
            </p:nvSpPr>
            <p:spPr bwMode="auto">
              <a:xfrm>
                <a:off x="6727539" y="1242917"/>
                <a:ext cx="190500" cy="77788"/>
              </a:xfrm>
              <a:custGeom>
                <a:avLst/>
                <a:gdLst>
                  <a:gd name="T0" fmla="*/ 68 w 68"/>
                  <a:gd name="T1" fmla="*/ 14 h 28"/>
                  <a:gd name="T2" fmla="*/ 55 w 68"/>
                  <a:gd name="T3" fmla="*/ 28 h 28"/>
                  <a:gd name="T4" fmla="*/ 13 w 68"/>
                  <a:gd name="T5" fmla="*/ 28 h 28"/>
                  <a:gd name="T6" fmla="*/ 0 w 68"/>
                  <a:gd name="T7" fmla="*/ 14 h 28"/>
                  <a:gd name="T8" fmla="*/ 0 w 68"/>
                  <a:gd name="T9" fmla="*/ 14 h 28"/>
                  <a:gd name="T10" fmla="*/ 13 w 68"/>
                  <a:gd name="T11" fmla="*/ 0 h 28"/>
                  <a:gd name="T12" fmla="*/ 55 w 68"/>
                  <a:gd name="T13" fmla="*/ 0 h 28"/>
                  <a:gd name="T14" fmla="*/ 68 w 68"/>
                  <a:gd name="T15" fmla="*/ 14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28">
                    <a:moveTo>
                      <a:pt x="68" y="14"/>
                    </a:moveTo>
                    <a:cubicBezTo>
                      <a:pt x="68" y="22"/>
                      <a:pt x="62" y="28"/>
                      <a:pt x="55" y="28"/>
                    </a:cubicBezTo>
                    <a:cubicBezTo>
                      <a:pt x="13" y="28"/>
                      <a:pt x="13" y="28"/>
                      <a:pt x="13" y="28"/>
                    </a:cubicBezTo>
                    <a:cubicBezTo>
                      <a:pt x="6" y="28"/>
                      <a:pt x="0" y="22"/>
                      <a:pt x="0" y="14"/>
                    </a:cubicBezTo>
                    <a:cubicBezTo>
                      <a:pt x="0" y="14"/>
                      <a:pt x="0" y="14"/>
                      <a:pt x="0" y="14"/>
                    </a:cubicBezTo>
                    <a:cubicBezTo>
                      <a:pt x="0" y="6"/>
                      <a:pt x="6" y="0"/>
                      <a:pt x="13" y="0"/>
                    </a:cubicBezTo>
                    <a:cubicBezTo>
                      <a:pt x="55" y="0"/>
                      <a:pt x="55" y="0"/>
                      <a:pt x="55" y="0"/>
                    </a:cubicBezTo>
                    <a:cubicBezTo>
                      <a:pt x="62" y="0"/>
                      <a:pt x="68" y="6"/>
                      <a:pt x="6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42" name="Freeform 27">
                <a:extLst>
                  <a:ext uri="{FF2B5EF4-FFF2-40B4-BE49-F238E27FC236}">
                    <a16:creationId xmlns:a16="http://schemas.microsoft.com/office/drawing/2014/main" id="{C26DBA8F-E6D0-4009-B795-78857C3DCB5E}"/>
                  </a:ext>
                </a:extLst>
              </p:cNvPr>
              <p:cNvSpPr>
                <a:spLocks/>
              </p:cNvSpPr>
              <p:nvPr/>
            </p:nvSpPr>
            <p:spPr bwMode="auto">
              <a:xfrm>
                <a:off x="6727539" y="1371505"/>
                <a:ext cx="190500" cy="77788"/>
              </a:xfrm>
              <a:custGeom>
                <a:avLst/>
                <a:gdLst>
                  <a:gd name="T0" fmla="*/ 68 w 68"/>
                  <a:gd name="T1" fmla="*/ 14 h 28"/>
                  <a:gd name="T2" fmla="*/ 55 w 68"/>
                  <a:gd name="T3" fmla="*/ 28 h 28"/>
                  <a:gd name="T4" fmla="*/ 13 w 68"/>
                  <a:gd name="T5" fmla="*/ 28 h 28"/>
                  <a:gd name="T6" fmla="*/ 0 w 68"/>
                  <a:gd name="T7" fmla="*/ 14 h 28"/>
                  <a:gd name="T8" fmla="*/ 0 w 68"/>
                  <a:gd name="T9" fmla="*/ 14 h 28"/>
                  <a:gd name="T10" fmla="*/ 13 w 68"/>
                  <a:gd name="T11" fmla="*/ 0 h 28"/>
                  <a:gd name="T12" fmla="*/ 55 w 68"/>
                  <a:gd name="T13" fmla="*/ 0 h 28"/>
                  <a:gd name="T14" fmla="*/ 68 w 68"/>
                  <a:gd name="T15" fmla="*/ 14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28">
                    <a:moveTo>
                      <a:pt x="68" y="14"/>
                    </a:moveTo>
                    <a:cubicBezTo>
                      <a:pt x="68" y="22"/>
                      <a:pt x="62" y="28"/>
                      <a:pt x="55" y="28"/>
                    </a:cubicBezTo>
                    <a:cubicBezTo>
                      <a:pt x="13" y="28"/>
                      <a:pt x="13" y="28"/>
                      <a:pt x="13" y="28"/>
                    </a:cubicBezTo>
                    <a:cubicBezTo>
                      <a:pt x="6" y="28"/>
                      <a:pt x="0" y="22"/>
                      <a:pt x="0" y="14"/>
                    </a:cubicBezTo>
                    <a:cubicBezTo>
                      <a:pt x="0" y="14"/>
                      <a:pt x="0" y="14"/>
                      <a:pt x="0" y="14"/>
                    </a:cubicBezTo>
                    <a:cubicBezTo>
                      <a:pt x="0" y="7"/>
                      <a:pt x="6" y="0"/>
                      <a:pt x="13" y="0"/>
                    </a:cubicBezTo>
                    <a:cubicBezTo>
                      <a:pt x="55" y="0"/>
                      <a:pt x="55" y="0"/>
                      <a:pt x="55" y="0"/>
                    </a:cubicBezTo>
                    <a:cubicBezTo>
                      <a:pt x="62" y="0"/>
                      <a:pt x="68" y="7"/>
                      <a:pt x="6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43" name="Freeform 28">
                <a:extLst>
                  <a:ext uri="{FF2B5EF4-FFF2-40B4-BE49-F238E27FC236}">
                    <a16:creationId xmlns:a16="http://schemas.microsoft.com/office/drawing/2014/main" id="{83A40704-6CE6-4075-A58E-61098B60E8FD}"/>
                  </a:ext>
                </a:extLst>
              </p:cNvPr>
              <p:cNvSpPr>
                <a:spLocks/>
              </p:cNvSpPr>
              <p:nvPr/>
            </p:nvSpPr>
            <p:spPr bwMode="auto">
              <a:xfrm>
                <a:off x="6179852" y="1408017"/>
                <a:ext cx="268288" cy="268288"/>
              </a:xfrm>
              <a:custGeom>
                <a:avLst/>
                <a:gdLst>
                  <a:gd name="T0" fmla="*/ 2 w 96"/>
                  <a:gd name="T1" fmla="*/ 71 h 96"/>
                  <a:gd name="T2" fmla="*/ 5 w 96"/>
                  <a:gd name="T3" fmla="*/ 77 h 96"/>
                  <a:gd name="T4" fmla="*/ 89 w 96"/>
                  <a:gd name="T5" fmla="*/ 96 h 96"/>
                  <a:gd name="T6" fmla="*/ 95 w 96"/>
                  <a:gd name="T7" fmla="*/ 90 h 96"/>
                  <a:gd name="T8" fmla="*/ 77 w 96"/>
                  <a:gd name="T9" fmla="*/ 6 h 96"/>
                  <a:gd name="T10" fmla="*/ 71 w 96"/>
                  <a:gd name="T11" fmla="*/ 3 h 96"/>
                  <a:gd name="T12" fmla="*/ 2 w 96"/>
                  <a:gd name="T13" fmla="*/ 71 h 96"/>
                </a:gdLst>
                <a:ahLst/>
                <a:cxnLst>
                  <a:cxn ang="0">
                    <a:pos x="T0" y="T1"/>
                  </a:cxn>
                  <a:cxn ang="0">
                    <a:pos x="T2" y="T3"/>
                  </a:cxn>
                  <a:cxn ang="0">
                    <a:pos x="T4" y="T5"/>
                  </a:cxn>
                  <a:cxn ang="0">
                    <a:pos x="T6" y="T7"/>
                  </a:cxn>
                  <a:cxn ang="0">
                    <a:pos x="T8" y="T9"/>
                  </a:cxn>
                  <a:cxn ang="0">
                    <a:pos x="T10" y="T11"/>
                  </a:cxn>
                  <a:cxn ang="0">
                    <a:pos x="T12" y="T13"/>
                  </a:cxn>
                </a:cxnLst>
                <a:rect l="0" t="0" r="r" b="b"/>
                <a:pathLst>
                  <a:path w="96" h="96">
                    <a:moveTo>
                      <a:pt x="2" y="71"/>
                    </a:moveTo>
                    <a:cubicBezTo>
                      <a:pt x="0" y="73"/>
                      <a:pt x="1" y="76"/>
                      <a:pt x="5" y="77"/>
                    </a:cubicBezTo>
                    <a:cubicBezTo>
                      <a:pt x="89" y="96"/>
                      <a:pt x="89" y="96"/>
                      <a:pt x="89" y="96"/>
                    </a:cubicBezTo>
                    <a:cubicBezTo>
                      <a:pt x="93" y="96"/>
                      <a:pt x="96" y="94"/>
                      <a:pt x="95" y="90"/>
                    </a:cubicBezTo>
                    <a:cubicBezTo>
                      <a:pt x="77" y="6"/>
                      <a:pt x="77" y="6"/>
                      <a:pt x="77" y="6"/>
                    </a:cubicBezTo>
                    <a:cubicBezTo>
                      <a:pt x="76" y="2"/>
                      <a:pt x="73" y="0"/>
                      <a:pt x="71" y="3"/>
                    </a:cubicBezTo>
                    <a:lnTo>
                      <a:pt x="2"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44" name="Freeform 29">
                <a:extLst>
                  <a:ext uri="{FF2B5EF4-FFF2-40B4-BE49-F238E27FC236}">
                    <a16:creationId xmlns:a16="http://schemas.microsoft.com/office/drawing/2014/main" id="{49F02F2A-F64B-4A58-BC1A-6E22E911B63F}"/>
                  </a:ext>
                </a:extLst>
              </p:cNvPr>
              <p:cNvSpPr>
                <a:spLocks/>
              </p:cNvSpPr>
              <p:nvPr/>
            </p:nvSpPr>
            <p:spPr bwMode="auto">
              <a:xfrm>
                <a:off x="5770277" y="1000030"/>
                <a:ext cx="306388" cy="304800"/>
              </a:xfrm>
              <a:custGeom>
                <a:avLst/>
                <a:gdLst>
                  <a:gd name="T0" fmla="*/ 63 w 110"/>
                  <a:gd name="T1" fmla="*/ 7 h 109"/>
                  <a:gd name="T2" fmla="*/ 7 w 110"/>
                  <a:gd name="T3" fmla="*/ 63 h 109"/>
                  <a:gd name="T4" fmla="*/ 10 w 110"/>
                  <a:gd name="T5" fmla="*/ 88 h 109"/>
                  <a:gd name="T6" fmla="*/ 31 w 110"/>
                  <a:gd name="T7" fmla="*/ 109 h 109"/>
                  <a:gd name="T8" fmla="*/ 110 w 110"/>
                  <a:gd name="T9" fmla="*/ 31 h 109"/>
                  <a:gd name="T10" fmla="*/ 88 w 110"/>
                  <a:gd name="T11" fmla="*/ 9 h 109"/>
                  <a:gd name="T12" fmla="*/ 63 w 110"/>
                  <a:gd name="T13" fmla="*/ 7 h 109"/>
                </a:gdLst>
                <a:ahLst/>
                <a:cxnLst>
                  <a:cxn ang="0">
                    <a:pos x="T0" y="T1"/>
                  </a:cxn>
                  <a:cxn ang="0">
                    <a:pos x="T2" y="T3"/>
                  </a:cxn>
                  <a:cxn ang="0">
                    <a:pos x="T4" y="T5"/>
                  </a:cxn>
                  <a:cxn ang="0">
                    <a:pos x="T6" y="T7"/>
                  </a:cxn>
                  <a:cxn ang="0">
                    <a:pos x="T8" y="T9"/>
                  </a:cxn>
                  <a:cxn ang="0">
                    <a:pos x="T10" y="T11"/>
                  </a:cxn>
                  <a:cxn ang="0">
                    <a:pos x="T12" y="T13"/>
                  </a:cxn>
                </a:cxnLst>
                <a:rect l="0" t="0" r="r" b="b"/>
                <a:pathLst>
                  <a:path w="110" h="109">
                    <a:moveTo>
                      <a:pt x="63" y="7"/>
                    </a:moveTo>
                    <a:cubicBezTo>
                      <a:pt x="7" y="63"/>
                      <a:pt x="7" y="63"/>
                      <a:pt x="7" y="63"/>
                    </a:cubicBezTo>
                    <a:cubicBezTo>
                      <a:pt x="0" y="70"/>
                      <a:pt x="2" y="80"/>
                      <a:pt x="10" y="88"/>
                    </a:cubicBezTo>
                    <a:cubicBezTo>
                      <a:pt x="31" y="109"/>
                      <a:pt x="31" y="109"/>
                      <a:pt x="31" y="109"/>
                    </a:cubicBezTo>
                    <a:cubicBezTo>
                      <a:pt x="110" y="31"/>
                      <a:pt x="110" y="31"/>
                      <a:pt x="110" y="31"/>
                    </a:cubicBezTo>
                    <a:cubicBezTo>
                      <a:pt x="88" y="9"/>
                      <a:pt x="88" y="9"/>
                      <a:pt x="88" y="9"/>
                    </a:cubicBezTo>
                    <a:cubicBezTo>
                      <a:pt x="81" y="2"/>
                      <a:pt x="70" y="0"/>
                      <a:pt x="6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45" name="Freeform 30">
                <a:extLst>
                  <a:ext uri="{FF2B5EF4-FFF2-40B4-BE49-F238E27FC236}">
                    <a16:creationId xmlns:a16="http://schemas.microsoft.com/office/drawing/2014/main" id="{12F90A54-62B1-4671-82F3-68BF729938E9}"/>
                  </a:ext>
                </a:extLst>
              </p:cNvPr>
              <p:cNvSpPr>
                <a:spLocks/>
              </p:cNvSpPr>
              <p:nvPr/>
            </p:nvSpPr>
            <p:spPr bwMode="auto">
              <a:xfrm>
                <a:off x="5887752" y="1117505"/>
                <a:ext cx="460375" cy="463550"/>
              </a:xfrm>
              <a:custGeom>
                <a:avLst/>
                <a:gdLst>
                  <a:gd name="T0" fmla="*/ 0 w 165"/>
                  <a:gd name="T1" fmla="*/ 78 h 166"/>
                  <a:gd name="T2" fmla="*/ 78 w 165"/>
                  <a:gd name="T3" fmla="*/ 157 h 166"/>
                  <a:gd name="T4" fmla="*/ 104 w 165"/>
                  <a:gd name="T5" fmla="*/ 159 h 166"/>
                  <a:gd name="T6" fmla="*/ 160 w 165"/>
                  <a:gd name="T7" fmla="*/ 103 h 166"/>
                  <a:gd name="T8" fmla="*/ 157 w 165"/>
                  <a:gd name="T9" fmla="*/ 78 h 166"/>
                  <a:gd name="T10" fmla="*/ 79 w 165"/>
                  <a:gd name="T11" fmla="*/ 0 h 166"/>
                  <a:gd name="T12" fmla="*/ 0 w 165"/>
                  <a:gd name="T13" fmla="*/ 78 h 166"/>
                </a:gdLst>
                <a:ahLst/>
                <a:cxnLst>
                  <a:cxn ang="0">
                    <a:pos x="T0" y="T1"/>
                  </a:cxn>
                  <a:cxn ang="0">
                    <a:pos x="T2" y="T3"/>
                  </a:cxn>
                  <a:cxn ang="0">
                    <a:pos x="T4" y="T5"/>
                  </a:cxn>
                  <a:cxn ang="0">
                    <a:pos x="T6" y="T7"/>
                  </a:cxn>
                  <a:cxn ang="0">
                    <a:pos x="T8" y="T9"/>
                  </a:cxn>
                  <a:cxn ang="0">
                    <a:pos x="T10" y="T11"/>
                  </a:cxn>
                  <a:cxn ang="0">
                    <a:pos x="T12" y="T13"/>
                  </a:cxn>
                </a:cxnLst>
                <a:rect l="0" t="0" r="r" b="b"/>
                <a:pathLst>
                  <a:path w="165" h="166">
                    <a:moveTo>
                      <a:pt x="0" y="78"/>
                    </a:moveTo>
                    <a:cubicBezTo>
                      <a:pt x="78" y="157"/>
                      <a:pt x="78" y="157"/>
                      <a:pt x="78" y="157"/>
                    </a:cubicBezTo>
                    <a:cubicBezTo>
                      <a:pt x="86" y="164"/>
                      <a:pt x="97" y="166"/>
                      <a:pt x="104" y="159"/>
                    </a:cubicBezTo>
                    <a:cubicBezTo>
                      <a:pt x="160" y="103"/>
                      <a:pt x="160" y="103"/>
                      <a:pt x="160" y="103"/>
                    </a:cubicBezTo>
                    <a:cubicBezTo>
                      <a:pt x="165" y="97"/>
                      <a:pt x="165" y="86"/>
                      <a:pt x="157" y="78"/>
                    </a:cubicBezTo>
                    <a:cubicBezTo>
                      <a:pt x="79" y="0"/>
                      <a:pt x="79" y="0"/>
                      <a:pt x="79" y="0"/>
                    </a:cubicBez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46" name="Freeform 31">
                <a:extLst>
                  <a:ext uri="{FF2B5EF4-FFF2-40B4-BE49-F238E27FC236}">
                    <a16:creationId xmlns:a16="http://schemas.microsoft.com/office/drawing/2014/main" id="{589040D1-797E-476D-9854-96EF0B63C1BC}"/>
                  </a:ext>
                </a:extLst>
              </p:cNvPr>
              <p:cNvSpPr>
                <a:spLocks/>
              </p:cNvSpPr>
              <p:nvPr/>
            </p:nvSpPr>
            <p:spPr bwMode="auto">
              <a:xfrm>
                <a:off x="6190964" y="731742"/>
                <a:ext cx="652463" cy="830263"/>
              </a:xfrm>
              <a:custGeom>
                <a:avLst/>
                <a:gdLst>
                  <a:gd name="T0" fmla="*/ 205 w 233"/>
                  <a:gd name="T1" fmla="*/ 36 h 297"/>
                  <a:gd name="T2" fmla="*/ 233 w 233"/>
                  <a:gd name="T3" fmla="*/ 36 h 297"/>
                  <a:gd name="T4" fmla="*/ 233 w 233"/>
                  <a:gd name="T5" fmla="*/ 34 h 297"/>
                  <a:gd name="T6" fmla="*/ 200 w 233"/>
                  <a:gd name="T7" fmla="*/ 0 h 297"/>
                  <a:gd name="T8" fmla="*/ 34 w 233"/>
                  <a:gd name="T9" fmla="*/ 0 h 297"/>
                  <a:gd name="T10" fmla="*/ 0 w 233"/>
                  <a:gd name="T11" fmla="*/ 34 h 297"/>
                  <a:gd name="T12" fmla="*/ 0 w 233"/>
                  <a:gd name="T13" fmla="*/ 153 h 297"/>
                  <a:gd name="T14" fmla="*/ 56 w 233"/>
                  <a:gd name="T15" fmla="*/ 208 h 297"/>
                  <a:gd name="T16" fmla="*/ 66 w 233"/>
                  <a:gd name="T17" fmla="*/ 231 h 297"/>
                  <a:gd name="T18" fmla="*/ 66 w 233"/>
                  <a:gd name="T19" fmla="*/ 233 h 297"/>
                  <a:gd name="T20" fmla="*/ 73 w 233"/>
                  <a:gd name="T21" fmla="*/ 233 h 297"/>
                  <a:gd name="T22" fmla="*/ 83 w 233"/>
                  <a:gd name="T23" fmla="*/ 245 h 297"/>
                  <a:gd name="T24" fmla="*/ 95 w 233"/>
                  <a:gd name="T25" fmla="*/ 297 h 297"/>
                  <a:gd name="T26" fmla="*/ 200 w 233"/>
                  <a:gd name="T27" fmla="*/ 297 h 297"/>
                  <a:gd name="T28" fmla="*/ 233 w 233"/>
                  <a:gd name="T29" fmla="*/ 267 h 297"/>
                  <a:gd name="T30" fmla="*/ 205 w 233"/>
                  <a:gd name="T31" fmla="*/ 267 h 297"/>
                  <a:gd name="T32" fmla="*/ 182 w 233"/>
                  <a:gd name="T33" fmla="*/ 243 h 297"/>
                  <a:gd name="T34" fmla="*/ 189 w 233"/>
                  <a:gd name="T35" fmla="*/ 227 h 297"/>
                  <a:gd name="T36" fmla="*/ 200 w 233"/>
                  <a:gd name="T37" fmla="*/ 220 h 297"/>
                  <a:gd name="T38" fmla="*/ 182 w 233"/>
                  <a:gd name="T39" fmla="*/ 197 h 297"/>
                  <a:gd name="T40" fmla="*/ 200 w 233"/>
                  <a:gd name="T41" fmla="*/ 174 h 297"/>
                  <a:gd name="T42" fmla="*/ 182 w 233"/>
                  <a:gd name="T43" fmla="*/ 151 h 297"/>
                  <a:gd name="T44" fmla="*/ 200 w 233"/>
                  <a:gd name="T45" fmla="*/ 128 h 297"/>
                  <a:gd name="T46" fmla="*/ 182 w 233"/>
                  <a:gd name="T47" fmla="*/ 105 h 297"/>
                  <a:gd name="T48" fmla="*/ 200 w 233"/>
                  <a:gd name="T49" fmla="*/ 82 h 297"/>
                  <a:gd name="T50" fmla="*/ 182 w 233"/>
                  <a:gd name="T51" fmla="*/ 59 h 297"/>
                  <a:gd name="T52" fmla="*/ 205 w 233"/>
                  <a:gd name="T53" fmla="*/ 36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3" h="297">
                    <a:moveTo>
                      <a:pt x="205" y="36"/>
                    </a:moveTo>
                    <a:cubicBezTo>
                      <a:pt x="233" y="36"/>
                      <a:pt x="233" y="36"/>
                      <a:pt x="233" y="36"/>
                    </a:cubicBezTo>
                    <a:cubicBezTo>
                      <a:pt x="233" y="34"/>
                      <a:pt x="233" y="34"/>
                      <a:pt x="233" y="34"/>
                    </a:cubicBezTo>
                    <a:cubicBezTo>
                      <a:pt x="233" y="15"/>
                      <a:pt x="218" y="0"/>
                      <a:pt x="200" y="0"/>
                    </a:cubicBezTo>
                    <a:cubicBezTo>
                      <a:pt x="34" y="0"/>
                      <a:pt x="34" y="0"/>
                      <a:pt x="34" y="0"/>
                    </a:cubicBezTo>
                    <a:cubicBezTo>
                      <a:pt x="15" y="0"/>
                      <a:pt x="0" y="15"/>
                      <a:pt x="0" y="34"/>
                    </a:cubicBezTo>
                    <a:cubicBezTo>
                      <a:pt x="0" y="153"/>
                      <a:pt x="0" y="153"/>
                      <a:pt x="0" y="153"/>
                    </a:cubicBezTo>
                    <a:cubicBezTo>
                      <a:pt x="24" y="176"/>
                      <a:pt x="56" y="208"/>
                      <a:pt x="56" y="208"/>
                    </a:cubicBezTo>
                    <a:cubicBezTo>
                      <a:pt x="62" y="214"/>
                      <a:pt x="66" y="223"/>
                      <a:pt x="66" y="231"/>
                    </a:cubicBezTo>
                    <a:cubicBezTo>
                      <a:pt x="66" y="232"/>
                      <a:pt x="66" y="232"/>
                      <a:pt x="66" y="233"/>
                    </a:cubicBezTo>
                    <a:cubicBezTo>
                      <a:pt x="68" y="232"/>
                      <a:pt x="70" y="232"/>
                      <a:pt x="73" y="233"/>
                    </a:cubicBezTo>
                    <a:cubicBezTo>
                      <a:pt x="78" y="235"/>
                      <a:pt x="82" y="239"/>
                      <a:pt x="83" y="245"/>
                    </a:cubicBezTo>
                    <a:cubicBezTo>
                      <a:pt x="83" y="245"/>
                      <a:pt x="90" y="274"/>
                      <a:pt x="95" y="297"/>
                    </a:cubicBezTo>
                    <a:cubicBezTo>
                      <a:pt x="200" y="297"/>
                      <a:pt x="200" y="297"/>
                      <a:pt x="200" y="297"/>
                    </a:cubicBezTo>
                    <a:cubicBezTo>
                      <a:pt x="217" y="297"/>
                      <a:pt x="232" y="284"/>
                      <a:pt x="233" y="267"/>
                    </a:cubicBezTo>
                    <a:cubicBezTo>
                      <a:pt x="205" y="267"/>
                      <a:pt x="205" y="267"/>
                      <a:pt x="205" y="267"/>
                    </a:cubicBezTo>
                    <a:cubicBezTo>
                      <a:pt x="192" y="267"/>
                      <a:pt x="182" y="256"/>
                      <a:pt x="182" y="243"/>
                    </a:cubicBezTo>
                    <a:cubicBezTo>
                      <a:pt x="182" y="237"/>
                      <a:pt x="185" y="231"/>
                      <a:pt x="189" y="227"/>
                    </a:cubicBezTo>
                    <a:cubicBezTo>
                      <a:pt x="192" y="223"/>
                      <a:pt x="196" y="221"/>
                      <a:pt x="200" y="220"/>
                    </a:cubicBezTo>
                    <a:cubicBezTo>
                      <a:pt x="190" y="218"/>
                      <a:pt x="182" y="209"/>
                      <a:pt x="182" y="197"/>
                    </a:cubicBezTo>
                    <a:cubicBezTo>
                      <a:pt x="182" y="186"/>
                      <a:pt x="190" y="176"/>
                      <a:pt x="200" y="174"/>
                    </a:cubicBezTo>
                    <a:cubicBezTo>
                      <a:pt x="190" y="172"/>
                      <a:pt x="182" y="163"/>
                      <a:pt x="182" y="151"/>
                    </a:cubicBezTo>
                    <a:cubicBezTo>
                      <a:pt x="182" y="140"/>
                      <a:pt x="190" y="130"/>
                      <a:pt x="200" y="128"/>
                    </a:cubicBezTo>
                    <a:cubicBezTo>
                      <a:pt x="190" y="126"/>
                      <a:pt x="182" y="117"/>
                      <a:pt x="182" y="105"/>
                    </a:cubicBezTo>
                    <a:cubicBezTo>
                      <a:pt x="182" y="94"/>
                      <a:pt x="190" y="84"/>
                      <a:pt x="200" y="82"/>
                    </a:cubicBezTo>
                    <a:cubicBezTo>
                      <a:pt x="190" y="80"/>
                      <a:pt x="182" y="70"/>
                      <a:pt x="182" y="59"/>
                    </a:cubicBezTo>
                    <a:cubicBezTo>
                      <a:pt x="182" y="46"/>
                      <a:pt x="192" y="36"/>
                      <a:pt x="205"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grpSp>
          <p:nvGrpSpPr>
            <p:cNvPr id="147" name="Group 146">
              <a:extLst>
                <a:ext uri="{FF2B5EF4-FFF2-40B4-BE49-F238E27FC236}">
                  <a16:creationId xmlns:a16="http://schemas.microsoft.com/office/drawing/2014/main" id="{E457720A-4B49-48C7-8798-7DD84BFD3B43}"/>
                </a:ext>
              </a:extLst>
            </p:cNvPr>
            <p:cNvGrpSpPr>
              <a:grpSpLocks noChangeAspect="1"/>
            </p:cNvGrpSpPr>
            <p:nvPr/>
          </p:nvGrpSpPr>
          <p:grpSpPr>
            <a:xfrm>
              <a:off x="10021599" y="3920871"/>
              <a:ext cx="300919" cy="340929"/>
              <a:chOff x="4095750" y="609600"/>
              <a:chExt cx="817563" cy="1120776"/>
            </a:xfrm>
            <a:solidFill>
              <a:schemeClr val="tx1"/>
            </a:solidFill>
          </p:grpSpPr>
          <p:sp>
            <p:nvSpPr>
              <p:cNvPr id="148" name="Freeform 12">
                <a:extLst>
                  <a:ext uri="{FF2B5EF4-FFF2-40B4-BE49-F238E27FC236}">
                    <a16:creationId xmlns:a16="http://schemas.microsoft.com/office/drawing/2014/main" id="{FEDDD412-E9AC-4C56-8884-938B0A4E237E}"/>
                  </a:ext>
                </a:extLst>
              </p:cNvPr>
              <p:cNvSpPr>
                <a:spLocks noEditPoints="1"/>
              </p:cNvSpPr>
              <p:nvPr/>
            </p:nvSpPr>
            <p:spPr bwMode="auto">
              <a:xfrm>
                <a:off x="4095750" y="693738"/>
                <a:ext cx="817563" cy="1036638"/>
              </a:xfrm>
              <a:custGeom>
                <a:avLst/>
                <a:gdLst>
                  <a:gd name="T0" fmla="*/ 113 w 126"/>
                  <a:gd name="T1" fmla="*/ 0 h 160"/>
                  <a:gd name="T2" fmla="*/ 79 w 126"/>
                  <a:gd name="T3" fmla="*/ 0 h 160"/>
                  <a:gd name="T4" fmla="*/ 80 w 126"/>
                  <a:gd name="T5" fmla="*/ 5 h 160"/>
                  <a:gd name="T6" fmla="*/ 83 w 126"/>
                  <a:gd name="T7" fmla="*/ 8 h 160"/>
                  <a:gd name="T8" fmla="*/ 94 w 126"/>
                  <a:gd name="T9" fmla="*/ 11 h 160"/>
                  <a:gd name="T10" fmla="*/ 95 w 126"/>
                  <a:gd name="T11" fmla="*/ 11 h 160"/>
                  <a:gd name="T12" fmla="*/ 97 w 126"/>
                  <a:gd name="T13" fmla="*/ 11 h 160"/>
                  <a:gd name="T14" fmla="*/ 111 w 126"/>
                  <a:gd name="T15" fmla="*/ 11 h 160"/>
                  <a:gd name="T16" fmla="*/ 111 w 126"/>
                  <a:gd name="T17" fmla="*/ 119 h 160"/>
                  <a:gd name="T18" fmla="*/ 95 w 126"/>
                  <a:gd name="T19" fmla="*/ 119 h 160"/>
                  <a:gd name="T20" fmla="*/ 82 w 126"/>
                  <a:gd name="T21" fmla="*/ 132 h 160"/>
                  <a:gd name="T22" fmla="*/ 82 w 126"/>
                  <a:gd name="T23" fmla="*/ 148 h 160"/>
                  <a:gd name="T24" fmla="*/ 12 w 126"/>
                  <a:gd name="T25" fmla="*/ 148 h 160"/>
                  <a:gd name="T26" fmla="*/ 12 w 126"/>
                  <a:gd name="T27" fmla="*/ 11 h 160"/>
                  <a:gd name="T28" fmla="*/ 30 w 126"/>
                  <a:gd name="T29" fmla="*/ 11 h 160"/>
                  <a:gd name="T30" fmla="*/ 32 w 126"/>
                  <a:gd name="T31" fmla="*/ 11 h 160"/>
                  <a:gd name="T32" fmla="*/ 32 w 126"/>
                  <a:gd name="T33" fmla="*/ 11 h 160"/>
                  <a:gd name="T34" fmla="*/ 32 w 126"/>
                  <a:gd name="T35" fmla="*/ 11 h 160"/>
                  <a:gd name="T36" fmla="*/ 41 w 126"/>
                  <a:gd name="T37" fmla="*/ 9 h 160"/>
                  <a:gd name="T38" fmla="*/ 46 w 126"/>
                  <a:gd name="T39" fmla="*/ 5 h 160"/>
                  <a:gd name="T40" fmla="*/ 47 w 126"/>
                  <a:gd name="T41" fmla="*/ 0 h 160"/>
                  <a:gd name="T42" fmla="*/ 12 w 126"/>
                  <a:gd name="T43" fmla="*/ 0 h 160"/>
                  <a:gd name="T44" fmla="*/ 0 w 126"/>
                  <a:gd name="T45" fmla="*/ 14 h 160"/>
                  <a:gd name="T46" fmla="*/ 0 w 126"/>
                  <a:gd name="T47" fmla="*/ 146 h 160"/>
                  <a:gd name="T48" fmla="*/ 12 w 126"/>
                  <a:gd name="T49" fmla="*/ 160 h 160"/>
                  <a:gd name="T50" fmla="*/ 113 w 126"/>
                  <a:gd name="T51" fmla="*/ 160 h 160"/>
                  <a:gd name="T52" fmla="*/ 126 w 126"/>
                  <a:gd name="T53" fmla="*/ 146 h 160"/>
                  <a:gd name="T54" fmla="*/ 126 w 126"/>
                  <a:gd name="T55" fmla="*/ 14 h 160"/>
                  <a:gd name="T56" fmla="*/ 113 w 126"/>
                  <a:gd name="T57" fmla="*/ 0 h 160"/>
                  <a:gd name="T58" fmla="*/ 88 w 126"/>
                  <a:gd name="T59" fmla="*/ 150 h 160"/>
                  <a:gd name="T60" fmla="*/ 88 w 126"/>
                  <a:gd name="T61" fmla="*/ 133 h 160"/>
                  <a:gd name="T62" fmla="*/ 96 w 126"/>
                  <a:gd name="T63" fmla="*/ 125 h 160"/>
                  <a:gd name="T64" fmla="*/ 113 w 126"/>
                  <a:gd name="T65" fmla="*/ 125 h 160"/>
                  <a:gd name="T66" fmla="*/ 88 w 126"/>
                  <a:gd name="T67" fmla="*/ 15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6" h="160">
                    <a:moveTo>
                      <a:pt x="113" y="0"/>
                    </a:moveTo>
                    <a:cubicBezTo>
                      <a:pt x="79" y="0"/>
                      <a:pt x="79" y="0"/>
                      <a:pt x="79" y="0"/>
                    </a:cubicBezTo>
                    <a:cubicBezTo>
                      <a:pt x="79" y="2"/>
                      <a:pt x="80" y="3"/>
                      <a:pt x="80" y="5"/>
                    </a:cubicBezTo>
                    <a:cubicBezTo>
                      <a:pt x="81" y="6"/>
                      <a:pt x="82" y="7"/>
                      <a:pt x="83" y="8"/>
                    </a:cubicBezTo>
                    <a:cubicBezTo>
                      <a:pt x="85" y="10"/>
                      <a:pt x="89" y="11"/>
                      <a:pt x="94" y="11"/>
                    </a:cubicBezTo>
                    <a:cubicBezTo>
                      <a:pt x="95" y="11"/>
                      <a:pt x="95" y="11"/>
                      <a:pt x="95" y="11"/>
                    </a:cubicBezTo>
                    <a:cubicBezTo>
                      <a:pt x="95" y="11"/>
                      <a:pt x="96" y="11"/>
                      <a:pt x="97" y="11"/>
                    </a:cubicBezTo>
                    <a:cubicBezTo>
                      <a:pt x="111" y="11"/>
                      <a:pt x="111" y="11"/>
                      <a:pt x="111" y="11"/>
                    </a:cubicBezTo>
                    <a:cubicBezTo>
                      <a:pt x="111" y="119"/>
                      <a:pt x="111" y="119"/>
                      <a:pt x="111" y="119"/>
                    </a:cubicBezTo>
                    <a:cubicBezTo>
                      <a:pt x="95" y="119"/>
                      <a:pt x="95" y="119"/>
                      <a:pt x="95" y="119"/>
                    </a:cubicBezTo>
                    <a:cubicBezTo>
                      <a:pt x="88" y="119"/>
                      <a:pt x="82" y="125"/>
                      <a:pt x="82" y="132"/>
                    </a:cubicBezTo>
                    <a:cubicBezTo>
                      <a:pt x="82" y="148"/>
                      <a:pt x="82" y="148"/>
                      <a:pt x="82" y="148"/>
                    </a:cubicBezTo>
                    <a:cubicBezTo>
                      <a:pt x="12" y="148"/>
                      <a:pt x="12" y="148"/>
                      <a:pt x="12" y="148"/>
                    </a:cubicBezTo>
                    <a:cubicBezTo>
                      <a:pt x="12" y="11"/>
                      <a:pt x="12" y="11"/>
                      <a:pt x="12" y="11"/>
                    </a:cubicBezTo>
                    <a:cubicBezTo>
                      <a:pt x="30" y="11"/>
                      <a:pt x="30" y="11"/>
                      <a:pt x="30" y="11"/>
                    </a:cubicBezTo>
                    <a:cubicBezTo>
                      <a:pt x="30" y="11"/>
                      <a:pt x="31" y="11"/>
                      <a:pt x="32" y="11"/>
                    </a:cubicBezTo>
                    <a:cubicBezTo>
                      <a:pt x="32" y="11"/>
                      <a:pt x="32" y="11"/>
                      <a:pt x="32" y="11"/>
                    </a:cubicBezTo>
                    <a:cubicBezTo>
                      <a:pt x="32" y="11"/>
                      <a:pt x="32" y="11"/>
                      <a:pt x="32" y="11"/>
                    </a:cubicBezTo>
                    <a:cubicBezTo>
                      <a:pt x="36" y="11"/>
                      <a:pt x="39" y="10"/>
                      <a:pt x="41" y="9"/>
                    </a:cubicBezTo>
                    <a:cubicBezTo>
                      <a:pt x="43" y="8"/>
                      <a:pt x="45" y="7"/>
                      <a:pt x="46" y="5"/>
                    </a:cubicBezTo>
                    <a:cubicBezTo>
                      <a:pt x="46" y="3"/>
                      <a:pt x="47" y="2"/>
                      <a:pt x="47" y="0"/>
                    </a:cubicBezTo>
                    <a:cubicBezTo>
                      <a:pt x="12" y="0"/>
                      <a:pt x="12" y="0"/>
                      <a:pt x="12" y="0"/>
                    </a:cubicBezTo>
                    <a:cubicBezTo>
                      <a:pt x="6" y="0"/>
                      <a:pt x="0" y="6"/>
                      <a:pt x="0" y="14"/>
                    </a:cubicBezTo>
                    <a:cubicBezTo>
                      <a:pt x="0" y="14"/>
                      <a:pt x="0" y="28"/>
                      <a:pt x="0" y="146"/>
                    </a:cubicBezTo>
                    <a:cubicBezTo>
                      <a:pt x="0" y="153"/>
                      <a:pt x="6" y="160"/>
                      <a:pt x="12" y="160"/>
                    </a:cubicBezTo>
                    <a:cubicBezTo>
                      <a:pt x="113" y="160"/>
                      <a:pt x="113" y="160"/>
                      <a:pt x="113" y="160"/>
                    </a:cubicBezTo>
                    <a:cubicBezTo>
                      <a:pt x="120" y="160"/>
                      <a:pt x="126" y="153"/>
                      <a:pt x="126" y="146"/>
                    </a:cubicBezTo>
                    <a:cubicBezTo>
                      <a:pt x="126" y="28"/>
                      <a:pt x="126" y="14"/>
                      <a:pt x="126" y="14"/>
                    </a:cubicBezTo>
                    <a:cubicBezTo>
                      <a:pt x="126" y="6"/>
                      <a:pt x="120" y="0"/>
                      <a:pt x="113" y="0"/>
                    </a:cubicBezTo>
                    <a:close/>
                    <a:moveTo>
                      <a:pt x="88" y="150"/>
                    </a:moveTo>
                    <a:cubicBezTo>
                      <a:pt x="88" y="133"/>
                      <a:pt x="88" y="133"/>
                      <a:pt x="88" y="133"/>
                    </a:cubicBezTo>
                    <a:cubicBezTo>
                      <a:pt x="88" y="129"/>
                      <a:pt x="91" y="125"/>
                      <a:pt x="96" y="125"/>
                    </a:cubicBezTo>
                    <a:cubicBezTo>
                      <a:pt x="113" y="125"/>
                      <a:pt x="113" y="125"/>
                      <a:pt x="113" y="125"/>
                    </a:cubicBezTo>
                    <a:lnTo>
                      <a:pt x="88" y="1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49" name="Freeform 13">
                <a:extLst>
                  <a:ext uri="{FF2B5EF4-FFF2-40B4-BE49-F238E27FC236}">
                    <a16:creationId xmlns:a16="http://schemas.microsoft.com/office/drawing/2014/main" id="{8701F814-D8A0-4B84-A0BC-60A12B3EB7DC}"/>
                  </a:ext>
                </a:extLst>
              </p:cNvPr>
              <p:cNvSpPr>
                <a:spLocks noEditPoints="1"/>
              </p:cNvSpPr>
              <p:nvPr/>
            </p:nvSpPr>
            <p:spPr bwMode="auto">
              <a:xfrm>
                <a:off x="4232275" y="609600"/>
                <a:ext cx="544513" cy="265113"/>
              </a:xfrm>
              <a:custGeom>
                <a:avLst/>
                <a:gdLst>
                  <a:gd name="T0" fmla="*/ 12 w 84"/>
                  <a:gd name="T1" fmla="*/ 29 h 41"/>
                  <a:gd name="T2" fmla="*/ 31 w 84"/>
                  <a:gd name="T3" fmla="*/ 11 h 41"/>
                  <a:gd name="T4" fmla="*/ 31 w 84"/>
                  <a:gd name="T5" fmla="*/ 11 h 41"/>
                  <a:gd name="T6" fmla="*/ 31 w 84"/>
                  <a:gd name="T7" fmla="*/ 11 h 41"/>
                  <a:gd name="T8" fmla="*/ 42 w 84"/>
                  <a:gd name="T9" fmla="*/ 0 h 41"/>
                  <a:gd name="T10" fmla="*/ 42 w 84"/>
                  <a:gd name="T11" fmla="*/ 0 h 41"/>
                  <a:gd name="T12" fmla="*/ 53 w 84"/>
                  <a:gd name="T13" fmla="*/ 11 h 41"/>
                  <a:gd name="T14" fmla="*/ 53 w 84"/>
                  <a:gd name="T15" fmla="*/ 11 h 41"/>
                  <a:gd name="T16" fmla="*/ 53 w 84"/>
                  <a:gd name="T17" fmla="*/ 11 h 41"/>
                  <a:gd name="T18" fmla="*/ 73 w 84"/>
                  <a:gd name="T19" fmla="*/ 29 h 41"/>
                  <a:gd name="T20" fmla="*/ 73 w 84"/>
                  <a:gd name="T21" fmla="*/ 29 h 41"/>
                  <a:gd name="T22" fmla="*/ 84 w 84"/>
                  <a:gd name="T23" fmla="*/ 41 h 41"/>
                  <a:gd name="T24" fmla="*/ 0 w 84"/>
                  <a:gd name="T25" fmla="*/ 41 h 41"/>
                  <a:gd name="T26" fmla="*/ 11 w 84"/>
                  <a:gd name="T27" fmla="*/ 29 h 41"/>
                  <a:gd name="T28" fmla="*/ 12 w 84"/>
                  <a:gd name="T29" fmla="*/ 29 h 41"/>
                  <a:gd name="T30" fmla="*/ 42 w 84"/>
                  <a:gd name="T31" fmla="*/ 6 h 41"/>
                  <a:gd name="T32" fmla="*/ 38 w 84"/>
                  <a:gd name="T33" fmla="*/ 10 h 41"/>
                  <a:gd name="T34" fmla="*/ 42 w 84"/>
                  <a:gd name="T35" fmla="*/ 15 h 41"/>
                  <a:gd name="T36" fmla="*/ 47 w 84"/>
                  <a:gd name="T37" fmla="*/ 10 h 41"/>
                  <a:gd name="T38" fmla="*/ 42 w 84"/>
                  <a:gd name="T39" fmla="*/ 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41">
                    <a:moveTo>
                      <a:pt x="12" y="29"/>
                    </a:moveTo>
                    <a:cubicBezTo>
                      <a:pt x="22" y="29"/>
                      <a:pt x="31" y="25"/>
                      <a:pt x="31" y="11"/>
                    </a:cubicBezTo>
                    <a:cubicBezTo>
                      <a:pt x="31" y="11"/>
                      <a:pt x="31" y="11"/>
                      <a:pt x="31" y="11"/>
                    </a:cubicBezTo>
                    <a:cubicBezTo>
                      <a:pt x="31" y="11"/>
                      <a:pt x="31" y="11"/>
                      <a:pt x="31" y="11"/>
                    </a:cubicBezTo>
                    <a:cubicBezTo>
                      <a:pt x="31" y="3"/>
                      <a:pt x="36" y="0"/>
                      <a:pt x="42" y="0"/>
                    </a:cubicBezTo>
                    <a:cubicBezTo>
                      <a:pt x="42" y="0"/>
                      <a:pt x="42" y="0"/>
                      <a:pt x="42" y="0"/>
                    </a:cubicBezTo>
                    <a:cubicBezTo>
                      <a:pt x="48" y="0"/>
                      <a:pt x="53" y="3"/>
                      <a:pt x="53" y="11"/>
                    </a:cubicBezTo>
                    <a:cubicBezTo>
                      <a:pt x="53" y="11"/>
                      <a:pt x="53" y="11"/>
                      <a:pt x="53" y="11"/>
                    </a:cubicBezTo>
                    <a:cubicBezTo>
                      <a:pt x="53" y="11"/>
                      <a:pt x="53" y="11"/>
                      <a:pt x="53" y="11"/>
                    </a:cubicBezTo>
                    <a:cubicBezTo>
                      <a:pt x="53" y="25"/>
                      <a:pt x="62" y="29"/>
                      <a:pt x="73" y="29"/>
                    </a:cubicBezTo>
                    <a:cubicBezTo>
                      <a:pt x="73" y="29"/>
                      <a:pt x="73" y="29"/>
                      <a:pt x="73" y="29"/>
                    </a:cubicBezTo>
                    <a:cubicBezTo>
                      <a:pt x="80" y="29"/>
                      <a:pt x="84" y="36"/>
                      <a:pt x="84" y="41"/>
                    </a:cubicBezTo>
                    <a:cubicBezTo>
                      <a:pt x="0" y="41"/>
                      <a:pt x="0" y="41"/>
                      <a:pt x="0" y="41"/>
                    </a:cubicBezTo>
                    <a:cubicBezTo>
                      <a:pt x="0" y="36"/>
                      <a:pt x="4" y="29"/>
                      <a:pt x="11" y="29"/>
                    </a:cubicBezTo>
                    <a:lnTo>
                      <a:pt x="12" y="29"/>
                    </a:lnTo>
                    <a:close/>
                    <a:moveTo>
                      <a:pt x="42" y="6"/>
                    </a:moveTo>
                    <a:cubicBezTo>
                      <a:pt x="40" y="6"/>
                      <a:pt x="38" y="8"/>
                      <a:pt x="38" y="10"/>
                    </a:cubicBezTo>
                    <a:cubicBezTo>
                      <a:pt x="38" y="13"/>
                      <a:pt x="40" y="15"/>
                      <a:pt x="42" y="15"/>
                    </a:cubicBezTo>
                    <a:cubicBezTo>
                      <a:pt x="45" y="15"/>
                      <a:pt x="47" y="13"/>
                      <a:pt x="47" y="10"/>
                    </a:cubicBezTo>
                    <a:cubicBezTo>
                      <a:pt x="47" y="8"/>
                      <a:pt x="45" y="6"/>
                      <a:pt x="4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0" name="Freeform 14">
                <a:extLst>
                  <a:ext uri="{FF2B5EF4-FFF2-40B4-BE49-F238E27FC236}">
                    <a16:creationId xmlns:a16="http://schemas.microsoft.com/office/drawing/2014/main" id="{99DC2818-EB1A-4F48-8C23-4F42CF4AEEF6}"/>
                  </a:ext>
                </a:extLst>
              </p:cNvPr>
              <p:cNvSpPr>
                <a:spLocks/>
              </p:cNvSpPr>
              <p:nvPr/>
            </p:nvSpPr>
            <p:spPr bwMode="auto">
              <a:xfrm>
                <a:off x="4257675" y="985838"/>
                <a:ext cx="493713" cy="454025"/>
              </a:xfrm>
              <a:custGeom>
                <a:avLst/>
                <a:gdLst>
                  <a:gd name="T0" fmla="*/ 29 w 76"/>
                  <a:gd name="T1" fmla="*/ 69 h 70"/>
                  <a:gd name="T2" fmla="*/ 0 w 76"/>
                  <a:gd name="T3" fmla="*/ 41 h 70"/>
                  <a:gd name="T4" fmla="*/ 0 w 76"/>
                  <a:gd name="T5" fmla="*/ 40 h 70"/>
                  <a:gd name="T6" fmla="*/ 0 w 76"/>
                  <a:gd name="T7" fmla="*/ 40 h 70"/>
                  <a:gd name="T8" fmla="*/ 0 w 76"/>
                  <a:gd name="T9" fmla="*/ 39 h 70"/>
                  <a:gd name="T10" fmla="*/ 0 w 76"/>
                  <a:gd name="T11" fmla="*/ 39 h 70"/>
                  <a:gd name="T12" fmla="*/ 13 w 76"/>
                  <a:gd name="T13" fmla="*/ 27 h 70"/>
                  <a:gd name="T14" fmla="*/ 14 w 76"/>
                  <a:gd name="T15" fmla="*/ 26 h 70"/>
                  <a:gd name="T16" fmla="*/ 14 w 76"/>
                  <a:gd name="T17" fmla="*/ 26 h 70"/>
                  <a:gd name="T18" fmla="*/ 15 w 76"/>
                  <a:gd name="T19" fmla="*/ 27 h 70"/>
                  <a:gd name="T20" fmla="*/ 15 w 76"/>
                  <a:gd name="T21" fmla="*/ 27 h 70"/>
                  <a:gd name="T22" fmla="*/ 29 w 76"/>
                  <a:gd name="T23" fmla="*/ 43 h 70"/>
                  <a:gd name="T24" fmla="*/ 55 w 76"/>
                  <a:gd name="T25" fmla="*/ 0 h 70"/>
                  <a:gd name="T26" fmla="*/ 55 w 76"/>
                  <a:gd name="T27" fmla="*/ 0 h 70"/>
                  <a:gd name="T28" fmla="*/ 55 w 76"/>
                  <a:gd name="T29" fmla="*/ 0 h 70"/>
                  <a:gd name="T30" fmla="*/ 75 w 76"/>
                  <a:gd name="T31" fmla="*/ 0 h 70"/>
                  <a:gd name="T32" fmla="*/ 76 w 76"/>
                  <a:gd name="T33" fmla="*/ 0 h 70"/>
                  <a:gd name="T34" fmla="*/ 76 w 76"/>
                  <a:gd name="T35" fmla="*/ 0 h 70"/>
                  <a:gd name="T36" fmla="*/ 76 w 76"/>
                  <a:gd name="T37" fmla="*/ 2 h 70"/>
                  <a:gd name="T38" fmla="*/ 76 w 76"/>
                  <a:gd name="T39" fmla="*/ 2 h 70"/>
                  <a:gd name="T40" fmla="*/ 31 w 76"/>
                  <a:gd name="T41" fmla="*/ 69 h 70"/>
                  <a:gd name="T42" fmla="*/ 30 w 76"/>
                  <a:gd name="T43" fmla="*/ 70 h 70"/>
                  <a:gd name="T44" fmla="*/ 30 w 76"/>
                  <a:gd name="T45" fmla="*/ 70 h 70"/>
                  <a:gd name="T46" fmla="*/ 30 w 76"/>
                  <a:gd name="T47" fmla="*/ 70 h 70"/>
                  <a:gd name="T48" fmla="*/ 30 w 76"/>
                  <a:gd name="T49" fmla="*/ 70 h 70"/>
                  <a:gd name="T50" fmla="*/ 29 w 76"/>
                  <a:gd name="T51"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6" h="70">
                    <a:moveTo>
                      <a:pt x="29" y="69"/>
                    </a:moveTo>
                    <a:cubicBezTo>
                      <a:pt x="0" y="41"/>
                      <a:pt x="0" y="41"/>
                      <a:pt x="0" y="41"/>
                    </a:cubicBezTo>
                    <a:cubicBezTo>
                      <a:pt x="0" y="41"/>
                      <a:pt x="0" y="40"/>
                      <a:pt x="0" y="40"/>
                    </a:cubicBezTo>
                    <a:cubicBezTo>
                      <a:pt x="0" y="40"/>
                      <a:pt x="0" y="40"/>
                      <a:pt x="0" y="40"/>
                    </a:cubicBezTo>
                    <a:cubicBezTo>
                      <a:pt x="0" y="40"/>
                      <a:pt x="0" y="40"/>
                      <a:pt x="0" y="39"/>
                    </a:cubicBezTo>
                    <a:cubicBezTo>
                      <a:pt x="0" y="39"/>
                      <a:pt x="0" y="39"/>
                      <a:pt x="0" y="39"/>
                    </a:cubicBezTo>
                    <a:cubicBezTo>
                      <a:pt x="13" y="27"/>
                      <a:pt x="13" y="27"/>
                      <a:pt x="13" y="27"/>
                    </a:cubicBezTo>
                    <a:cubicBezTo>
                      <a:pt x="14" y="26"/>
                      <a:pt x="14" y="26"/>
                      <a:pt x="14" y="26"/>
                    </a:cubicBezTo>
                    <a:cubicBezTo>
                      <a:pt x="14" y="26"/>
                      <a:pt x="14" y="26"/>
                      <a:pt x="14" y="26"/>
                    </a:cubicBezTo>
                    <a:cubicBezTo>
                      <a:pt x="14" y="26"/>
                      <a:pt x="15" y="26"/>
                      <a:pt x="15" y="27"/>
                    </a:cubicBezTo>
                    <a:cubicBezTo>
                      <a:pt x="15" y="27"/>
                      <a:pt x="15" y="27"/>
                      <a:pt x="15" y="27"/>
                    </a:cubicBezTo>
                    <a:cubicBezTo>
                      <a:pt x="29" y="43"/>
                      <a:pt x="29" y="43"/>
                      <a:pt x="29" y="43"/>
                    </a:cubicBezTo>
                    <a:cubicBezTo>
                      <a:pt x="55" y="0"/>
                      <a:pt x="55" y="0"/>
                      <a:pt x="55" y="0"/>
                    </a:cubicBezTo>
                    <a:cubicBezTo>
                      <a:pt x="55" y="0"/>
                      <a:pt x="55" y="0"/>
                      <a:pt x="55" y="0"/>
                    </a:cubicBezTo>
                    <a:cubicBezTo>
                      <a:pt x="55" y="0"/>
                      <a:pt x="55" y="0"/>
                      <a:pt x="55" y="0"/>
                    </a:cubicBezTo>
                    <a:cubicBezTo>
                      <a:pt x="75" y="0"/>
                      <a:pt x="75" y="0"/>
                      <a:pt x="75" y="0"/>
                    </a:cubicBezTo>
                    <a:cubicBezTo>
                      <a:pt x="75" y="0"/>
                      <a:pt x="76" y="0"/>
                      <a:pt x="76" y="0"/>
                    </a:cubicBezTo>
                    <a:cubicBezTo>
                      <a:pt x="76" y="0"/>
                      <a:pt x="76" y="0"/>
                      <a:pt x="76" y="0"/>
                    </a:cubicBezTo>
                    <a:cubicBezTo>
                      <a:pt x="76" y="1"/>
                      <a:pt x="76" y="1"/>
                      <a:pt x="76" y="2"/>
                    </a:cubicBezTo>
                    <a:cubicBezTo>
                      <a:pt x="76" y="2"/>
                      <a:pt x="76" y="2"/>
                      <a:pt x="76" y="2"/>
                    </a:cubicBezTo>
                    <a:cubicBezTo>
                      <a:pt x="31" y="69"/>
                      <a:pt x="31" y="69"/>
                      <a:pt x="31" y="69"/>
                    </a:cubicBezTo>
                    <a:cubicBezTo>
                      <a:pt x="31" y="69"/>
                      <a:pt x="30" y="70"/>
                      <a:pt x="30" y="70"/>
                    </a:cubicBezTo>
                    <a:cubicBezTo>
                      <a:pt x="30" y="70"/>
                      <a:pt x="30" y="70"/>
                      <a:pt x="30" y="70"/>
                    </a:cubicBezTo>
                    <a:cubicBezTo>
                      <a:pt x="30" y="70"/>
                      <a:pt x="30" y="70"/>
                      <a:pt x="30" y="70"/>
                    </a:cubicBezTo>
                    <a:cubicBezTo>
                      <a:pt x="30" y="70"/>
                      <a:pt x="30" y="70"/>
                      <a:pt x="30" y="70"/>
                    </a:cubicBezTo>
                    <a:cubicBezTo>
                      <a:pt x="30" y="70"/>
                      <a:pt x="29" y="70"/>
                      <a:pt x="2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151" name="Freeform 38">
              <a:extLst>
                <a:ext uri="{FF2B5EF4-FFF2-40B4-BE49-F238E27FC236}">
                  <a16:creationId xmlns:a16="http://schemas.microsoft.com/office/drawing/2014/main" id="{FAEA8309-9130-46E4-84A1-3DFD54E1A078}"/>
                </a:ext>
              </a:extLst>
            </p:cNvPr>
            <p:cNvSpPr>
              <a:spLocks noChangeAspect="1" noEditPoints="1"/>
            </p:cNvSpPr>
            <p:nvPr/>
          </p:nvSpPr>
          <p:spPr bwMode="auto">
            <a:xfrm>
              <a:off x="11138194" y="3073488"/>
              <a:ext cx="344163" cy="388998"/>
            </a:xfrm>
            <a:custGeom>
              <a:avLst/>
              <a:gdLst>
                <a:gd name="T0" fmla="*/ 44 w 151"/>
                <a:gd name="T1" fmla="*/ 130 h 171"/>
                <a:gd name="T2" fmla="*/ 75 w 151"/>
                <a:gd name="T3" fmla="*/ 153 h 171"/>
                <a:gd name="T4" fmla="*/ 133 w 151"/>
                <a:gd name="T5" fmla="*/ 53 h 171"/>
                <a:gd name="T6" fmla="*/ 127 w 151"/>
                <a:gd name="T7" fmla="*/ 52 h 171"/>
                <a:gd name="T8" fmla="*/ 44 w 151"/>
                <a:gd name="T9" fmla="*/ 130 h 171"/>
                <a:gd name="T10" fmla="*/ 121 w 151"/>
                <a:gd name="T11" fmla="*/ 18 h 171"/>
                <a:gd name="T12" fmla="*/ 75 w 151"/>
                <a:gd name="T13" fmla="*/ 0 h 171"/>
                <a:gd name="T14" fmla="*/ 29 w 151"/>
                <a:gd name="T15" fmla="*/ 18 h 171"/>
                <a:gd name="T16" fmla="*/ 2 w 151"/>
                <a:gd name="T17" fmla="*/ 43 h 171"/>
                <a:gd name="T18" fmla="*/ 75 w 151"/>
                <a:gd name="T19" fmla="*/ 171 h 171"/>
                <a:gd name="T20" fmla="*/ 149 w 151"/>
                <a:gd name="T21" fmla="*/ 43 h 171"/>
                <a:gd name="T22" fmla="*/ 121 w 151"/>
                <a:gd name="T23" fmla="*/ 18 h 171"/>
                <a:gd name="T24" fmla="*/ 76 w 151"/>
                <a:gd name="T25" fmla="*/ 156 h 171"/>
                <a:gd name="T26" fmla="*/ 75 w 151"/>
                <a:gd name="T27" fmla="*/ 157 h 171"/>
                <a:gd name="T28" fmla="*/ 75 w 151"/>
                <a:gd name="T29" fmla="*/ 156 h 171"/>
                <a:gd name="T30" fmla="*/ 14 w 151"/>
                <a:gd name="T31" fmla="*/ 51 h 171"/>
                <a:gd name="T32" fmla="*/ 14 w 151"/>
                <a:gd name="T33" fmla="*/ 49 h 171"/>
                <a:gd name="T34" fmla="*/ 16 w 151"/>
                <a:gd name="T35" fmla="*/ 50 h 171"/>
                <a:gd name="T36" fmla="*/ 17 w 151"/>
                <a:gd name="T37" fmla="*/ 50 h 171"/>
                <a:gd name="T38" fmla="*/ 36 w 151"/>
                <a:gd name="T39" fmla="*/ 31 h 171"/>
                <a:gd name="T40" fmla="*/ 36 w 151"/>
                <a:gd name="T41" fmla="*/ 29 h 171"/>
                <a:gd name="T42" fmla="*/ 38 w 151"/>
                <a:gd name="T43" fmla="*/ 29 h 171"/>
                <a:gd name="T44" fmla="*/ 42 w 151"/>
                <a:gd name="T45" fmla="*/ 30 h 171"/>
                <a:gd name="T46" fmla="*/ 74 w 151"/>
                <a:gd name="T47" fmla="*/ 15 h 171"/>
                <a:gd name="T48" fmla="*/ 75 w 151"/>
                <a:gd name="T49" fmla="*/ 14 h 171"/>
                <a:gd name="T50" fmla="*/ 76 w 151"/>
                <a:gd name="T51" fmla="*/ 15 h 171"/>
                <a:gd name="T52" fmla="*/ 108 w 151"/>
                <a:gd name="T53" fmla="*/ 30 h 171"/>
                <a:gd name="T54" fmla="*/ 112 w 151"/>
                <a:gd name="T55" fmla="*/ 29 h 171"/>
                <a:gd name="T56" fmla="*/ 114 w 151"/>
                <a:gd name="T57" fmla="*/ 29 h 171"/>
                <a:gd name="T58" fmla="*/ 114 w 151"/>
                <a:gd name="T59" fmla="*/ 31 h 171"/>
                <a:gd name="T60" fmla="*/ 133 w 151"/>
                <a:gd name="T61" fmla="*/ 50 h 171"/>
                <a:gd name="T62" fmla="*/ 134 w 151"/>
                <a:gd name="T63" fmla="*/ 50 h 171"/>
                <a:gd name="T64" fmla="*/ 136 w 151"/>
                <a:gd name="T65" fmla="*/ 49 h 171"/>
                <a:gd name="T66" fmla="*/ 136 w 151"/>
                <a:gd name="T67" fmla="*/ 51 h 171"/>
                <a:gd name="T68" fmla="*/ 76 w 151"/>
                <a:gd name="T69" fmla="*/ 156 h 171"/>
                <a:gd name="T70" fmla="*/ 111 w 151"/>
                <a:gd name="T71" fmla="*/ 33 h 171"/>
                <a:gd name="T72" fmla="*/ 75 w 151"/>
                <a:gd name="T73" fmla="*/ 19 h 171"/>
                <a:gd name="T74" fmla="*/ 40 w 151"/>
                <a:gd name="T75" fmla="*/ 33 h 171"/>
                <a:gd name="T76" fmla="*/ 18 w 151"/>
                <a:gd name="T77" fmla="*/ 53 h 171"/>
                <a:gd name="T78" fmla="*/ 32 w 151"/>
                <a:gd name="T79" fmla="*/ 114 h 171"/>
                <a:gd name="T80" fmla="*/ 112 w 151"/>
                <a:gd name="T81" fmla="*/ 40 h 171"/>
                <a:gd name="T82" fmla="*/ 111 w 151"/>
                <a:gd name="T83" fmla="*/ 3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71">
                  <a:moveTo>
                    <a:pt x="44" y="130"/>
                  </a:moveTo>
                  <a:cubicBezTo>
                    <a:pt x="57" y="146"/>
                    <a:pt x="72" y="152"/>
                    <a:pt x="75" y="153"/>
                  </a:cubicBezTo>
                  <a:cubicBezTo>
                    <a:pt x="81" y="151"/>
                    <a:pt x="133" y="129"/>
                    <a:pt x="133" y="53"/>
                  </a:cubicBezTo>
                  <a:cubicBezTo>
                    <a:pt x="131" y="53"/>
                    <a:pt x="129" y="53"/>
                    <a:pt x="127" y="52"/>
                  </a:cubicBezTo>
                  <a:lnTo>
                    <a:pt x="44" y="130"/>
                  </a:lnTo>
                  <a:close/>
                  <a:moveTo>
                    <a:pt x="121" y="18"/>
                  </a:moveTo>
                  <a:cubicBezTo>
                    <a:pt x="121" y="18"/>
                    <a:pt x="99" y="23"/>
                    <a:pt x="75" y="0"/>
                  </a:cubicBezTo>
                  <a:cubicBezTo>
                    <a:pt x="51" y="23"/>
                    <a:pt x="29" y="18"/>
                    <a:pt x="29" y="18"/>
                  </a:cubicBezTo>
                  <a:cubicBezTo>
                    <a:pt x="29" y="45"/>
                    <a:pt x="2" y="43"/>
                    <a:pt x="2" y="43"/>
                  </a:cubicBezTo>
                  <a:cubicBezTo>
                    <a:pt x="0" y="147"/>
                    <a:pt x="75" y="171"/>
                    <a:pt x="75" y="171"/>
                  </a:cubicBezTo>
                  <a:cubicBezTo>
                    <a:pt x="75" y="171"/>
                    <a:pt x="151" y="147"/>
                    <a:pt x="149" y="43"/>
                  </a:cubicBezTo>
                  <a:cubicBezTo>
                    <a:pt x="149" y="43"/>
                    <a:pt x="122" y="45"/>
                    <a:pt x="121" y="18"/>
                  </a:cubicBezTo>
                  <a:close/>
                  <a:moveTo>
                    <a:pt x="76" y="156"/>
                  </a:moveTo>
                  <a:cubicBezTo>
                    <a:pt x="75" y="157"/>
                    <a:pt x="75" y="157"/>
                    <a:pt x="75" y="157"/>
                  </a:cubicBezTo>
                  <a:cubicBezTo>
                    <a:pt x="75" y="156"/>
                    <a:pt x="75" y="156"/>
                    <a:pt x="75" y="156"/>
                  </a:cubicBezTo>
                  <a:cubicBezTo>
                    <a:pt x="74" y="156"/>
                    <a:pt x="13" y="135"/>
                    <a:pt x="14" y="51"/>
                  </a:cubicBezTo>
                  <a:cubicBezTo>
                    <a:pt x="14" y="49"/>
                    <a:pt x="14" y="49"/>
                    <a:pt x="14" y="49"/>
                  </a:cubicBezTo>
                  <a:cubicBezTo>
                    <a:pt x="16" y="50"/>
                    <a:pt x="16" y="50"/>
                    <a:pt x="16" y="50"/>
                  </a:cubicBezTo>
                  <a:cubicBezTo>
                    <a:pt x="16" y="50"/>
                    <a:pt x="16" y="50"/>
                    <a:pt x="17" y="50"/>
                  </a:cubicBezTo>
                  <a:cubicBezTo>
                    <a:pt x="23" y="50"/>
                    <a:pt x="36" y="48"/>
                    <a:pt x="36" y="31"/>
                  </a:cubicBezTo>
                  <a:cubicBezTo>
                    <a:pt x="36" y="29"/>
                    <a:pt x="36" y="29"/>
                    <a:pt x="36" y="29"/>
                  </a:cubicBezTo>
                  <a:cubicBezTo>
                    <a:pt x="38" y="29"/>
                    <a:pt x="38" y="29"/>
                    <a:pt x="38" y="29"/>
                  </a:cubicBezTo>
                  <a:cubicBezTo>
                    <a:pt x="38" y="29"/>
                    <a:pt x="40" y="30"/>
                    <a:pt x="42" y="30"/>
                  </a:cubicBezTo>
                  <a:cubicBezTo>
                    <a:pt x="48" y="30"/>
                    <a:pt x="61" y="28"/>
                    <a:pt x="74" y="15"/>
                  </a:cubicBezTo>
                  <a:cubicBezTo>
                    <a:pt x="75" y="14"/>
                    <a:pt x="75" y="14"/>
                    <a:pt x="75" y="14"/>
                  </a:cubicBezTo>
                  <a:cubicBezTo>
                    <a:pt x="76" y="15"/>
                    <a:pt x="76" y="15"/>
                    <a:pt x="76" y="15"/>
                  </a:cubicBezTo>
                  <a:cubicBezTo>
                    <a:pt x="90" y="28"/>
                    <a:pt x="102" y="30"/>
                    <a:pt x="108" y="30"/>
                  </a:cubicBezTo>
                  <a:cubicBezTo>
                    <a:pt x="111" y="30"/>
                    <a:pt x="112" y="29"/>
                    <a:pt x="112" y="29"/>
                  </a:cubicBezTo>
                  <a:cubicBezTo>
                    <a:pt x="114" y="29"/>
                    <a:pt x="114" y="29"/>
                    <a:pt x="114" y="29"/>
                  </a:cubicBezTo>
                  <a:cubicBezTo>
                    <a:pt x="114" y="31"/>
                    <a:pt x="114" y="31"/>
                    <a:pt x="114" y="31"/>
                  </a:cubicBezTo>
                  <a:cubicBezTo>
                    <a:pt x="114" y="48"/>
                    <a:pt x="128" y="50"/>
                    <a:pt x="133" y="50"/>
                  </a:cubicBezTo>
                  <a:cubicBezTo>
                    <a:pt x="134" y="50"/>
                    <a:pt x="134" y="50"/>
                    <a:pt x="134" y="50"/>
                  </a:cubicBezTo>
                  <a:cubicBezTo>
                    <a:pt x="136" y="49"/>
                    <a:pt x="136" y="49"/>
                    <a:pt x="136" y="49"/>
                  </a:cubicBezTo>
                  <a:cubicBezTo>
                    <a:pt x="136" y="51"/>
                    <a:pt x="136" y="51"/>
                    <a:pt x="136" y="51"/>
                  </a:cubicBezTo>
                  <a:cubicBezTo>
                    <a:pt x="138" y="135"/>
                    <a:pt x="76" y="156"/>
                    <a:pt x="76" y="156"/>
                  </a:cubicBezTo>
                  <a:close/>
                  <a:moveTo>
                    <a:pt x="111" y="33"/>
                  </a:moveTo>
                  <a:cubicBezTo>
                    <a:pt x="106" y="33"/>
                    <a:pt x="91" y="33"/>
                    <a:pt x="75" y="19"/>
                  </a:cubicBezTo>
                  <a:cubicBezTo>
                    <a:pt x="59" y="33"/>
                    <a:pt x="45" y="33"/>
                    <a:pt x="40" y="33"/>
                  </a:cubicBezTo>
                  <a:cubicBezTo>
                    <a:pt x="39" y="48"/>
                    <a:pt x="28" y="53"/>
                    <a:pt x="18" y="53"/>
                  </a:cubicBezTo>
                  <a:cubicBezTo>
                    <a:pt x="17" y="80"/>
                    <a:pt x="24" y="100"/>
                    <a:pt x="32" y="114"/>
                  </a:cubicBezTo>
                  <a:cubicBezTo>
                    <a:pt x="112" y="40"/>
                    <a:pt x="112" y="40"/>
                    <a:pt x="112" y="40"/>
                  </a:cubicBezTo>
                  <a:cubicBezTo>
                    <a:pt x="112" y="38"/>
                    <a:pt x="111" y="36"/>
                    <a:pt x="111" y="33"/>
                  </a:cubicBezTo>
                  <a:close/>
                </a:path>
              </a:pathLst>
            </a:custGeom>
            <a:solidFill>
              <a:schemeClr val="tx1"/>
            </a:solidFill>
            <a:ln>
              <a:noFill/>
            </a:ln>
          </p:spPr>
          <p:txBody>
            <a:bodyPr vert="horz" wrap="square" lIns="82040" tIns="41020" rIns="82040" bIns="41020" numCol="1" anchor="t" anchorCtr="0" compatLnSpc="1">
              <a:prstTxWarp prst="textNoShape">
                <a:avLst/>
              </a:prstTxWarp>
            </a:bodyPr>
            <a:lstStyle/>
            <a:p>
              <a:endParaRPr lang="en-US" sz="900" dirty="0"/>
            </a:p>
          </p:txBody>
        </p:sp>
        <p:grpSp>
          <p:nvGrpSpPr>
            <p:cNvPr id="152" name="Group 151">
              <a:extLst>
                <a:ext uri="{FF2B5EF4-FFF2-40B4-BE49-F238E27FC236}">
                  <a16:creationId xmlns:a16="http://schemas.microsoft.com/office/drawing/2014/main" id="{43846BD7-8180-4974-82D4-53E1A7BC0528}"/>
                </a:ext>
              </a:extLst>
            </p:cNvPr>
            <p:cNvGrpSpPr>
              <a:grpSpLocks noChangeAspect="1"/>
            </p:cNvGrpSpPr>
            <p:nvPr/>
          </p:nvGrpSpPr>
          <p:grpSpPr>
            <a:xfrm>
              <a:off x="11024513" y="3917260"/>
              <a:ext cx="597127" cy="344540"/>
              <a:chOff x="5713413" y="3619500"/>
              <a:chExt cx="1368425" cy="1050925"/>
            </a:xfrm>
            <a:solidFill>
              <a:schemeClr val="tx1"/>
            </a:solidFill>
          </p:grpSpPr>
          <p:sp>
            <p:nvSpPr>
              <p:cNvPr id="153" name="Freeform 96">
                <a:extLst>
                  <a:ext uri="{FF2B5EF4-FFF2-40B4-BE49-F238E27FC236}">
                    <a16:creationId xmlns:a16="http://schemas.microsoft.com/office/drawing/2014/main" id="{F3E8EB76-B2E4-4924-B6B9-34B3F9357027}"/>
                  </a:ext>
                </a:extLst>
              </p:cNvPr>
              <p:cNvSpPr>
                <a:spLocks noEditPoints="1"/>
              </p:cNvSpPr>
              <p:nvPr/>
            </p:nvSpPr>
            <p:spPr bwMode="auto">
              <a:xfrm>
                <a:off x="5957888" y="3697288"/>
                <a:ext cx="876300" cy="877888"/>
              </a:xfrm>
              <a:custGeom>
                <a:avLst/>
                <a:gdLst>
                  <a:gd name="T0" fmla="*/ 117 w 234"/>
                  <a:gd name="T1" fmla="*/ 0 h 234"/>
                  <a:gd name="T2" fmla="*/ 202 w 234"/>
                  <a:gd name="T3" fmla="*/ 36 h 234"/>
                  <a:gd name="T4" fmla="*/ 197 w 234"/>
                  <a:gd name="T5" fmla="*/ 45 h 234"/>
                  <a:gd name="T6" fmla="*/ 184 w 234"/>
                  <a:gd name="T7" fmla="*/ 64 h 234"/>
                  <a:gd name="T8" fmla="*/ 106 w 234"/>
                  <a:gd name="T9" fmla="*/ 25 h 234"/>
                  <a:gd name="T10" fmla="*/ 41 w 234"/>
                  <a:gd name="T11" fmla="*/ 51 h 234"/>
                  <a:gd name="T12" fmla="*/ 37 w 234"/>
                  <a:gd name="T13" fmla="*/ 45 h 234"/>
                  <a:gd name="T14" fmla="*/ 37 w 234"/>
                  <a:gd name="T15" fmla="*/ 45 h 234"/>
                  <a:gd name="T16" fmla="*/ 32 w 234"/>
                  <a:gd name="T17" fmla="*/ 36 h 234"/>
                  <a:gd name="T18" fmla="*/ 117 w 234"/>
                  <a:gd name="T19" fmla="*/ 0 h 234"/>
                  <a:gd name="T20" fmla="*/ 224 w 234"/>
                  <a:gd name="T21" fmla="*/ 68 h 234"/>
                  <a:gd name="T22" fmla="*/ 234 w 234"/>
                  <a:gd name="T23" fmla="*/ 117 h 234"/>
                  <a:gd name="T24" fmla="*/ 233 w 234"/>
                  <a:gd name="T25" fmla="*/ 131 h 234"/>
                  <a:gd name="T26" fmla="*/ 231 w 234"/>
                  <a:gd name="T27" fmla="*/ 131 h 234"/>
                  <a:gd name="T28" fmla="*/ 202 w 234"/>
                  <a:gd name="T29" fmla="*/ 137 h 234"/>
                  <a:gd name="T30" fmla="*/ 203 w 234"/>
                  <a:gd name="T31" fmla="*/ 122 h 234"/>
                  <a:gd name="T32" fmla="*/ 200 w 234"/>
                  <a:gd name="T33" fmla="*/ 99 h 234"/>
                  <a:gd name="T34" fmla="*/ 224 w 234"/>
                  <a:gd name="T35" fmla="*/ 68 h 234"/>
                  <a:gd name="T36" fmla="*/ 222 w 234"/>
                  <a:gd name="T37" fmla="*/ 169 h 234"/>
                  <a:gd name="T38" fmla="*/ 197 w 234"/>
                  <a:gd name="T39" fmla="*/ 202 h 234"/>
                  <a:gd name="T40" fmla="*/ 177 w 234"/>
                  <a:gd name="T41" fmla="*/ 188 h 234"/>
                  <a:gd name="T42" fmla="*/ 188 w 234"/>
                  <a:gd name="T43" fmla="*/ 173 h 234"/>
                  <a:gd name="T44" fmla="*/ 222 w 234"/>
                  <a:gd name="T45" fmla="*/ 169 h 234"/>
                  <a:gd name="T46" fmla="*/ 165 w 234"/>
                  <a:gd name="T47" fmla="*/ 223 h 234"/>
                  <a:gd name="T48" fmla="*/ 117 w 234"/>
                  <a:gd name="T49" fmla="*/ 234 h 234"/>
                  <a:gd name="T50" fmla="*/ 69 w 234"/>
                  <a:gd name="T51" fmla="*/ 223 h 234"/>
                  <a:gd name="T52" fmla="*/ 80 w 234"/>
                  <a:gd name="T53" fmla="*/ 215 h 234"/>
                  <a:gd name="T54" fmla="*/ 106 w 234"/>
                  <a:gd name="T55" fmla="*/ 219 h 234"/>
                  <a:gd name="T56" fmla="*/ 147 w 234"/>
                  <a:gd name="T57" fmla="*/ 209 h 234"/>
                  <a:gd name="T58" fmla="*/ 165 w 234"/>
                  <a:gd name="T59" fmla="*/ 223 h 234"/>
                  <a:gd name="T60" fmla="*/ 37 w 234"/>
                  <a:gd name="T61" fmla="*/ 202 h 234"/>
                  <a:gd name="T62" fmla="*/ 13 w 234"/>
                  <a:gd name="T63" fmla="*/ 169 h 234"/>
                  <a:gd name="T64" fmla="*/ 23 w 234"/>
                  <a:gd name="T65" fmla="*/ 171 h 234"/>
                  <a:gd name="T66" fmla="*/ 45 w 234"/>
                  <a:gd name="T67" fmla="*/ 197 h 234"/>
                  <a:gd name="T68" fmla="*/ 37 w 234"/>
                  <a:gd name="T69" fmla="*/ 202 h 234"/>
                  <a:gd name="T70" fmla="*/ 1 w 234"/>
                  <a:gd name="T71" fmla="*/ 131 h 234"/>
                  <a:gd name="T72" fmla="*/ 0 w 234"/>
                  <a:gd name="T73" fmla="*/ 117 h 234"/>
                  <a:gd name="T74" fmla="*/ 10 w 234"/>
                  <a:gd name="T75" fmla="*/ 68 h 234"/>
                  <a:gd name="T76" fmla="*/ 19 w 234"/>
                  <a:gd name="T77" fmla="*/ 80 h 234"/>
                  <a:gd name="T78" fmla="*/ 10 w 234"/>
                  <a:gd name="T79" fmla="*/ 122 h 234"/>
                  <a:gd name="T80" fmla="*/ 10 w 234"/>
                  <a:gd name="T81" fmla="*/ 133 h 234"/>
                  <a:gd name="T82" fmla="*/ 3 w 234"/>
                  <a:gd name="T83" fmla="*/ 131 h 234"/>
                  <a:gd name="T84" fmla="*/ 1 w 234"/>
                  <a:gd name="T85" fmla="*/ 13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4" h="234">
                    <a:moveTo>
                      <a:pt x="117" y="0"/>
                    </a:moveTo>
                    <a:cubicBezTo>
                      <a:pt x="151" y="0"/>
                      <a:pt x="181" y="14"/>
                      <a:pt x="202" y="36"/>
                    </a:cubicBezTo>
                    <a:cubicBezTo>
                      <a:pt x="201" y="39"/>
                      <a:pt x="199" y="42"/>
                      <a:pt x="197" y="45"/>
                    </a:cubicBezTo>
                    <a:cubicBezTo>
                      <a:pt x="193" y="51"/>
                      <a:pt x="189" y="57"/>
                      <a:pt x="184" y="64"/>
                    </a:cubicBezTo>
                    <a:cubicBezTo>
                      <a:pt x="166" y="40"/>
                      <a:pt x="138" y="25"/>
                      <a:pt x="106" y="25"/>
                    </a:cubicBezTo>
                    <a:cubicBezTo>
                      <a:pt x="81" y="25"/>
                      <a:pt x="58" y="35"/>
                      <a:pt x="41" y="51"/>
                    </a:cubicBezTo>
                    <a:cubicBezTo>
                      <a:pt x="40" y="49"/>
                      <a:pt x="38" y="47"/>
                      <a:pt x="37" y="45"/>
                    </a:cubicBezTo>
                    <a:cubicBezTo>
                      <a:pt x="37" y="45"/>
                      <a:pt x="37" y="45"/>
                      <a:pt x="37" y="45"/>
                    </a:cubicBezTo>
                    <a:cubicBezTo>
                      <a:pt x="35" y="42"/>
                      <a:pt x="33" y="39"/>
                      <a:pt x="32" y="36"/>
                    </a:cubicBezTo>
                    <a:cubicBezTo>
                      <a:pt x="53" y="14"/>
                      <a:pt x="83" y="0"/>
                      <a:pt x="117" y="0"/>
                    </a:cubicBezTo>
                    <a:close/>
                    <a:moveTo>
                      <a:pt x="224" y="68"/>
                    </a:moveTo>
                    <a:cubicBezTo>
                      <a:pt x="230" y="83"/>
                      <a:pt x="234" y="99"/>
                      <a:pt x="234" y="117"/>
                    </a:cubicBezTo>
                    <a:cubicBezTo>
                      <a:pt x="234" y="121"/>
                      <a:pt x="234" y="126"/>
                      <a:pt x="233" y="131"/>
                    </a:cubicBezTo>
                    <a:cubicBezTo>
                      <a:pt x="233" y="131"/>
                      <a:pt x="232" y="131"/>
                      <a:pt x="231" y="131"/>
                    </a:cubicBezTo>
                    <a:cubicBezTo>
                      <a:pt x="223" y="133"/>
                      <a:pt x="213" y="135"/>
                      <a:pt x="202" y="137"/>
                    </a:cubicBezTo>
                    <a:cubicBezTo>
                      <a:pt x="203" y="132"/>
                      <a:pt x="203" y="127"/>
                      <a:pt x="203" y="122"/>
                    </a:cubicBezTo>
                    <a:cubicBezTo>
                      <a:pt x="203" y="114"/>
                      <a:pt x="202" y="106"/>
                      <a:pt x="200" y="99"/>
                    </a:cubicBezTo>
                    <a:cubicBezTo>
                      <a:pt x="209" y="88"/>
                      <a:pt x="217" y="78"/>
                      <a:pt x="224" y="68"/>
                    </a:cubicBezTo>
                    <a:close/>
                    <a:moveTo>
                      <a:pt x="222" y="169"/>
                    </a:moveTo>
                    <a:cubicBezTo>
                      <a:pt x="215" y="181"/>
                      <a:pt x="207" y="192"/>
                      <a:pt x="197" y="202"/>
                    </a:cubicBezTo>
                    <a:cubicBezTo>
                      <a:pt x="191" y="198"/>
                      <a:pt x="184" y="193"/>
                      <a:pt x="177" y="188"/>
                    </a:cubicBezTo>
                    <a:cubicBezTo>
                      <a:pt x="181" y="184"/>
                      <a:pt x="185" y="178"/>
                      <a:pt x="188" y="173"/>
                    </a:cubicBezTo>
                    <a:cubicBezTo>
                      <a:pt x="200" y="172"/>
                      <a:pt x="211" y="171"/>
                      <a:pt x="222" y="169"/>
                    </a:cubicBezTo>
                    <a:close/>
                    <a:moveTo>
                      <a:pt x="165" y="223"/>
                    </a:moveTo>
                    <a:cubicBezTo>
                      <a:pt x="151" y="230"/>
                      <a:pt x="134" y="234"/>
                      <a:pt x="117" y="234"/>
                    </a:cubicBezTo>
                    <a:cubicBezTo>
                      <a:pt x="100" y="234"/>
                      <a:pt x="84" y="230"/>
                      <a:pt x="69" y="223"/>
                    </a:cubicBezTo>
                    <a:cubicBezTo>
                      <a:pt x="73" y="221"/>
                      <a:pt x="76" y="218"/>
                      <a:pt x="80" y="215"/>
                    </a:cubicBezTo>
                    <a:cubicBezTo>
                      <a:pt x="88" y="217"/>
                      <a:pt x="97" y="219"/>
                      <a:pt x="106" y="219"/>
                    </a:cubicBezTo>
                    <a:cubicBezTo>
                      <a:pt x="121" y="219"/>
                      <a:pt x="135" y="215"/>
                      <a:pt x="147" y="209"/>
                    </a:cubicBezTo>
                    <a:cubicBezTo>
                      <a:pt x="153" y="214"/>
                      <a:pt x="159" y="219"/>
                      <a:pt x="165" y="223"/>
                    </a:cubicBezTo>
                    <a:close/>
                    <a:moveTo>
                      <a:pt x="37" y="202"/>
                    </a:moveTo>
                    <a:cubicBezTo>
                      <a:pt x="27" y="192"/>
                      <a:pt x="19" y="181"/>
                      <a:pt x="13" y="169"/>
                    </a:cubicBezTo>
                    <a:cubicBezTo>
                      <a:pt x="16" y="170"/>
                      <a:pt x="19" y="170"/>
                      <a:pt x="23" y="171"/>
                    </a:cubicBezTo>
                    <a:cubicBezTo>
                      <a:pt x="29" y="181"/>
                      <a:pt x="36" y="189"/>
                      <a:pt x="45" y="197"/>
                    </a:cubicBezTo>
                    <a:cubicBezTo>
                      <a:pt x="42" y="199"/>
                      <a:pt x="40" y="200"/>
                      <a:pt x="37" y="202"/>
                    </a:cubicBezTo>
                    <a:close/>
                    <a:moveTo>
                      <a:pt x="1" y="131"/>
                    </a:moveTo>
                    <a:cubicBezTo>
                      <a:pt x="0" y="126"/>
                      <a:pt x="0" y="121"/>
                      <a:pt x="0" y="117"/>
                    </a:cubicBezTo>
                    <a:cubicBezTo>
                      <a:pt x="0" y="99"/>
                      <a:pt x="4" y="83"/>
                      <a:pt x="10" y="68"/>
                    </a:cubicBezTo>
                    <a:cubicBezTo>
                      <a:pt x="13" y="72"/>
                      <a:pt x="16" y="76"/>
                      <a:pt x="19" y="80"/>
                    </a:cubicBezTo>
                    <a:cubicBezTo>
                      <a:pt x="13" y="93"/>
                      <a:pt x="10" y="107"/>
                      <a:pt x="10" y="122"/>
                    </a:cubicBezTo>
                    <a:cubicBezTo>
                      <a:pt x="10" y="126"/>
                      <a:pt x="10" y="129"/>
                      <a:pt x="10" y="133"/>
                    </a:cubicBezTo>
                    <a:cubicBezTo>
                      <a:pt x="8" y="132"/>
                      <a:pt x="5" y="132"/>
                      <a:pt x="3" y="131"/>
                    </a:cubicBezTo>
                    <a:cubicBezTo>
                      <a:pt x="2" y="131"/>
                      <a:pt x="2" y="131"/>
                      <a:pt x="1" y="1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4" name="Freeform 97">
                <a:extLst>
                  <a:ext uri="{FF2B5EF4-FFF2-40B4-BE49-F238E27FC236}">
                    <a16:creationId xmlns:a16="http://schemas.microsoft.com/office/drawing/2014/main" id="{F3F05068-3DC6-44D5-B87E-891A2A6C055C}"/>
                  </a:ext>
                </a:extLst>
              </p:cNvPr>
              <p:cNvSpPr>
                <a:spLocks/>
              </p:cNvSpPr>
              <p:nvPr/>
            </p:nvSpPr>
            <p:spPr bwMode="auto">
              <a:xfrm>
                <a:off x="5713413" y="3619500"/>
                <a:ext cx="1368425" cy="1050925"/>
              </a:xfrm>
              <a:custGeom>
                <a:avLst/>
                <a:gdLst>
                  <a:gd name="T0" fmla="*/ 284 w 365"/>
                  <a:gd name="T1" fmla="*/ 196 h 280"/>
                  <a:gd name="T2" fmla="*/ 311 w 365"/>
                  <a:gd name="T3" fmla="*/ 267 h 280"/>
                  <a:gd name="T4" fmla="*/ 182 w 365"/>
                  <a:gd name="T5" fmla="*/ 192 h 280"/>
                  <a:gd name="T6" fmla="*/ 53 w 365"/>
                  <a:gd name="T7" fmla="*/ 267 h 280"/>
                  <a:gd name="T8" fmla="*/ 80 w 365"/>
                  <a:gd name="T9" fmla="*/ 196 h 280"/>
                  <a:gd name="T10" fmla="*/ 67 w 365"/>
                  <a:gd name="T11" fmla="*/ 242 h 280"/>
                  <a:gd name="T12" fmla="*/ 166 w 365"/>
                  <a:gd name="T13" fmla="*/ 187 h 280"/>
                  <a:gd name="T14" fmla="*/ 0 w 365"/>
                  <a:gd name="T15" fmla="*/ 148 h 280"/>
                  <a:gd name="T16" fmla="*/ 69 w 365"/>
                  <a:gd name="T17" fmla="*/ 117 h 280"/>
                  <a:gd name="T18" fmla="*/ 27 w 365"/>
                  <a:gd name="T19" fmla="*/ 140 h 280"/>
                  <a:gd name="T20" fmla="*/ 162 w 365"/>
                  <a:gd name="T21" fmla="*/ 173 h 280"/>
                  <a:gd name="T22" fmla="*/ 154 w 365"/>
                  <a:gd name="T23" fmla="*/ 165 h 280"/>
                  <a:gd name="T24" fmla="*/ 53 w 365"/>
                  <a:gd name="T25" fmla="*/ 8 h 280"/>
                  <a:gd name="T26" fmla="*/ 124 w 365"/>
                  <a:gd name="T27" fmla="*/ 36 h 280"/>
                  <a:gd name="T28" fmla="*/ 78 w 365"/>
                  <a:gd name="T29" fmla="*/ 22 h 280"/>
                  <a:gd name="T30" fmla="*/ 164 w 365"/>
                  <a:gd name="T31" fmla="*/ 155 h 280"/>
                  <a:gd name="T32" fmla="*/ 182 w 365"/>
                  <a:gd name="T33" fmla="*/ 173 h 280"/>
                  <a:gd name="T34" fmla="*/ 200 w 365"/>
                  <a:gd name="T35" fmla="*/ 155 h 280"/>
                  <a:gd name="T36" fmla="*/ 286 w 365"/>
                  <a:gd name="T37" fmla="*/ 22 h 280"/>
                  <a:gd name="T38" fmla="*/ 240 w 365"/>
                  <a:gd name="T39" fmla="*/ 36 h 280"/>
                  <a:gd name="T40" fmla="*/ 311 w 365"/>
                  <a:gd name="T41" fmla="*/ 8 h 280"/>
                  <a:gd name="T42" fmla="*/ 210 w 365"/>
                  <a:gd name="T43" fmla="*/ 165 h 280"/>
                  <a:gd name="T44" fmla="*/ 202 w 365"/>
                  <a:gd name="T45" fmla="*/ 173 h 280"/>
                  <a:gd name="T46" fmla="*/ 337 w 365"/>
                  <a:gd name="T47" fmla="*/ 140 h 280"/>
                  <a:gd name="T48" fmla="*/ 295 w 365"/>
                  <a:gd name="T49" fmla="*/ 117 h 280"/>
                  <a:gd name="T50" fmla="*/ 365 w 365"/>
                  <a:gd name="T51" fmla="*/ 148 h 280"/>
                  <a:gd name="T52" fmla="*/ 198 w 365"/>
                  <a:gd name="T53" fmla="*/ 187 h 280"/>
                  <a:gd name="T54" fmla="*/ 297 w 365"/>
                  <a:gd name="T55" fmla="*/ 242 h 280"/>
                  <a:gd name="T56" fmla="*/ 284 w 365"/>
                  <a:gd name="T57" fmla="*/ 196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5" h="280">
                    <a:moveTo>
                      <a:pt x="284" y="196"/>
                    </a:moveTo>
                    <a:cubicBezTo>
                      <a:pt x="309" y="231"/>
                      <a:pt x="320" y="258"/>
                      <a:pt x="311" y="267"/>
                    </a:cubicBezTo>
                    <a:cubicBezTo>
                      <a:pt x="298" y="280"/>
                      <a:pt x="243" y="247"/>
                      <a:pt x="182" y="192"/>
                    </a:cubicBezTo>
                    <a:cubicBezTo>
                      <a:pt x="121" y="247"/>
                      <a:pt x="66" y="280"/>
                      <a:pt x="53" y="267"/>
                    </a:cubicBezTo>
                    <a:cubicBezTo>
                      <a:pt x="44" y="258"/>
                      <a:pt x="56" y="231"/>
                      <a:pt x="80" y="196"/>
                    </a:cubicBezTo>
                    <a:cubicBezTo>
                      <a:pt x="66" y="218"/>
                      <a:pt x="61" y="235"/>
                      <a:pt x="67" y="242"/>
                    </a:cubicBezTo>
                    <a:cubicBezTo>
                      <a:pt x="77" y="252"/>
                      <a:pt x="119" y="229"/>
                      <a:pt x="166" y="187"/>
                    </a:cubicBezTo>
                    <a:cubicBezTo>
                      <a:pt x="73" y="185"/>
                      <a:pt x="0" y="168"/>
                      <a:pt x="0" y="148"/>
                    </a:cubicBezTo>
                    <a:cubicBezTo>
                      <a:pt x="0" y="136"/>
                      <a:pt x="27" y="124"/>
                      <a:pt x="69" y="117"/>
                    </a:cubicBezTo>
                    <a:cubicBezTo>
                      <a:pt x="43" y="123"/>
                      <a:pt x="27" y="131"/>
                      <a:pt x="27" y="140"/>
                    </a:cubicBezTo>
                    <a:cubicBezTo>
                      <a:pt x="27" y="157"/>
                      <a:pt x="86" y="171"/>
                      <a:pt x="162" y="173"/>
                    </a:cubicBezTo>
                    <a:cubicBezTo>
                      <a:pt x="160" y="170"/>
                      <a:pt x="157" y="168"/>
                      <a:pt x="154" y="165"/>
                    </a:cubicBezTo>
                    <a:cubicBezTo>
                      <a:pt x="83" y="94"/>
                      <a:pt x="38" y="24"/>
                      <a:pt x="53" y="8"/>
                    </a:cubicBezTo>
                    <a:cubicBezTo>
                      <a:pt x="62" y="0"/>
                      <a:pt x="89" y="11"/>
                      <a:pt x="124" y="36"/>
                    </a:cubicBezTo>
                    <a:cubicBezTo>
                      <a:pt x="101" y="22"/>
                      <a:pt x="84" y="16"/>
                      <a:pt x="78" y="22"/>
                    </a:cubicBezTo>
                    <a:cubicBezTo>
                      <a:pt x="65" y="35"/>
                      <a:pt x="104" y="95"/>
                      <a:pt x="164" y="155"/>
                    </a:cubicBezTo>
                    <a:cubicBezTo>
                      <a:pt x="170" y="161"/>
                      <a:pt x="176" y="167"/>
                      <a:pt x="182" y="173"/>
                    </a:cubicBezTo>
                    <a:cubicBezTo>
                      <a:pt x="188" y="167"/>
                      <a:pt x="194" y="161"/>
                      <a:pt x="200" y="155"/>
                    </a:cubicBezTo>
                    <a:cubicBezTo>
                      <a:pt x="261" y="95"/>
                      <a:pt x="299" y="35"/>
                      <a:pt x="286" y="22"/>
                    </a:cubicBezTo>
                    <a:cubicBezTo>
                      <a:pt x="280" y="16"/>
                      <a:pt x="263" y="22"/>
                      <a:pt x="240" y="36"/>
                    </a:cubicBezTo>
                    <a:cubicBezTo>
                      <a:pt x="275" y="11"/>
                      <a:pt x="302" y="0"/>
                      <a:pt x="311" y="8"/>
                    </a:cubicBezTo>
                    <a:cubicBezTo>
                      <a:pt x="327" y="24"/>
                      <a:pt x="281" y="94"/>
                      <a:pt x="210" y="165"/>
                    </a:cubicBezTo>
                    <a:cubicBezTo>
                      <a:pt x="207" y="168"/>
                      <a:pt x="205" y="170"/>
                      <a:pt x="202" y="173"/>
                    </a:cubicBezTo>
                    <a:cubicBezTo>
                      <a:pt x="278" y="171"/>
                      <a:pt x="337" y="157"/>
                      <a:pt x="337" y="140"/>
                    </a:cubicBezTo>
                    <a:cubicBezTo>
                      <a:pt x="337" y="131"/>
                      <a:pt x="321" y="123"/>
                      <a:pt x="295" y="117"/>
                    </a:cubicBezTo>
                    <a:cubicBezTo>
                      <a:pt x="338" y="124"/>
                      <a:pt x="365" y="136"/>
                      <a:pt x="365" y="148"/>
                    </a:cubicBezTo>
                    <a:cubicBezTo>
                      <a:pt x="365" y="168"/>
                      <a:pt x="291" y="185"/>
                      <a:pt x="198" y="187"/>
                    </a:cubicBezTo>
                    <a:cubicBezTo>
                      <a:pt x="246" y="229"/>
                      <a:pt x="287" y="252"/>
                      <a:pt x="297" y="242"/>
                    </a:cubicBezTo>
                    <a:cubicBezTo>
                      <a:pt x="304" y="235"/>
                      <a:pt x="298" y="218"/>
                      <a:pt x="284"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pic>
          <p:nvPicPr>
            <p:cNvPr id="155" name="Picture 154">
              <a:extLst>
                <a:ext uri="{FF2B5EF4-FFF2-40B4-BE49-F238E27FC236}">
                  <a16:creationId xmlns:a16="http://schemas.microsoft.com/office/drawing/2014/main" id="{E5D6F7F8-8E71-476C-A334-1826960E2F8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394" t="17896" r="-4773" b="25033"/>
            <a:stretch/>
          </p:blipFill>
          <p:spPr>
            <a:xfrm>
              <a:off x="8629027" y="3114874"/>
              <a:ext cx="677125" cy="347612"/>
            </a:xfrm>
            <a:prstGeom prst="rect">
              <a:avLst/>
            </a:prstGeom>
            <a:noFill/>
          </p:spPr>
        </p:pic>
        <p:sp>
          <p:nvSpPr>
            <p:cNvPr id="74" name="TextBox 73">
              <a:extLst>
                <a:ext uri="{FF2B5EF4-FFF2-40B4-BE49-F238E27FC236}">
                  <a16:creationId xmlns:a16="http://schemas.microsoft.com/office/drawing/2014/main" id="{E4C3B34C-3002-4C5C-ABA5-35EE7F29AA7B}"/>
                </a:ext>
              </a:extLst>
            </p:cNvPr>
            <p:cNvSpPr txBox="1"/>
            <p:nvPr/>
          </p:nvSpPr>
          <p:spPr>
            <a:xfrm rot="313555">
              <a:off x="4475637" y="2614258"/>
              <a:ext cx="2435734" cy="2435735"/>
            </a:xfrm>
            <a:prstGeom prst="rect">
              <a:avLst/>
            </a:prstGeom>
            <a:noFill/>
          </p:spPr>
          <p:txBody>
            <a:bodyPr wrap="none" rtlCol="0">
              <a:prstTxWarp prst="textArchUp">
                <a:avLst/>
              </a:prstTxWarp>
              <a:spAutoFit/>
            </a:bodyPr>
            <a:lstStyle/>
            <a:p>
              <a:pPr algn="ctr"/>
              <a:r>
                <a:rPr lang="en-US" sz="1600" b="1" spc="300" dirty="0">
                  <a:latin typeface="Open Sans" panose="020B0606030504020204" pitchFamily="34" charset="0"/>
                  <a:ea typeface="Open Sans" panose="020B0606030504020204" pitchFamily="34" charset="0"/>
                  <a:cs typeface="Open Sans" panose="020B0606030504020204" pitchFamily="34" charset="0"/>
                </a:rPr>
                <a:t>INTEGRITY</a:t>
              </a:r>
            </a:p>
          </p:txBody>
        </p:sp>
        <p:sp>
          <p:nvSpPr>
            <p:cNvPr id="156" name="Freeform 236">
              <a:extLst>
                <a:ext uri="{FF2B5EF4-FFF2-40B4-BE49-F238E27FC236}">
                  <a16:creationId xmlns:a16="http://schemas.microsoft.com/office/drawing/2014/main" id="{8CA1CEC9-E3E3-4AB2-B04F-D16EC540B94B}"/>
                </a:ext>
              </a:extLst>
            </p:cNvPr>
            <p:cNvSpPr>
              <a:spLocks/>
            </p:cNvSpPr>
            <p:nvPr/>
          </p:nvSpPr>
          <p:spPr bwMode="auto">
            <a:xfrm flipH="1">
              <a:off x="7783116" y="3624283"/>
              <a:ext cx="396805" cy="341548"/>
            </a:xfrm>
            <a:custGeom>
              <a:avLst/>
              <a:gdLst>
                <a:gd name="T0" fmla="*/ 319 w 320"/>
                <a:gd name="T1" fmla="*/ 101 h 193"/>
                <a:gd name="T2" fmla="*/ 319 w 320"/>
                <a:gd name="T3" fmla="*/ 93 h 193"/>
                <a:gd name="T4" fmla="*/ 317 w 320"/>
                <a:gd name="T5" fmla="*/ 89 h 193"/>
                <a:gd name="T6" fmla="*/ 231 w 320"/>
                <a:gd name="T7" fmla="*/ 4 h 193"/>
                <a:gd name="T8" fmla="*/ 216 w 320"/>
                <a:gd name="T9" fmla="*/ 4 h 193"/>
                <a:gd name="T10" fmla="*/ 216 w 320"/>
                <a:gd name="T11" fmla="*/ 19 h 193"/>
                <a:gd name="T12" fmla="*/ 283 w 320"/>
                <a:gd name="T13" fmla="*/ 86 h 193"/>
                <a:gd name="T14" fmla="*/ 10 w 320"/>
                <a:gd name="T15" fmla="*/ 86 h 193"/>
                <a:gd name="T16" fmla="*/ 0 w 320"/>
                <a:gd name="T17" fmla="*/ 97 h 193"/>
                <a:gd name="T18" fmla="*/ 10 w 320"/>
                <a:gd name="T19" fmla="*/ 107 h 193"/>
                <a:gd name="T20" fmla="*/ 283 w 320"/>
                <a:gd name="T21" fmla="*/ 107 h 193"/>
                <a:gd name="T22" fmla="*/ 216 w 320"/>
                <a:gd name="T23" fmla="*/ 174 h 193"/>
                <a:gd name="T24" fmla="*/ 216 w 320"/>
                <a:gd name="T25" fmla="*/ 190 h 193"/>
                <a:gd name="T26" fmla="*/ 224 w 320"/>
                <a:gd name="T27" fmla="*/ 193 h 193"/>
                <a:gd name="T28" fmla="*/ 231 w 320"/>
                <a:gd name="T29" fmla="*/ 190 h 193"/>
                <a:gd name="T30" fmla="*/ 317 w 320"/>
                <a:gd name="T31" fmla="*/ 104 h 193"/>
                <a:gd name="T32" fmla="*/ 319 w 320"/>
                <a:gd name="T33" fmla="*/ 10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 h="193">
                  <a:moveTo>
                    <a:pt x="319" y="101"/>
                  </a:moveTo>
                  <a:cubicBezTo>
                    <a:pt x="320" y="98"/>
                    <a:pt x="320" y="95"/>
                    <a:pt x="319" y="93"/>
                  </a:cubicBezTo>
                  <a:cubicBezTo>
                    <a:pt x="318" y="91"/>
                    <a:pt x="318" y="90"/>
                    <a:pt x="317" y="89"/>
                  </a:cubicBezTo>
                  <a:cubicBezTo>
                    <a:pt x="231" y="4"/>
                    <a:pt x="231" y="4"/>
                    <a:pt x="231" y="4"/>
                  </a:cubicBezTo>
                  <a:cubicBezTo>
                    <a:pt x="227" y="0"/>
                    <a:pt x="220" y="0"/>
                    <a:pt x="216" y="4"/>
                  </a:cubicBezTo>
                  <a:cubicBezTo>
                    <a:pt x="212" y="8"/>
                    <a:pt x="212" y="15"/>
                    <a:pt x="216" y="19"/>
                  </a:cubicBezTo>
                  <a:cubicBezTo>
                    <a:pt x="283" y="86"/>
                    <a:pt x="283" y="86"/>
                    <a:pt x="283" y="86"/>
                  </a:cubicBezTo>
                  <a:cubicBezTo>
                    <a:pt x="10" y="86"/>
                    <a:pt x="10" y="86"/>
                    <a:pt x="10" y="86"/>
                  </a:cubicBezTo>
                  <a:cubicBezTo>
                    <a:pt x="4" y="86"/>
                    <a:pt x="0" y="91"/>
                    <a:pt x="0" y="97"/>
                  </a:cubicBezTo>
                  <a:cubicBezTo>
                    <a:pt x="0" y="103"/>
                    <a:pt x="4" y="107"/>
                    <a:pt x="10" y="107"/>
                  </a:cubicBezTo>
                  <a:cubicBezTo>
                    <a:pt x="283" y="107"/>
                    <a:pt x="283" y="107"/>
                    <a:pt x="283" y="107"/>
                  </a:cubicBezTo>
                  <a:cubicBezTo>
                    <a:pt x="216" y="174"/>
                    <a:pt x="216" y="174"/>
                    <a:pt x="216" y="174"/>
                  </a:cubicBezTo>
                  <a:cubicBezTo>
                    <a:pt x="212" y="179"/>
                    <a:pt x="212" y="185"/>
                    <a:pt x="216" y="190"/>
                  </a:cubicBezTo>
                  <a:cubicBezTo>
                    <a:pt x="218" y="192"/>
                    <a:pt x="221" y="193"/>
                    <a:pt x="224" y="193"/>
                  </a:cubicBezTo>
                  <a:cubicBezTo>
                    <a:pt x="226" y="193"/>
                    <a:pt x="229" y="192"/>
                    <a:pt x="231" y="190"/>
                  </a:cubicBezTo>
                  <a:cubicBezTo>
                    <a:pt x="317" y="104"/>
                    <a:pt x="317" y="104"/>
                    <a:pt x="317" y="104"/>
                  </a:cubicBezTo>
                  <a:cubicBezTo>
                    <a:pt x="318" y="103"/>
                    <a:pt x="318" y="102"/>
                    <a:pt x="319" y="101"/>
                  </a:cubicBez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grpSp>
    </p:spTree>
    <p:extLst>
      <p:ext uri="{BB962C8B-B14F-4D97-AF65-F5344CB8AC3E}">
        <p14:creationId xmlns:p14="http://schemas.microsoft.com/office/powerpoint/2010/main" val="415006117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Title 5">
            <a:extLst>
              <a:ext uri="{FF2B5EF4-FFF2-40B4-BE49-F238E27FC236}">
                <a16:creationId xmlns:a16="http://schemas.microsoft.com/office/drawing/2014/main" id="{47396696-5BBF-44A6-B6A0-CE83BBD6BA98}"/>
              </a:ext>
            </a:extLst>
          </p:cNvPr>
          <p:cNvSpPr txBox="1">
            <a:spLocks/>
          </p:cNvSpPr>
          <p:nvPr/>
        </p:nvSpPr>
        <p:spPr>
          <a:xfrm>
            <a:off x="421341" y="381179"/>
            <a:ext cx="11170024" cy="594360"/>
          </a:xfrm>
          <a:prstGeom prst="rect">
            <a:avLst/>
          </a:prstGeom>
        </p:spPr>
        <p:txBody>
          <a:bodyPr vert="horz" lIns="0" tIns="45720" rIns="0" bIns="0" rtlCol="0" anchor="t" anchorCtr="0">
            <a:noAutofit/>
          </a:bodyPr>
          <a:lstStyle>
            <a:lvl1pPr algn="l" defTabSz="914400" rtl="0" eaLnBrk="1" latinLnBrk="0" hangingPunct="1">
              <a:lnSpc>
                <a:spcPct val="80000"/>
              </a:lnSpc>
              <a:spcBef>
                <a:spcPct val="0"/>
              </a:spcBef>
              <a:buNone/>
              <a:defRPr sz="2800" b="0" i="0" kern="1200" cap="none" spc="-1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3200" dirty="0">
                <a:latin typeface="+mj-lt"/>
              </a:rPr>
              <a:t>Continuous Approach for API Security</a:t>
            </a:r>
          </a:p>
        </p:txBody>
      </p:sp>
      <p:sp>
        <p:nvSpPr>
          <p:cNvPr id="157" name="Text Placeholder 7">
            <a:extLst>
              <a:ext uri="{FF2B5EF4-FFF2-40B4-BE49-F238E27FC236}">
                <a16:creationId xmlns:a16="http://schemas.microsoft.com/office/drawing/2014/main" id="{25008583-0B52-4550-8C74-43C20AFB0C48}"/>
              </a:ext>
            </a:extLst>
          </p:cNvPr>
          <p:cNvSpPr txBox="1">
            <a:spLocks/>
          </p:cNvSpPr>
          <p:nvPr/>
        </p:nvSpPr>
        <p:spPr>
          <a:xfrm>
            <a:off x="1926539" y="3105423"/>
            <a:ext cx="2236986" cy="672174"/>
          </a:xfrm>
          <a:prstGeom prst="rect">
            <a:avLst/>
          </a:prstGeom>
        </p:spPr>
        <p:txBody>
          <a:bodyPr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5000"/>
              </a:lnSpc>
              <a:buClr>
                <a:srgbClr val="787878"/>
              </a:buClr>
              <a:buFont typeface="Wingdings" charset="2"/>
              <a:buNone/>
            </a:pPr>
            <a:r>
              <a:rPr lang="en-US" sz="1400" b="1" dirty="0">
                <a:solidFill>
                  <a:srgbClr val="000000"/>
                </a:solidFill>
                <a:latin typeface="Open Sans"/>
                <a:ea typeface="Chronicle Display Black" charset="0"/>
                <a:cs typeface="Chronicle Display Black" charset="0"/>
              </a:rPr>
              <a:t>API Design</a:t>
            </a:r>
          </a:p>
        </p:txBody>
      </p:sp>
      <p:sp>
        <p:nvSpPr>
          <p:cNvPr id="158" name="Rectangle 157">
            <a:extLst>
              <a:ext uri="{FF2B5EF4-FFF2-40B4-BE49-F238E27FC236}">
                <a16:creationId xmlns:a16="http://schemas.microsoft.com/office/drawing/2014/main" id="{6875964A-B606-4D72-A461-8B01366BDB87}"/>
              </a:ext>
            </a:extLst>
          </p:cNvPr>
          <p:cNvSpPr/>
          <p:nvPr/>
        </p:nvSpPr>
        <p:spPr>
          <a:xfrm>
            <a:off x="1997038" y="3601849"/>
            <a:ext cx="2451133" cy="486800"/>
          </a:xfrm>
          <a:prstGeom prst="rect">
            <a:avLst/>
          </a:prstGeom>
        </p:spPr>
        <p:txBody>
          <a:bodyPr wrap="square" lIns="0" tIns="0" rIns="0" bIns="0">
            <a:spAutoFit/>
          </a:bodyPr>
          <a:lstStyle/>
          <a:p>
            <a:pPr>
              <a:lnSpc>
                <a:spcPct val="120000"/>
              </a:lnSpc>
              <a:spcBef>
                <a:spcPts val="400"/>
              </a:spcBef>
            </a:pPr>
            <a:r>
              <a:rPr lang="en-US" sz="900" dirty="0">
                <a:solidFill>
                  <a:srgbClr val="000000"/>
                </a:solidFill>
                <a:latin typeface="Open Sans"/>
                <a:ea typeface="Open Sans" charset="0"/>
                <a:cs typeface="Open Sans" charset="0"/>
              </a:rPr>
              <a:t>Is my business model ambitious enough? </a:t>
            </a:r>
            <a:br>
              <a:rPr lang="en-US" sz="900" dirty="0">
                <a:solidFill>
                  <a:srgbClr val="000000"/>
                </a:solidFill>
                <a:latin typeface="Open Sans"/>
                <a:ea typeface="Open Sans" charset="0"/>
                <a:cs typeface="Open Sans" charset="0"/>
              </a:rPr>
            </a:br>
            <a:r>
              <a:rPr lang="en-US" sz="900" dirty="0">
                <a:solidFill>
                  <a:srgbClr val="000000"/>
                </a:solidFill>
                <a:latin typeface="Open Sans"/>
                <a:ea typeface="Open Sans" charset="0"/>
                <a:cs typeface="Open Sans" charset="0"/>
              </a:rPr>
              <a:t>Are my investments transformational enough?</a:t>
            </a:r>
          </a:p>
        </p:txBody>
      </p:sp>
      <p:sp>
        <p:nvSpPr>
          <p:cNvPr id="159" name="Chevron 79">
            <a:extLst>
              <a:ext uri="{FF2B5EF4-FFF2-40B4-BE49-F238E27FC236}">
                <a16:creationId xmlns:a16="http://schemas.microsoft.com/office/drawing/2014/main" id="{4465CA5E-E266-4C2C-8834-691B68698B3D}"/>
              </a:ext>
            </a:extLst>
          </p:cNvPr>
          <p:cNvSpPr/>
          <p:nvPr/>
        </p:nvSpPr>
        <p:spPr>
          <a:xfrm>
            <a:off x="1742572" y="3251945"/>
            <a:ext cx="166062" cy="333435"/>
          </a:xfrm>
          <a:prstGeom prst="chevron">
            <a:avLst>
              <a:gd name="adj" fmla="val 74590"/>
            </a:avLst>
          </a:prstGeom>
          <a:solidFill>
            <a:srgbClr val="FFFFFF">
              <a:lumMod val="8500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Open Sans"/>
              <a:ea typeface="+mn-ea"/>
              <a:cs typeface="+mn-cs"/>
            </a:endParaRPr>
          </a:p>
        </p:txBody>
      </p:sp>
      <p:cxnSp>
        <p:nvCxnSpPr>
          <p:cNvPr id="160" name="Straight Connector 159">
            <a:extLst>
              <a:ext uri="{FF2B5EF4-FFF2-40B4-BE49-F238E27FC236}">
                <a16:creationId xmlns:a16="http://schemas.microsoft.com/office/drawing/2014/main" id="{748074CD-38EC-43C1-A9CC-C3069C7A2CD8}"/>
              </a:ext>
            </a:extLst>
          </p:cNvPr>
          <p:cNvCxnSpPr>
            <a:cxnSpLocks/>
          </p:cNvCxnSpPr>
          <p:nvPr/>
        </p:nvCxnSpPr>
        <p:spPr>
          <a:xfrm>
            <a:off x="1249016" y="3424471"/>
            <a:ext cx="492111" cy="0"/>
          </a:xfrm>
          <a:prstGeom prst="line">
            <a:avLst/>
          </a:prstGeom>
          <a:noFill/>
          <a:ln w="28575" cap="flat" cmpd="sng" algn="ctr">
            <a:solidFill>
              <a:srgbClr val="FFFFFF">
                <a:lumMod val="85000"/>
              </a:srgbClr>
            </a:solidFill>
            <a:prstDash val="solid"/>
            <a:miter lim="800000"/>
          </a:ln>
          <a:effectLst/>
        </p:spPr>
      </p:cxnSp>
      <p:sp>
        <p:nvSpPr>
          <p:cNvPr id="161" name="Text Placeholder 7">
            <a:extLst>
              <a:ext uri="{FF2B5EF4-FFF2-40B4-BE49-F238E27FC236}">
                <a16:creationId xmlns:a16="http://schemas.microsoft.com/office/drawing/2014/main" id="{8C246A38-EC14-496B-B6C3-20DF80244D5D}"/>
              </a:ext>
            </a:extLst>
          </p:cNvPr>
          <p:cNvSpPr txBox="1">
            <a:spLocks/>
          </p:cNvSpPr>
          <p:nvPr/>
        </p:nvSpPr>
        <p:spPr>
          <a:xfrm>
            <a:off x="4871475" y="3109785"/>
            <a:ext cx="2236986" cy="672174"/>
          </a:xfrm>
          <a:prstGeom prst="rect">
            <a:avLst/>
          </a:prstGeom>
        </p:spPr>
        <p:txBody>
          <a:bodyPr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5000"/>
              </a:lnSpc>
              <a:buClr>
                <a:srgbClr val="787878"/>
              </a:buClr>
              <a:buFont typeface="Wingdings" charset="2"/>
              <a:buNone/>
            </a:pPr>
            <a:r>
              <a:rPr lang="en-US" sz="1400" b="1" dirty="0">
                <a:solidFill>
                  <a:srgbClr val="000000"/>
                </a:solidFill>
                <a:latin typeface="Open Sans"/>
                <a:ea typeface="Chronicle Display Black" charset="0"/>
                <a:cs typeface="Chronicle Display Black" charset="0"/>
              </a:rPr>
              <a:t>API Development</a:t>
            </a:r>
          </a:p>
        </p:txBody>
      </p:sp>
      <p:sp>
        <p:nvSpPr>
          <p:cNvPr id="162" name="Rectangle 161">
            <a:extLst>
              <a:ext uri="{FF2B5EF4-FFF2-40B4-BE49-F238E27FC236}">
                <a16:creationId xmlns:a16="http://schemas.microsoft.com/office/drawing/2014/main" id="{C678DE84-AB4B-4DA3-BA80-15710F756224}"/>
              </a:ext>
            </a:extLst>
          </p:cNvPr>
          <p:cNvSpPr/>
          <p:nvPr/>
        </p:nvSpPr>
        <p:spPr>
          <a:xfrm>
            <a:off x="4972488" y="3584339"/>
            <a:ext cx="2451133" cy="486800"/>
          </a:xfrm>
          <a:prstGeom prst="rect">
            <a:avLst/>
          </a:prstGeom>
        </p:spPr>
        <p:txBody>
          <a:bodyPr wrap="square" lIns="0" tIns="0" rIns="0" bIns="0">
            <a:spAutoFit/>
          </a:bodyPr>
          <a:lstStyle/>
          <a:p>
            <a:pPr>
              <a:lnSpc>
                <a:spcPct val="120000"/>
              </a:lnSpc>
              <a:spcBef>
                <a:spcPts val="400"/>
              </a:spcBef>
            </a:pPr>
            <a:r>
              <a:rPr lang="en-US" sz="900" dirty="0">
                <a:solidFill>
                  <a:srgbClr val="000000"/>
                </a:solidFill>
                <a:latin typeface="Open Sans"/>
                <a:ea typeface="Open Sans" charset="0"/>
                <a:cs typeface="Open Sans" charset="0"/>
              </a:rPr>
              <a:t>Use secret management vault/store to store credentials and tokens and use static analysis and scans, and perform security unit testing.</a:t>
            </a:r>
          </a:p>
        </p:txBody>
      </p:sp>
      <p:sp>
        <p:nvSpPr>
          <p:cNvPr id="163" name="Chevron 79">
            <a:extLst>
              <a:ext uri="{FF2B5EF4-FFF2-40B4-BE49-F238E27FC236}">
                <a16:creationId xmlns:a16="http://schemas.microsoft.com/office/drawing/2014/main" id="{3A1D41C7-3217-4372-827B-2EC5C146BE52}"/>
              </a:ext>
            </a:extLst>
          </p:cNvPr>
          <p:cNvSpPr/>
          <p:nvPr/>
        </p:nvSpPr>
        <p:spPr>
          <a:xfrm>
            <a:off x="4540538" y="3248313"/>
            <a:ext cx="166062" cy="333435"/>
          </a:xfrm>
          <a:prstGeom prst="chevron">
            <a:avLst>
              <a:gd name="adj" fmla="val 74590"/>
            </a:avLst>
          </a:prstGeom>
          <a:solidFill>
            <a:srgbClr val="FFFFFF">
              <a:lumMod val="8500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Open Sans"/>
              <a:ea typeface="+mn-ea"/>
              <a:cs typeface="+mn-cs"/>
            </a:endParaRPr>
          </a:p>
        </p:txBody>
      </p:sp>
      <p:cxnSp>
        <p:nvCxnSpPr>
          <p:cNvPr id="164" name="Straight Connector 163">
            <a:extLst>
              <a:ext uri="{FF2B5EF4-FFF2-40B4-BE49-F238E27FC236}">
                <a16:creationId xmlns:a16="http://schemas.microsoft.com/office/drawing/2014/main" id="{5DC6B90B-9428-4C72-8AA2-05E55AD59D07}"/>
              </a:ext>
            </a:extLst>
          </p:cNvPr>
          <p:cNvCxnSpPr>
            <a:cxnSpLocks/>
          </p:cNvCxnSpPr>
          <p:nvPr/>
        </p:nvCxnSpPr>
        <p:spPr>
          <a:xfrm>
            <a:off x="3851238" y="3420839"/>
            <a:ext cx="654999" cy="0"/>
          </a:xfrm>
          <a:prstGeom prst="line">
            <a:avLst/>
          </a:prstGeom>
          <a:noFill/>
          <a:ln w="28575" cap="flat" cmpd="sng" algn="ctr">
            <a:solidFill>
              <a:srgbClr val="FFFFFF">
                <a:lumMod val="85000"/>
              </a:srgbClr>
            </a:solidFill>
            <a:prstDash val="solid"/>
            <a:miter lim="800000"/>
          </a:ln>
          <a:effectLst/>
        </p:spPr>
      </p:cxnSp>
      <p:sp>
        <p:nvSpPr>
          <p:cNvPr id="165" name="Text Placeholder 7">
            <a:extLst>
              <a:ext uri="{FF2B5EF4-FFF2-40B4-BE49-F238E27FC236}">
                <a16:creationId xmlns:a16="http://schemas.microsoft.com/office/drawing/2014/main" id="{96DD403B-386A-49B0-A61B-2305171E9BE6}"/>
              </a:ext>
            </a:extLst>
          </p:cNvPr>
          <p:cNvSpPr txBox="1">
            <a:spLocks/>
          </p:cNvSpPr>
          <p:nvPr/>
        </p:nvSpPr>
        <p:spPr>
          <a:xfrm>
            <a:off x="8308918" y="3078943"/>
            <a:ext cx="2236986" cy="672174"/>
          </a:xfrm>
          <a:prstGeom prst="rect">
            <a:avLst/>
          </a:prstGeom>
        </p:spPr>
        <p:txBody>
          <a:bodyPr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5000"/>
              </a:lnSpc>
              <a:buClr>
                <a:srgbClr val="787878"/>
              </a:buClr>
              <a:buFont typeface="Wingdings" charset="2"/>
              <a:buNone/>
            </a:pPr>
            <a:r>
              <a:rPr lang="en-US" sz="1400" b="1" dirty="0">
                <a:solidFill>
                  <a:srgbClr val="000000"/>
                </a:solidFill>
                <a:latin typeface="Open Sans"/>
                <a:ea typeface="Chronicle Display Black" charset="0"/>
                <a:cs typeface="Chronicle Display Black" charset="0"/>
              </a:rPr>
              <a:t>API Documentation</a:t>
            </a:r>
          </a:p>
        </p:txBody>
      </p:sp>
      <p:sp>
        <p:nvSpPr>
          <p:cNvPr id="166" name="Rectangle 165">
            <a:extLst>
              <a:ext uri="{FF2B5EF4-FFF2-40B4-BE49-F238E27FC236}">
                <a16:creationId xmlns:a16="http://schemas.microsoft.com/office/drawing/2014/main" id="{75C5E27B-B46F-46AE-8987-79836D781883}"/>
              </a:ext>
            </a:extLst>
          </p:cNvPr>
          <p:cNvSpPr/>
          <p:nvPr/>
        </p:nvSpPr>
        <p:spPr>
          <a:xfrm>
            <a:off x="8374215" y="3566279"/>
            <a:ext cx="2451133" cy="320601"/>
          </a:xfrm>
          <a:prstGeom prst="rect">
            <a:avLst/>
          </a:prstGeom>
        </p:spPr>
        <p:txBody>
          <a:bodyPr wrap="square" lIns="0" tIns="0" rIns="0" bIns="0">
            <a:spAutoFit/>
          </a:bodyPr>
          <a:lstStyle/>
          <a:p>
            <a:pPr>
              <a:lnSpc>
                <a:spcPct val="120000"/>
              </a:lnSpc>
              <a:spcBef>
                <a:spcPts val="400"/>
              </a:spcBef>
            </a:pPr>
            <a:r>
              <a:rPr lang="en-US" sz="900" dirty="0">
                <a:solidFill>
                  <a:srgbClr val="000000"/>
                </a:solidFill>
                <a:latin typeface="Open Sans"/>
                <a:ea typeface="Open Sans" charset="0"/>
                <a:cs typeface="Open Sans" charset="0"/>
              </a:rPr>
              <a:t>Ensure API usage and terms &amp; conditions are captured as per the API category and profile.</a:t>
            </a:r>
          </a:p>
        </p:txBody>
      </p:sp>
      <p:sp>
        <p:nvSpPr>
          <p:cNvPr id="167" name="Chevron 79">
            <a:extLst>
              <a:ext uri="{FF2B5EF4-FFF2-40B4-BE49-F238E27FC236}">
                <a16:creationId xmlns:a16="http://schemas.microsoft.com/office/drawing/2014/main" id="{E3E8EAD8-0429-4474-A522-7501E8290BE4}"/>
              </a:ext>
            </a:extLst>
          </p:cNvPr>
          <p:cNvSpPr/>
          <p:nvPr/>
        </p:nvSpPr>
        <p:spPr>
          <a:xfrm>
            <a:off x="8081137" y="3222729"/>
            <a:ext cx="166062" cy="333435"/>
          </a:xfrm>
          <a:prstGeom prst="chevron">
            <a:avLst>
              <a:gd name="adj" fmla="val 74590"/>
            </a:avLst>
          </a:prstGeom>
          <a:solidFill>
            <a:srgbClr val="FFFFFF">
              <a:lumMod val="8500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Open Sans"/>
              <a:ea typeface="+mn-ea"/>
              <a:cs typeface="+mn-cs"/>
            </a:endParaRPr>
          </a:p>
        </p:txBody>
      </p:sp>
      <p:cxnSp>
        <p:nvCxnSpPr>
          <p:cNvPr id="168" name="Straight Connector 167">
            <a:extLst>
              <a:ext uri="{FF2B5EF4-FFF2-40B4-BE49-F238E27FC236}">
                <a16:creationId xmlns:a16="http://schemas.microsoft.com/office/drawing/2014/main" id="{E5B09563-171E-44D2-A413-F447BA0F9E73}"/>
              </a:ext>
            </a:extLst>
          </p:cNvPr>
          <p:cNvCxnSpPr>
            <a:cxnSpLocks/>
          </p:cNvCxnSpPr>
          <p:nvPr/>
        </p:nvCxnSpPr>
        <p:spPr>
          <a:xfrm>
            <a:off x="7294487" y="3395255"/>
            <a:ext cx="792549" cy="0"/>
          </a:xfrm>
          <a:prstGeom prst="line">
            <a:avLst/>
          </a:prstGeom>
          <a:noFill/>
          <a:ln w="28575" cap="flat" cmpd="sng" algn="ctr">
            <a:solidFill>
              <a:srgbClr val="FFFFFF">
                <a:lumMod val="85000"/>
              </a:srgbClr>
            </a:solidFill>
            <a:prstDash val="solid"/>
            <a:miter lim="800000"/>
          </a:ln>
          <a:effectLst/>
        </p:spPr>
      </p:cxnSp>
      <p:sp>
        <p:nvSpPr>
          <p:cNvPr id="169" name="Chevron 47">
            <a:extLst>
              <a:ext uri="{FF2B5EF4-FFF2-40B4-BE49-F238E27FC236}">
                <a16:creationId xmlns:a16="http://schemas.microsoft.com/office/drawing/2014/main" id="{7258954D-5EF9-4939-B9BC-7AC1C3E6022D}"/>
              </a:ext>
            </a:extLst>
          </p:cNvPr>
          <p:cNvSpPr/>
          <p:nvPr/>
        </p:nvSpPr>
        <p:spPr>
          <a:xfrm rot="10800000">
            <a:off x="10616646" y="4276630"/>
            <a:ext cx="166062" cy="333435"/>
          </a:xfrm>
          <a:prstGeom prst="chevron">
            <a:avLst>
              <a:gd name="adj" fmla="val 74590"/>
            </a:avLst>
          </a:prstGeom>
          <a:solidFill>
            <a:srgbClr val="FFFFFF">
              <a:lumMod val="8500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Open Sans"/>
              <a:ea typeface="+mn-ea"/>
              <a:cs typeface="+mn-cs"/>
            </a:endParaRPr>
          </a:p>
        </p:txBody>
      </p:sp>
      <p:sp>
        <p:nvSpPr>
          <p:cNvPr id="170" name="Text Placeholder 7">
            <a:extLst>
              <a:ext uri="{FF2B5EF4-FFF2-40B4-BE49-F238E27FC236}">
                <a16:creationId xmlns:a16="http://schemas.microsoft.com/office/drawing/2014/main" id="{9E75DEF7-04C9-4AF1-8468-2666114BC25B}"/>
              </a:ext>
            </a:extLst>
          </p:cNvPr>
          <p:cNvSpPr txBox="1">
            <a:spLocks/>
          </p:cNvSpPr>
          <p:nvPr/>
        </p:nvSpPr>
        <p:spPr>
          <a:xfrm>
            <a:off x="8281230" y="4134165"/>
            <a:ext cx="2748720" cy="672174"/>
          </a:xfrm>
          <a:prstGeom prst="rect">
            <a:avLst/>
          </a:prstGeom>
        </p:spPr>
        <p:txBody>
          <a:bodyPr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5000"/>
              </a:lnSpc>
              <a:buClr>
                <a:srgbClr val="787878"/>
              </a:buClr>
              <a:buFont typeface="Wingdings" charset="2"/>
              <a:buNone/>
            </a:pPr>
            <a:r>
              <a:rPr lang="en-US" sz="1400" b="1" dirty="0">
                <a:solidFill>
                  <a:srgbClr val="000000"/>
                </a:solidFill>
                <a:latin typeface="Open Sans"/>
                <a:ea typeface="Chronicle Display Black" charset="0"/>
                <a:cs typeface="Chronicle Display Black" charset="0"/>
              </a:rPr>
              <a:t>API Risk Assessment</a:t>
            </a:r>
          </a:p>
        </p:txBody>
      </p:sp>
      <p:sp>
        <p:nvSpPr>
          <p:cNvPr id="171" name="Chevron 43">
            <a:extLst>
              <a:ext uri="{FF2B5EF4-FFF2-40B4-BE49-F238E27FC236}">
                <a16:creationId xmlns:a16="http://schemas.microsoft.com/office/drawing/2014/main" id="{2A94A699-CB55-4D8A-A119-D75BB5E25096}"/>
              </a:ext>
            </a:extLst>
          </p:cNvPr>
          <p:cNvSpPr/>
          <p:nvPr/>
        </p:nvSpPr>
        <p:spPr>
          <a:xfrm rot="10800000">
            <a:off x="7320011" y="4286573"/>
            <a:ext cx="166062" cy="333435"/>
          </a:xfrm>
          <a:prstGeom prst="chevron">
            <a:avLst>
              <a:gd name="adj" fmla="val 74590"/>
            </a:avLst>
          </a:prstGeom>
          <a:solidFill>
            <a:srgbClr val="FFFFFF">
              <a:lumMod val="8500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Open Sans"/>
              <a:ea typeface="+mn-ea"/>
              <a:cs typeface="+mn-cs"/>
            </a:endParaRPr>
          </a:p>
        </p:txBody>
      </p:sp>
      <p:cxnSp>
        <p:nvCxnSpPr>
          <p:cNvPr id="172" name="Straight Connector 171">
            <a:extLst>
              <a:ext uri="{FF2B5EF4-FFF2-40B4-BE49-F238E27FC236}">
                <a16:creationId xmlns:a16="http://schemas.microsoft.com/office/drawing/2014/main" id="{0311D16A-9530-4B96-B020-C2082A18144E}"/>
              </a:ext>
            </a:extLst>
          </p:cNvPr>
          <p:cNvCxnSpPr>
            <a:cxnSpLocks/>
          </p:cNvCxnSpPr>
          <p:nvPr/>
        </p:nvCxnSpPr>
        <p:spPr>
          <a:xfrm>
            <a:off x="7461350" y="4443348"/>
            <a:ext cx="667019" cy="9943"/>
          </a:xfrm>
          <a:prstGeom prst="line">
            <a:avLst/>
          </a:prstGeom>
          <a:noFill/>
          <a:ln w="28575" cap="flat" cmpd="sng" algn="ctr">
            <a:solidFill>
              <a:srgbClr val="FFFFFF">
                <a:lumMod val="85000"/>
              </a:srgbClr>
            </a:solidFill>
            <a:prstDash val="solid"/>
            <a:miter lim="800000"/>
          </a:ln>
          <a:effectLst/>
        </p:spPr>
      </p:cxnSp>
      <p:sp>
        <p:nvSpPr>
          <p:cNvPr id="173" name="Chevron 43">
            <a:extLst>
              <a:ext uri="{FF2B5EF4-FFF2-40B4-BE49-F238E27FC236}">
                <a16:creationId xmlns:a16="http://schemas.microsoft.com/office/drawing/2014/main" id="{2C1BFE0E-48FE-4009-82B3-C3E185057E6A}"/>
              </a:ext>
            </a:extLst>
          </p:cNvPr>
          <p:cNvSpPr/>
          <p:nvPr/>
        </p:nvSpPr>
        <p:spPr>
          <a:xfrm rot="10800000">
            <a:off x="4130401" y="4318739"/>
            <a:ext cx="166062" cy="333435"/>
          </a:xfrm>
          <a:prstGeom prst="chevron">
            <a:avLst>
              <a:gd name="adj" fmla="val 74590"/>
            </a:avLst>
          </a:prstGeom>
          <a:solidFill>
            <a:srgbClr val="FFFFFF">
              <a:lumMod val="8500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Open Sans"/>
              <a:ea typeface="+mn-ea"/>
              <a:cs typeface="+mn-cs"/>
            </a:endParaRPr>
          </a:p>
        </p:txBody>
      </p:sp>
      <p:cxnSp>
        <p:nvCxnSpPr>
          <p:cNvPr id="174" name="Straight Connector 173">
            <a:extLst>
              <a:ext uri="{FF2B5EF4-FFF2-40B4-BE49-F238E27FC236}">
                <a16:creationId xmlns:a16="http://schemas.microsoft.com/office/drawing/2014/main" id="{24178CA1-2885-456F-B5DA-2930D2135863}"/>
              </a:ext>
            </a:extLst>
          </p:cNvPr>
          <p:cNvCxnSpPr>
            <a:cxnSpLocks/>
          </p:cNvCxnSpPr>
          <p:nvPr/>
        </p:nvCxnSpPr>
        <p:spPr>
          <a:xfrm>
            <a:off x="4281054" y="4485456"/>
            <a:ext cx="472959" cy="0"/>
          </a:xfrm>
          <a:prstGeom prst="line">
            <a:avLst/>
          </a:prstGeom>
          <a:noFill/>
          <a:ln w="28575" cap="flat" cmpd="sng" algn="ctr">
            <a:solidFill>
              <a:srgbClr val="FFFFFF">
                <a:lumMod val="85000"/>
              </a:srgbClr>
            </a:solidFill>
            <a:prstDash val="solid"/>
            <a:miter lim="800000"/>
          </a:ln>
          <a:effectLst/>
        </p:spPr>
      </p:cxnSp>
      <p:sp>
        <p:nvSpPr>
          <p:cNvPr id="175" name="Text Placeholder 7">
            <a:extLst>
              <a:ext uri="{FF2B5EF4-FFF2-40B4-BE49-F238E27FC236}">
                <a16:creationId xmlns:a16="http://schemas.microsoft.com/office/drawing/2014/main" id="{986B70E4-E79C-408C-9C3B-87AE5AB4D1B3}"/>
              </a:ext>
            </a:extLst>
          </p:cNvPr>
          <p:cNvSpPr txBox="1">
            <a:spLocks/>
          </p:cNvSpPr>
          <p:nvPr/>
        </p:nvSpPr>
        <p:spPr>
          <a:xfrm>
            <a:off x="4906631" y="4165672"/>
            <a:ext cx="2144698" cy="672174"/>
          </a:xfrm>
          <a:prstGeom prst="rect">
            <a:avLst/>
          </a:prstGeom>
        </p:spPr>
        <p:txBody>
          <a:bodyPr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5000"/>
              </a:lnSpc>
              <a:buClr>
                <a:srgbClr val="787878"/>
              </a:buClr>
              <a:buFont typeface="Wingdings" charset="2"/>
              <a:buNone/>
            </a:pPr>
            <a:r>
              <a:rPr lang="en-US" sz="1400" b="1" dirty="0">
                <a:solidFill>
                  <a:srgbClr val="000000"/>
                </a:solidFill>
                <a:latin typeface="Open Sans"/>
                <a:ea typeface="Chronicle Display Black" charset="0"/>
                <a:cs typeface="Chronicle Display Black" charset="0"/>
              </a:rPr>
              <a:t>API Security Policy</a:t>
            </a:r>
          </a:p>
        </p:txBody>
      </p:sp>
      <p:sp>
        <p:nvSpPr>
          <p:cNvPr id="176" name="Text Placeholder 7">
            <a:extLst>
              <a:ext uri="{FF2B5EF4-FFF2-40B4-BE49-F238E27FC236}">
                <a16:creationId xmlns:a16="http://schemas.microsoft.com/office/drawing/2014/main" id="{0371159D-2A2D-48EC-933D-FCE1C7E15766}"/>
              </a:ext>
            </a:extLst>
          </p:cNvPr>
          <p:cNvSpPr txBox="1">
            <a:spLocks/>
          </p:cNvSpPr>
          <p:nvPr/>
        </p:nvSpPr>
        <p:spPr>
          <a:xfrm>
            <a:off x="1857890" y="4194185"/>
            <a:ext cx="2236985" cy="672174"/>
          </a:xfrm>
          <a:prstGeom prst="rect">
            <a:avLst/>
          </a:prstGeom>
        </p:spPr>
        <p:txBody>
          <a:bodyPr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5000"/>
              </a:lnSpc>
              <a:buClr>
                <a:srgbClr val="787878"/>
              </a:buClr>
              <a:buFont typeface="Wingdings" charset="2"/>
              <a:buNone/>
            </a:pPr>
            <a:r>
              <a:rPr lang="en-US" sz="1400" b="1" dirty="0">
                <a:solidFill>
                  <a:srgbClr val="000000"/>
                </a:solidFill>
                <a:latin typeface="Open Sans"/>
                <a:ea typeface="Chronicle Display Black" charset="0"/>
                <a:cs typeface="Chronicle Display Black" charset="0"/>
              </a:rPr>
              <a:t>API Security Testing</a:t>
            </a:r>
          </a:p>
        </p:txBody>
      </p:sp>
      <p:sp>
        <p:nvSpPr>
          <p:cNvPr id="177" name="Rectangle 176">
            <a:extLst>
              <a:ext uri="{FF2B5EF4-FFF2-40B4-BE49-F238E27FC236}">
                <a16:creationId xmlns:a16="http://schemas.microsoft.com/office/drawing/2014/main" id="{DA69B8CF-427B-4CB2-95BE-AC9457AFD825}"/>
              </a:ext>
            </a:extLst>
          </p:cNvPr>
          <p:cNvSpPr/>
          <p:nvPr/>
        </p:nvSpPr>
        <p:spPr>
          <a:xfrm>
            <a:off x="1938096" y="4664088"/>
            <a:ext cx="2451133" cy="320601"/>
          </a:xfrm>
          <a:prstGeom prst="rect">
            <a:avLst/>
          </a:prstGeom>
        </p:spPr>
        <p:txBody>
          <a:bodyPr wrap="square" lIns="0" tIns="0" rIns="0" bIns="0">
            <a:spAutoFit/>
          </a:bodyPr>
          <a:lstStyle/>
          <a:p>
            <a:pPr>
              <a:lnSpc>
                <a:spcPct val="120000"/>
              </a:lnSpc>
              <a:spcBef>
                <a:spcPts val="400"/>
              </a:spcBef>
            </a:pPr>
            <a:r>
              <a:rPr lang="en-US" sz="900" dirty="0">
                <a:solidFill>
                  <a:srgbClr val="000000"/>
                </a:solidFill>
                <a:latin typeface="Open Sans"/>
                <a:ea typeface="Open Sans" charset="0"/>
                <a:cs typeface="Open Sans" charset="0"/>
              </a:rPr>
              <a:t>Perform different types of security testing &amp; scans. For ex. Black box testing.</a:t>
            </a:r>
          </a:p>
        </p:txBody>
      </p:sp>
      <p:cxnSp>
        <p:nvCxnSpPr>
          <p:cNvPr id="178" name="Connector: Elbow 177">
            <a:extLst>
              <a:ext uri="{FF2B5EF4-FFF2-40B4-BE49-F238E27FC236}">
                <a16:creationId xmlns:a16="http://schemas.microsoft.com/office/drawing/2014/main" id="{66D4D4EA-52B8-4716-9933-B1D7AC886D5D}"/>
              </a:ext>
            </a:extLst>
          </p:cNvPr>
          <p:cNvCxnSpPr>
            <a:cxnSpLocks/>
          </p:cNvCxnSpPr>
          <p:nvPr/>
        </p:nvCxnSpPr>
        <p:spPr>
          <a:xfrm flipH="1">
            <a:off x="1549059" y="4493396"/>
            <a:ext cx="236419" cy="1090323"/>
          </a:xfrm>
          <a:prstGeom prst="bentConnector4">
            <a:avLst>
              <a:gd name="adj1" fmla="val 297245"/>
              <a:gd name="adj2" fmla="val 99414"/>
            </a:avLst>
          </a:prstGeom>
          <a:noFill/>
          <a:ln w="28575" cap="flat" cmpd="sng" algn="ctr">
            <a:solidFill>
              <a:srgbClr val="FFFFFF">
                <a:lumMod val="85000"/>
              </a:srgbClr>
            </a:solidFill>
            <a:prstDash val="solid"/>
            <a:miter lim="800000"/>
          </a:ln>
          <a:effectLst/>
        </p:spPr>
      </p:cxnSp>
      <p:sp>
        <p:nvSpPr>
          <p:cNvPr id="179" name="Chevron 79">
            <a:extLst>
              <a:ext uri="{FF2B5EF4-FFF2-40B4-BE49-F238E27FC236}">
                <a16:creationId xmlns:a16="http://schemas.microsoft.com/office/drawing/2014/main" id="{BFADC79A-17D0-4B19-BB6F-D39C96DF9E43}"/>
              </a:ext>
            </a:extLst>
          </p:cNvPr>
          <p:cNvSpPr/>
          <p:nvPr/>
        </p:nvSpPr>
        <p:spPr>
          <a:xfrm>
            <a:off x="1532940" y="5408861"/>
            <a:ext cx="166062" cy="333435"/>
          </a:xfrm>
          <a:prstGeom prst="chevron">
            <a:avLst>
              <a:gd name="adj" fmla="val 74590"/>
            </a:avLst>
          </a:prstGeom>
          <a:solidFill>
            <a:srgbClr val="FFFFFF">
              <a:lumMod val="8500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Open Sans"/>
              <a:ea typeface="+mn-ea"/>
              <a:cs typeface="+mn-cs"/>
            </a:endParaRPr>
          </a:p>
        </p:txBody>
      </p:sp>
      <p:sp>
        <p:nvSpPr>
          <p:cNvPr id="180" name="Text Placeholder 7">
            <a:extLst>
              <a:ext uri="{FF2B5EF4-FFF2-40B4-BE49-F238E27FC236}">
                <a16:creationId xmlns:a16="http://schemas.microsoft.com/office/drawing/2014/main" id="{72295861-FFD0-4945-A6C6-02160E29E8B9}"/>
              </a:ext>
            </a:extLst>
          </p:cNvPr>
          <p:cNvSpPr txBox="1">
            <a:spLocks/>
          </p:cNvSpPr>
          <p:nvPr/>
        </p:nvSpPr>
        <p:spPr>
          <a:xfrm>
            <a:off x="1857890" y="5241511"/>
            <a:ext cx="2236985" cy="672174"/>
          </a:xfrm>
          <a:prstGeom prst="rect">
            <a:avLst/>
          </a:prstGeom>
        </p:spPr>
        <p:txBody>
          <a:bodyPr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5000"/>
              </a:lnSpc>
              <a:buClr>
                <a:srgbClr val="787878"/>
              </a:buClr>
              <a:buFont typeface="Wingdings" charset="2"/>
              <a:buNone/>
            </a:pPr>
            <a:r>
              <a:rPr lang="en-US" sz="1400" b="1" dirty="0">
                <a:solidFill>
                  <a:srgbClr val="000000"/>
                </a:solidFill>
                <a:latin typeface="Open Sans"/>
                <a:ea typeface="Chronicle Display Black" charset="0"/>
                <a:cs typeface="Chronicle Display Black" charset="0"/>
              </a:rPr>
              <a:t>API Deploy &amp; Publish</a:t>
            </a:r>
          </a:p>
        </p:txBody>
      </p:sp>
      <p:sp>
        <p:nvSpPr>
          <p:cNvPr id="181" name="Chevron 79">
            <a:extLst>
              <a:ext uri="{FF2B5EF4-FFF2-40B4-BE49-F238E27FC236}">
                <a16:creationId xmlns:a16="http://schemas.microsoft.com/office/drawing/2014/main" id="{212905F4-3892-405A-80CF-B941A4BC3DA7}"/>
              </a:ext>
            </a:extLst>
          </p:cNvPr>
          <p:cNvSpPr/>
          <p:nvPr/>
        </p:nvSpPr>
        <p:spPr>
          <a:xfrm>
            <a:off x="4607213" y="5410488"/>
            <a:ext cx="166062" cy="333435"/>
          </a:xfrm>
          <a:prstGeom prst="chevron">
            <a:avLst>
              <a:gd name="adj" fmla="val 74590"/>
            </a:avLst>
          </a:prstGeom>
          <a:solidFill>
            <a:srgbClr val="FFFFFF">
              <a:lumMod val="8500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Open Sans"/>
              <a:ea typeface="+mn-ea"/>
              <a:cs typeface="+mn-cs"/>
            </a:endParaRPr>
          </a:p>
        </p:txBody>
      </p:sp>
      <p:cxnSp>
        <p:nvCxnSpPr>
          <p:cNvPr id="182" name="Straight Connector 181">
            <a:extLst>
              <a:ext uri="{FF2B5EF4-FFF2-40B4-BE49-F238E27FC236}">
                <a16:creationId xmlns:a16="http://schemas.microsoft.com/office/drawing/2014/main" id="{3742B9A5-29B7-439D-866C-DF6F3B00F827}"/>
              </a:ext>
            </a:extLst>
          </p:cNvPr>
          <p:cNvCxnSpPr>
            <a:cxnSpLocks/>
          </p:cNvCxnSpPr>
          <p:nvPr/>
        </p:nvCxnSpPr>
        <p:spPr>
          <a:xfrm>
            <a:off x="4082247" y="5558155"/>
            <a:ext cx="541322" cy="0"/>
          </a:xfrm>
          <a:prstGeom prst="line">
            <a:avLst/>
          </a:prstGeom>
          <a:noFill/>
          <a:ln w="28575" cap="flat" cmpd="sng" algn="ctr">
            <a:solidFill>
              <a:srgbClr val="FFFFFF">
                <a:lumMod val="85000"/>
              </a:srgbClr>
            </a:solidFill>
            <a:prstDash val="solid"/>
            <a:miter lim="800000"/>
          </a:ln>
          <a:effectLst/>
        </p:spPr>
      </p:cxnSp>
      <p:sp>
        <p:nvSpPr>
          <p:cNvPr id="183" name="Text Placeholder 7">
            <a:extLst>
              <a:ext uri="{FF2B5EF4-FFF2-40B4-BE49-F238E27FC236}">
                <a16:creationId xmlns:a16="http://schemas.microsoft.com/office/drawing/2014/main" id="{00434710-FBA7-4CD1-9491-FB2C54450EE1}"/>
              </a:ext>
            </a:extLst>
          </p:cNvPr>
          <p:cNvSpPr txBox="1">
            <a:spLocks/>
          </p:cNvSpPr>
          <p:nvPr/>
        </p:nvSpPr>
        <p:spPr>
          <a:xfrm>
            <a:off x="4911074" y="5241511"/>
            <a:ext cx="2236985" cy="672174"/>
          </a:xfrm>
          <a:prstGeom prst="rect">
            <a:avLst/>
          </a:prstGeom>
        </p:spPr>
        <p:txBody>
          <a:bodyPr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5000"/>
              </a:lnSpc>
              <a:buClr>
                <a:srgbClr val="787878"/>
              </a:buClr>
              <a:buFont typeface="Wingdings" charset="2"/>
              <a:buNone/>
            </a:pPr>
            <a:r>
              <a:rPr lang="en-US" sz="1400" b="1" dirty="0">
                <a:solidFill>
                  <a:srgbClr val="000000"/>
                </a:solidFill>
                <a:latin typeface="Open Sans"/>
                <a:ea typeface="Chronicle Display Black" charset="0"/>
                <a:cs typeface="Chronicle Display Black" charset="0"/>
              </a:rPr>
              <a:t>API Operation</a:t>
            </a:r>
          </a:p>
        </p:txBody>
      </p:sp>
      <p:grpSp>
        <p:nvGrpSpPr>
          <p:cNvPr id="184" name="Group 183">
            <a:extLst>
              <a:ext uri="{FF2B5EF4-FFF2-40B4-BE49-F238E27FC236}">
                <a16:creationId xmlns:a16="http://schemas.microsoft.com/office/drawing/2014/main" id="{454A3108-5CB4-42D5-ABB3-E99A10E30644}"/>
              </a:ext>
            </a:extLst>
          </p:cNvPr>
          <p:cNvGrpSpPr/>
          <p:nvPr/>
        </p:nvGrpSpPr>
        <p:grpSpPr>
          <a:xfrm>
            <a:off x="3678586" y="1263316"/>
            <a:ext cx="4547545" cy="1657194"/>
            <a:chOff x="3200882" y="963807"/>
            <a:chExt cx="5502529" cy="2205724"/>
          </a:xfrm>
        </p:grpSpPr>
        <p:pic>
          <p:nvPicPr>
            <p:cNvPr id="185" name="Picture 184">
              <a:extLst>
                <a:ext uri="{FF2B5EF4-FFF2-40B4-BE49-F238E27FC236}">
                  <a16:creationId xmlns:a16="http://schemas.microsoft.com/office/drawing/2014/main" id="{5866C0AC-ECB7-4084-B8EE-CAC192510A18}"/>
                </a:ext>
              </a:extLst>
            </p:cNvPr>
            <p:cNvPicPr>
              <a:picLocks noChangeAspect="1"/>
            </p:cNvPicPr>
            <p:nvPr/>
          </p:nvPicPr>
          <p:blipFill>
            <a:blip r:embed="rId3" cstate="screen">
              <a:duotone>
                <a:prstClr val="black"/>
                <a:schemeClr val="accent1">
                  <a:tint val="45000"/>
                  <a:satMod val="400000"/>
                </a:schemeClr>
              </a:duotone>
              <a:extLst>
                <a:ext uri="{BEBA8EAE-BF5A-486C-A8C5-ECC9F3942E4B}">
                  <a14:imgProps xmlns:a14="http://schemas.microsoft.com/office/drawing/2010/main">
                    <a14:imgLayer r:embed="rId4">
                      <a14:imgEffect>
                        <a14:colorTemperature colorTemp="1500"/>
                      </a14:imgEffect>
                      <a14:imgEffect>
                        <a14:saturation sat="146000"/>
                      </a14:imgEffect>
                      <a14:imgEffect>
                        <a14:brightnessContrast bright="67000" contrast="-60000"/>
                      </a14:imgEffect>
                    </a14:imgLayer>
                  </a14:imgProps>
                </a:ext>
                <a:ext uri="{28A0092B-C50C-407E-A947-70E740481C1C}">
                  <a14:useLocalDpi xmlns:a14="http://schemas.microsoft.com/office/drawing/2010/main"/>
                </a:ext>
              </a:extLst>
            </a:blip>
            <a:stretch>
              <a:fillRect/>
            </a:stretch>
          </p:blipFill>
          <p:spPr>
            <a:xfrm>
              <a:off x="3200882" y="963807"/>
              <a:ext cx="3852519" cy="2204459"/>
            </a:xfrm>
            <a:prstGeom prst="rect">
              <a:avLst/>
            </a:prstGeom>
            <a:solidFill>
              <a:schemeClr val="bg1"/>
            </a:solidFill>
          </p:spPr>
        </p:pic>
        <p:sp>
          <p:nvSpPr>
            <p:cNvPr id="186" name="Oval 185">
              <a:extLst>
                <a:ext uri="{FF2B5EF4-FFF2-40B4-BE49-F238E27FC236}">
                  <a16:creationId xmlns:a16="http://schemas.microsoft.com/office/drawing/2014/main" id="{ADC83B47-9055-4DAB-820B-29FA303D520A}"/>
                </a:ext>
              </a:extLst>
            </p:cNvPr>
            <p:cNvSpPr/>
            <p:nvPr/>
          </p:nvSpPr>
          <p:spPr>
            <a:xfrm>
              <a:off x="5245398" y="1351360"/>
              <a:ext cx="1429352" cy="1429352"/>
            </a:xfrm>
            <a:prstGeom prst="ellipse">
              <a:avLst/>
            </a:prstGeom>
            <a:ln>
              <a:no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endParaRPr lang="en-US" sz="2800" dirty="0">
                <a:latin typeface="Lustria" panose="02000603060000020004" pitchFamily="2" charset="0"/>
              </a:endParaRPr>
            </a:p>
          </p:txBody>
        </p:sp>
        <p:pic>
          <p:nvPicPr>
            <p:cNvPr id="187" name="Picture 186">
              <a:extLst>
                <a:ext uri="{FF2B5EF4-FFF2-40B4-BE49-F238E27FC236}">
                  <a16:creationId xmlns:a16="http://schemas.microsoft.com/office/drawing/2014/main" id="{0F3AE944-CE0C-4E6C-BF7B-74EB16A45D1D}"/>
                </a:ext>
              </a:extLst>
            </p:cNvPr>
            <p:cNvPicPr>
              <a:picLocks noChangeAspect="1"/>
            </p:cNvPicPr>
            <p:nvPr/>
          </p:nvPicPr>
          <p:blipFill>
            <a:blip r:embed="rId5" cstate="screen">
              <a:duotone>
                <a:prstClr val="black"/>
                <a:schemeClr val="accent1">
                  <a:tint val="45000"/>
                  <a:satMod val="400000"/>
                </a:schemeClr>
              </a:duotone>
              <a:extLst>
                <a:ext uri="{BEBA8EAE-BF5A-486C-A8C5-ECC9F3942E4B}">
                  <a14:imgProps xmlns:a14="http://schemas.microsoft.com/office/drawing/2010/main">
                    <a14:imgLayer r:embed="rId4">
                      <a14:imgEffect>
                        <a14:sharpenSoften amount="-50000"/>
                      </a14:imgEffect>
                      <a14:imgEffect>
                        <a14:colorTemperature colorTemp="3233"/>
                      </a14:imgEffect>
                      <a14:imgEffect>
                        <a14:saturation sat="82000"/>
                      </a14:imgEffect>
                      <a14:imgEffect>
                        <a14:brightnessContrast contrast="5000"/>
                      </a14:imgEffect>
                    </a14:imgLayer>
                  </a14:imgProps>
                </a:ext>
                <a:ext uri="{28A0092B-C50C-407E-A947-70E740481C1C}">
                  <a14:useLocalDpi xmlns:a14="http://schemas.microsoft.com/office/drawing/2010/main"/>
                </a:ext>
              </a:extLst>
            </a:blip>
            <a:stretch>
              <a:fillRect/>
            </a:stretch>
          </p:blipFill>
          <p:spPr>
            <a:xfrm>
              <a:off x="4850892" y="965071"/>
              <a:ext cx="3852519" cy="2204460"/>
            </a:xfrm>
            <a:prstGeom prst="rect">
              <a:avLst/>
            </a:prstGeom>
          </p:spPr>
        </p:pic>
        <p:sp>
          <p:nvSpPr>
            <p:cNvPr id="188" name="Oval 187">
              <a:extLst>
                <a:ext uri="{FF2B5EF4-FFF2-40B4-BE49-F238E27FC236}">
                  <a16:creationId xmlns:a16="http://schemas.microsoft.com/office/drawing/2014/main" id="{25BABC12-2E33-4F4C-B847-3BD943073395}"/>
                </a:ext>
              </a:extLst>
            </p:cNvPr>
            <p:cNvSpPr/>
            <p:nvPr/>
          </p:nvSpPr>
          <p:spPr>
            <a:xfrm>
              <a:off x="5217017" y="1351085"/>
              <a:ext cx="1429352" cy="142935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89" name="Oval 188">
              <a:extLst>
                <a:ext uri="{FF2B5EF4-FFF2-40B4-BE49-F238E27FC236}">
                  <a16:creationId xmlns:a16="http://schemas.microsoft.com/office/drawing/2014/main" id="{52736472-A471-4A98-9935-1CF351E7B8AE}"/>
                </a:ext>
              </a:extLst>
            </p:cNvPr>
            <p:cNvSpPr/>
            <p:nvPr/>
          </p:nvSpPr>
          <p:spPr>
            <a:xfrm>
              <a:off x="6897847" y="1351085"/>
              <a:ext cx="1429352" cy="1429352"/>
            </a:xfrm>
            <a:prstGeom prst="ellipse">
              <a:avLst/>
            </a:prstGeom>
            <a:ln>
              <a:no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endParaRPr lang="en-US" sz="2800" dirty="0">
                <a:latin typeface="Lustria" panose="02000603060000020004" pitchFamily="2" charset="0"/>
              </a:endParaRPr>
            </a:p>
          </p:txBody>
        </p:sp>
        <p:sp>
          <p:nvSpPr>
            <p:cNvPr id="190" name="Oval 189">
              <a:extLst>
                <a:ext uri="{FF2B5EF4-FFF2-40B4-BE49-F238E27FC236}">
                  <a16:creationId xmlns:a16="http://schemas.microsoft.com/office/drawing/2014/main" id="{C29F6D8B-F39E-4BBE-8267-DD05828AFA16}"/>
                </a:ext>
              </a:extLst>
            </p:cNvPr>
            <p:cNvSpPr/>
            <p:nvPr/>
          </p:nvSpPr>
          <p:spPr>
            <a:xfrm>
              <a:off x="3590373" y="1360152"/>
              <a:ext cx="1429352" cy="1429353"/>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91" name="TextBox 190">
              <a:extLst>
                <a:ext uri="{FF2B5EF4-FFF2-40B4-BE49-F238E27FC236}">
                  <a16:creationId xmlns:a16="http://schemas.microsoft.com/office/drawing/2014/main" id="{CBEA7708-B175-4DE2-84E3-D9EE43AA51A1}"/>
                </a:ext>
              </a:extLst>
            </p:cNvPr>
            <p:cNvSpPr txBox="1"/>
            <p:nvPr/>
          </p:nvSpPr>
          <p:spPr>
            <a:xfrm>
              <a:off x="3590373" y="1600160"/>
              <a:ext cx="1429352" cy="914400"/>
            </a:xfrm>
            <a:prstGeom prst="rect">
              <a:avLst/>
            </a:prstGeom>
            <a:ln>
              <a:noFill/>
            </a:ln>
          </p:spPr>
          <p:txBody>
            <a:bodyPr vert="horz" wrap="square" lIns="91440" tIns="45720" rIns="91440" bIns="45720" rtlCol="0" anchor="ctr">
              <a:noAutofit/>
            </a:bodyPr>
            <a:lstStyle>
              <a:defPPr>
                <a:defRPr lang="en-US"/>
              </a:defPPr>
              <a:lvl1pPr>
                <a:defRPr sz="1100">
                  <a:solidFill>
                    <a:schemeClr val="accent1">
                      <a:lumMod val="95000"/>
                      <a:lumOff val="5000"/>
                    </a:schemeClr>
                  </a:solidFill>
                  <a:latin typeface="Frutiger Next Pro Medium" panose="020B0603040204020203" pitchFamily="34" charset="0"/>
                </a:defRPr>
              </a:lvl1pPr>
            </a:lstStyle>
            <a:p>
              <a:pPr algn="ctr"/>
              <a:r>
                <a:rPr lang="en-US" sz="2400" cap="all" dirty="0">
                  <a:solidFill>
                    <a:schemeClr val="tx2"/>
                  </a:solidFill>
                  <a:latin typeface="Knockout-HTF27-JuniorBantamwt"/>
                  <a:ea typeface="ヒラギノ角ゴ ProN W6"/>
                  <a:cs typeface="Knockout-HTF27-JuniorBantamwt"/>
                </a:rPr>
                <a:t>Dev</a:t>
              </a:r>
            </a:p>
          </p:txBody>
        </p:sp>
        <p:sp>
          <p:nvSpPr>
            <p:cNvPr id="192" name="TextBox 191">
              <a:extLst>
                <a:ext uri="{FF2B5EF4-FFF2-40B4-BE49-F238E27FC236}">
                  <a16:creationId xmlns:a16="http://schemas.microsoft.com/office/drawing/2014/main" id="{F7CCB10B-8E5F-40FD-AA05-A889A7E84536}"/>
                </a:ext>
              </a:extLst>
            </p:cNvPr>
            <p:cNvSpPr txBox="1"/>
            <p:nvPr/>
          </p:nvSpPr>
          <p:spPr>
            <a:xfrm>
              <a:off x="5220128" y="1585832"/>
              <a:ext cx="1429352" cy="914400"/>
            </a:xfrm>
            <a:prstGeom prst="rect">
              <a:avLst/>
            </a:prstGeom>
            <a:ln>
              <a:noFill/>
            </a:ln>
          </p:spPr>
          <p:txBody>
            <a:bodyPr vert="horz" wrap="square" lIns="91440" tIns="45720" rIns="91440" bIns="45720" rtlCol="0" anchor="ctr">
              <a:noAutofit/>
            </a:bodyPr>
            <a:lstStyle>
              <a:defPPr>
                <a:defRPr lang="en-US"/>
              </a:defPPr>
              <a:lvl1pPr>
                <a:defRPr sz="1100">
                  <a:solidFill>
                    <a:schemeClr val="accent1">
                      <a:lumMod val="95000"/>
                      <a:lumOff val="5000"/>
                    </a:schemeClr>
                  </a:solidFill>
                  <a:latin typeface="Frutiger Next Pro Medium" panose="020B0603040204020203" pitchFamily="34" charset="0"/>
                </a:defRPr>
              </a:lvl1pPr>
            </a:lstStyle>
            <a:p>
              <a:pPr algn="ctr"/>
              <a:r>
                <a:rPr lang="en-US" sz="2400" cap="all" dirty="0">
                  <a:solidFill>
                    <a:schemeClr val="tx2"/>
                  </a:solidFill>
                  <a:latin typeface="Knockout-HTF27-JuniorBantamwt"/>
                  <a:ea typeface="ヒラギノ角ゴ ProN W6"/>
                  <a:cs typeface="Knockout-HTF27-JuniorBantamwt"/>
                </a:rPr>
                <a:t>SEC</a:t>
              </a:r>
            </a:p>
          </p:txBody>
        </p:sp>
        <p:sp>
          <p:nvSpPr>
            <p:cNvPr id="193" name="TextBox 192">
              <a:extLst>
                <a:ext uri="{FF2B5EF4-FFF2-40B4-BE49-F238E27FC236}">
                  <a16:creationId xmlns:a16="http://schemas.microsoft.com/office/drawing/2014/main" id="{804156CD-7FC5-4FA2-A7E7-68DFBAA449C9}"/>
                </a:ext>
              </a:extLst>
            </p:cNvPr>
            <p:cNvSpPr txBox="1"/>
            <p:nvPr/>
          </p:nvSpPr>
          <p:spPr>
            <a:xfrm>
              <a:off x="6894655" y="1593193"/>
              <a:ext cx="1429352" cy="914400"/>
            </a:xfrm>
            <a:prstGeom prst="rect">
              <a:avLst/>
            </a:prstGeom>
            <a:ln>
              <a:noFill/>
            </a:ln>
          </p:spPr>
          <p:txBody>
            <a:bodyPr vert="horz" wrap="square" lIns="91440" tIns="45720" rIns="91440" bIns="45720" rtlCol="0" anchor="ctr">
              <a:noAutofit/>
            </a:bodyPr>
            <a:lstStyle>
              <a:defPPr>
                <a:defRPr lang="en-US"/>
              </a:defPPr>
              <a:lvl1pPr>
                <a:defRPr sz="1100">
                  <a:solidFill>
                    <a:schemeClr val="accent1">
                      <a:lumMod val="95000"/>
                      <a:lumOff val="5000"/>
                    </a:schemeClr>
                  </a:solidFill>
                  <a:latin typeface="Frutiger Next Pro Medium" panose="020B0603040204020203" pitchFamily="34" charset="0"/>
                </a:defRPr>
              </a:lvl1pPr>
            </a:lstStyle>
            <a:p>
              <a:pPr algn="ctr"/>
              <a:r>
                <a:rPr lang="en-US" sz="2400" cap="all" dirty="0">
                  <a:solidFill>
                    <a:schemeClr val="tx2"/>
                  </a:solidFill>
                  <a:latin typeface="Knockout-HTF27-JuniorBantamwt"/>
                  <a:ea typeface="ヒラギノ角ゴ ProN W6"/>
                  <a:cs typeface="Knockout-HTF27-JuniorBantamwt"/>
                </a:rPr>
                <a:t>OPS</a:t>
              </a:r>
            </a:p>
          </p:txBody>
        </p:sp>
      </p:grpSp>
      <p:sp>
        <p:nvSpPr>
          <p:cNvPr id="194" name="Rectangle 193">
            <a:extLst>
              <a:ext uri="{FF2B5EF4-FFF2-40B4-BE49-F238E27FC236}">
                <a16:creationId xmlns:a16="http://schemas.microsoft.com/office/drawing/2014/main" id="{96484C4F-3798-4302-B8C8-F0F76308B374}"/>
              </a:ext>
            </a:extLst>
          </p:cNvPr>
          <p:cNvSpPr/>
          <p:nvPr/>
        </p:nvSpPr>
        <p:spPr>
          <a:xfrm>
            <a:off x="4985351" y="4643393"/>
            <a:ext cx="2451133" cy="486800"/>
          </a:xfrm>
          <a:prstGeom prst="rect">
            <a:avLst/>
          </a:prstGeom>
        </p:spPr>
        <p:txBody>
          <a:bodyPr wrap="square" lIns="0" tIns="0" rIns="0" bIns="0">
            <a:spAutoFit/>
          </a:bodyPr>
          <a:lstStyle/>
          <a:p>
            <a:pPr>
              <a:lnSpc>
                <a:spcPct val="120000"/>
              </a:lnSpc>
              <a:spcBef>
                <a:spcPts val="400"/>
              </a:spcBef>
            </a:pPr>
            <a:r>
              <a:rPr lang="en-US" sz="900" dirty="0">
                <a:solidFill>
                  <a:srgbClr val="000000"/>
                </a:solidFill>
                <a:latin typeface="Open Sans"/>
                <a:ea typeface="Open Sans" charset="0"/>
                <a:cs typeface="Open Sans" charset="0"/>
              </a:rPr>
              <a:t>Apply appropriate authentication, authorization, data masking and rate limiting policies as per the API category &amp; profile.</a:t>
            </a:r>
          </a:p>
        </p:txBody>
      </p:sp>
      <p:sp>
        <p:nvSpPr>
          <p:cNvPr id="195" name="Rectangle 194">
            <a:extLst>
              <a:ext uri="{FF2B5EF4-FFF2-40B4-BE49-F238E27FC236}">
                <a16:creationId xmlns:a16="http://schemas.microsoft.com/office/drawing/2014/main" id="{AAA0939B-5C10-453A-A39D-9D02E286894B}"/>
              </a:ext>
            </a:extLst>
          </p:cNvPr>
          <p:cNvSpPr/>
          <p:nvPr/>
        </p:nvSpPr>
        <p:spPr>
          <a:xfrm>
            <a:off x="8374215" y="4643393"/>
            <a:ext cx="2655735" cy="320601"/>
          </a:xfrm>
          <a:prstGeom prst="rect">
            <a:avLst/>
          </a:prstGeom>
        </p:spPr>
        <p:txBody>
          <a:bodyPr wrap="square" lIns="0" tIns="0" rIns="0" bIns="0">
            <a:spAutoFit/>
          </a:bodyPr>
          <a:lstStyle/>
          <a:p>
            <a:pPr>
              <a:lnSpc>
                <a:spcPct val="120000"/>
              </a:lnSpc>
              <a:spcBef>
                <a:spcPts val="400"/>
              </a:spcBef>
            </a:pPr>
            <a:r>
              <a:rPr lang="en-US" sz="900" dirty="0">
                <a:solidFill>
                  <a:srgbClr val="000000"/>
                </a:solidFill>
                <a:latin typeface="Open Sans"/>
                <a:ea typeface="Open Sans" charset="0"/>
                <a:cs typeface="Open Sans" charset="0"/>
              </a:rPr>
              <a:t>Perform API threat modelling, scans and assessment to categorize and profile your APIs.</a:t>
            </a:r>
          </a:p>
        </p:txBody>
      </p:sp>
      <p:sp>
        <p:nvSpPr>
          <p:cNvPr id="196" name="Rectangle 195">
            <a:extLst>
              <a:ext uri="{FF2B5EF4-FFF2-40B4-BE49-F238E27FC236}">
                <a16:creationId xmlns:a16="http://schemas.microsoft.com/office/drawing/2014/main" id="{93F04C8C-63B0-4E65-9838-0021A5D8AE44}"/>
              </a:ext>
            </a:extLst>
          </p:cNvPr>
          <p:cNvSpPr/>
          <p:nvPr/>
        </p:nvSpPr>
        <p:spPr>
          <a:xfrm>
            <a:off x="1964625" y="5754735"/>
            <a:ext cx="2451133" cy="486800"/>
          </a:xfrm>
          <a:prstGeom prst="rect">
            <a:avLst/>
          </a:prstGeom>
        </p:spPr>
        <p:txBody>
          <a:bodyPr wrap="square" lIns="0" tIns="0" rIns="0" bIns="0">
            <a:spAutoFit/>
          </a:bodyPr>
          <a:lstStyle/>
          <a:p>
            <a:pPr>
              <a:lnSpc>
                <a:spcPct val="120000"/>
              </a:lnSpc>
              <a:spcBef>
                <a:spcPts val="400"/>
              </a:spcBef>
            </a:pPr>
            <a:r>
              <a:rPr lang="en-US" sz="900" dirty="0">
                <a:solidFill>
                  <a:srgbClr val="000000"/>
                </a:solidFill>
                <a:latin typeface="Open Sans"/>
                <a:ea typeface="Open Sans" charset="0"/>
                <a:cs typeface="Open Sans" charset="0"/>
              </a:rPr>
              <a:t>Ensure API is being published to right set of users. Perform pen testing and vulnerability scan.</a:t>
            </a:r>
          </a:p>
        </p:txBody>
      </p:sp>
      <p:sp>
        <p:nvSpPr>
          <p:cNvPr id="197" name="Rectangle 196">
            <a:extLst>
              <a:ext uri="{FF2B5EF4-FFF2-40B4-BE49-F238E27FC236}">
                <a16:creationId xmlns:a16="http://schemas.microsoft.com/office/drawing/2014/main" id="{82E86BD9-5223-4526-BFF7-85FE43BBFEBE}"/>
              </a:ext>
            </a:extLst>
          </p:cNvPr>
          <p:cNvSpPr/>
          <p:nvPr/>
        </p:nvSpPr>
        <p:spPr>
          <a:xfrm>
            <a:off x="5024781" y="5743529"/>
            <a:ext cx="2451133" cy="320601"/>
          </a:xfrm>
          <a:prstGeom prst="rect">
            <a:avLst/>
          </a:prstGeom>
        </p:spPr>
        <p:txBody>
          <a:bodyPr wrap="square" lIns="0" tIns="0" rIns="0" bIns="0">
            <a:spAutoFit/>
          </a:bodyPr>
          <a:lstStyle/>
          <a:p>
            <a:pPr>
              <a:lnSpc>
                <a:spcPct val="120000"/>
              </a:lnSpc>
              <a:spcBef>
                <a:spcPts val="400"/>
              </a:spcBef>
            </a:pPr>
            <a:r>
              <a:rPr lang="en-US" sz="900" dirty="0">
                <a:solidFill>
                  <a:srgbClr val="000000"/>
                </a:solidFill>
                <a:latin typeface="Open Sans"/>
                <a:ea typeface="Open Sans" charset="0"/>
                <a:cs typeface="Open Sans" charset="0"/>
              </a:rPr>
              <a:t>Subscription vetting, monitoring, audit and usage analysis.</a:t>
            </a:r>
          </a:p>
        </p:txBody>
      </p:sp>
      <p:cxnSp>
        <p:nvCxnSpPr>
          <p:cNvPr id="198" name="Connector: Elbow 197">
            <a:extLst>
              <a:ext uri="{FF2B5EF4-FFF2-40B4-BE49-F238E27FC236}">
                <a16:creationId xmlns:a16="http://schemas.microsoft.com/office/drawing/2014/main" id="{5DDFB6D3-1D14-4E1C-8DA2-CE7CAE6803CC}"/>
              </a:ext>
            </a:extLst>
          </p:cNvPr>
          <p:cNvCxnSpPr>
            <a:cxnSpLocks/>
          </p:cNvCxnSpPr>
          <p:nvPr/>
        </p:nvCxnSpPr>
        <p:spPr>
          <a:xfrm flipH="1">
            <a:off x="10796920" y="3341063"/>
            <a:ext cx="146797" cy="1090323"/>
          </a:xfrm>
          <a:prstGeom prst="bentConnector4">
            <a:avLst>
              <a:gd name="adj1" fmla="val -329332"/>
              <a:gd name="adj2" fmla="val 99414"/>
            </a:avLst>
          </a:prstGeom>
          <a:ln w="28575" cmpd="sng">
            <a:solidFill>
              <a:schemeClr val="bg1">
                <a:lumMod val="8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199" name="Straight Connector 198">
            <a:extLst>
              <a:ext uri="{FF2B5EF4-FFF2-40B4-BE49-F238E27FC236}">
                <a16:creationId xmlns:a16="http://schemas.microsoft.com/office/drawing/2014/main" id="{528EF834-5B76-453B-834F-AC8E4E0065BF}"/>
              </a:ext>
            </a:extLst>
          </p:cNvPr>
          <p:cNvCxnSpPr>
            <a:cxnSpLocks/>
          </p:cNvCxnSpPr>
          <p:nvPr/>
        </p:nvCxnSpPr>
        <p:spPr>
          <a:xfrm flipV="1">
            <a:off x="8267902" y="5754735"/>
            <a:ext cx="2797213" cy="0"/>
          </a:xfrm>
          <a:prstGeom prst="line">
            <a:avLst/>
          </a:prstGeom>
          <a:ln w="10668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0" name="Text Placeholder 7">
            <a:extLst>
              <a:ext uri="{FF2B5EF4-FFF2-40B4-BE49-F238E27FC236}">
                <a16:creationId xmlns:a16="http://schemas.microsoft.com/office/drawing/2014/main" id="{62DFECA9-529D-4F6B-8561-FA7DF63DF5D9}"/>
              </a:ext>
            </a:extLst>
          </p:cNvPr>
          <p:cNvSpPr txBox="1">
            <a:spLocks/>
          </p:cNvSpPr>
          <p:nvPr/>
        </p:nvSpPr>
        <p:spPr>
          <a:xfrm>
            <a:off x="8226131" y="5282883"/>
            <a:ext cx="2880756" cy="672174"/>
          </a:xfrm>
          <a:prstGeom prst="rect">
            <a:avLst/>
          </a:prstGeom>
        </p:spPr>
        <p:txBody>
          <a:bodyPr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5000"/>
              </a:lnSpc>
              <a:buClr>
                <a:srgbClr val="787878"/>
              </a:buClr>
              <a:buFont typeface="Wingdings" charset="2"/>
              <a:buNone/>
            </a:pPr>
            <a:r>
              <a:rPr lang="en-US" sz="3600" dirty="0">
                <a:solidFill>
                  <a:srgbClr val="000000"/>
                </a:solidFill>
                <a:latin typeface="Chronicle Display Black"/>
                <a:ea typeface="Chronicle Display Black" charset="0"/>
                <a:cs typeface="Chronicle Display Black" charset="0"/>
              </a:rPr>
              <a:t>Secure APIs</a:t>
            </a:r>
          </a:p>
        </p:txBody>
      </p:sp>
      <p:sp>
        <p:nvSpPr>
          <p:cNvPr id="201" name="Chevron 79">
            <a:extLst>
              <a:ext uri="{FF2B5EF4-FFF2-40B4-BE49-F238E27FC236}">
                <a16:creationId xmlns:a16="http://schemas.microsoft.com/office/drawing/2014/main" id="{9DDBC0F8-67BA-4739-AF23-955B9DE7C971}"/>
              </a:ext>
            </a:extLst>
          </p:cNvPr>
          <p:cNvSpPr/>
          <p:nvPr/>
        </p:nvSpPr>
        <p:spPr>
          <a:xfrm>
            <a:off x="7917962" y="5397625"/>
            <a:ext cx="166062" cy="333435"/>
          </a:xfrm>
          <a:prstGeom prst="chevron">
            <a:avLst>
              <a:gd name="adj" fmla="val 74590"/>
            </a:avLst>
          </a:prstGeom>
          <a:solidFill>
            <a:srgbClr val="FFFFFF">
              <a:lumMod val="8500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Open Sans"/>
              <a:ea typeface="+mn-ea"/>
              <a:cs typeface="+mn-cs"/>
            </a:endParaRPr>
          </a:p>
        </p:txBody>
      </p:sp>
      <p:cxnSp>
        <p:nvCxnSpPr>
          <p:cNvPr id="202" name="Straight Connector 201">
            <a:extLst>
              <a:ext uri="{FF2B5EF4-FFF2-40B4-BE49-F238E27FC236}">
                <a16:creationId xmlns:a16="http://schemas.microsoft.com/office/drawing/2014/main" id="{D042E963-3C15-4AF9-8186-284EEF68C90F}"/>
              </a:ext>
            </a:extLst>
          </p:cNvPr>
          <p:cNvCxnSpPr>
            <a:cxnSpLocks/>
          </p:cNvCxnSpPr>
          <p:nvPr/>
        </p:nvCxnSpPr>
        <p:spPr>
          <a:xfrm>
            <a:off x="7131312" y="5570151"/>
            <a:ext cx="792549" cy="0"/>
          </a:xfrm>
          <a:prstGeom prst="line">
            <a:avLst/>
          </a:prstGeom>
          <a:noFill/>
          <a:ln w="28575" cap="flat" cmpd="sng" algn="ctr">
            <a:solidFill>
              <a:srgbClr val="FFFFFF">
                <a:lumMod val="85000"/>
              </a:srgbClr>
            </a:solidFill>
            <a:prstDash val="solid"/>
            <a:miter lim="800000"/>
          </a:ln>
          <a:effectLst/>
        </p:spPr>
      </p:cxnSp>
    </p:spTree>
    <p:extLst>
      <p:ext uri="{BB962C8B-B14F-4D97-AF65-F5344CB8AC3E}">
        <p14:creationId xmlns:p14="http://schemas.microsoft.com/office/powerpoint/2010/main" val="29147208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14">
            <a:extLst>
              <a:ext uri="{FF2B5EF4-FFF2-40B4-BE49-F238E27FC236}">
                <a16:creationId xmlns:a16="http://schemas.microsoft.com/office/drawing/2014/main" id="{7611A413-AB1A-43AC-BF23-72D1B65E3386}"/>
              </a:ext>
            </a:extLst>
          </p:cNvPr>
          <p:cNvPicPr>
            <a:picLocks noGrp="1" noChangeAspect="1"/>
          </p:cNvPicPr>
          <p:nvPr>
            <p:ph type="pic" sz="quarter" idx="11"/>
          </p:nvPr>
        </p:nvPicPr>
        <p:blipFill>
          <a:blip r:embed="rId3"/>
          <a:srcRect t="7858" b="7858"/>
          <a:stretch>
            <a:fillRect/>
          </a:stretch>
        </p:blipFill>
        <p:spPr>
          <a:xfrm>
            <a:off x="0" y="0"/>
            <a:ext cx="12192000" cy="6857999"/>
          </a:xfrm>
        </p:spPr>
      </p:pic>
      <p:sp>
        <p:nvSpPr>
          <p:cNvPr id="8" name="Rectangle 7">
            <a:extLst>
              <a:ext uri="{FF2B5EF4-FFF2-40B4-BE49-F238E27FC236}">
                <a16:creationId xmlns:a16="http://schemas.microsoft.com/office/drawing/2014/main" id="{0CF15C2E-6992-42B4-ABA6-FAC55F111B29}"/>
              </a:ext>
            </a:extLst>
          </p:cNvPr>
          <p:cNvSpPr/>
          <p:nvPr/>
        </p:nvSpPr>
        <p:spPr>
          <a:xfrm>
            <a:off x="0" y="0"/>
            <a:ext cx="12192000" cy="685800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251A531-ADB8-4A5E-B6FB-1D4A29DC9177}"/>
              </a:ext>
            </a:extLst>
          </p:cNvPr>
          <p:cNvSpPr/>
          <p:nvPr/>
        </p:nvSpPr>
        <p:spPr>
          <a:xfrm>
            <a:off x="949568" y="5078272"/>
            <a:ext cx="4457701" cy="1777866"/>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Landscape &amp; Architecture</a:t>
            </a:r>
          </a:p>
        </p:txBody>
      </p:sp>
    </p:spTree>
    <p:extLst>
      <p:ext uri="{BB962C8B-B14F-4D97-AF65-F5344CB8AC3E}">
        <p14:creationId xmlns:p14="http://schemas.microsoft.com/office/powerpoint/2010/main" val="590351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Picture 120">
            <a:extLst>
              <a:ext uri="{FF2B5EF4-FFF2-40B4-BE49-F238E27FC236}">
                <a16:creationId xmlns:a16="http://schemas.microsoft.com/office/drawing/2014/main" id="{F62F1BBF-AAB0-474C-862C-AD7DFF230635}"/>
              </a:ext>
            </a:extLst>
          </p:cNvPr>
          <p:cNvPicPr>
            <a:picLocks noChangeAspect="1"/>
          </p:cNvPicPr>
          <p:nvPr/>
        </p:nvPicPr>
        <p:blipFill>
          <a:blip r:embed="rId3"/>
          <a:stretch>
            <a:fillRect/>
          </a:stretch>
        </p:blipFill>
        <p:spPr>
          <a:xfrm>
            <a:off x="10096443" y="1224564"/>
            <a:ext cx="866532" cy="866532"/>
          </a:xfrm>
          <a:prstGeom prst="rect">
            <a:avLst/>
          </a:prstGeom>
        </p:spPr>
      </p:pic>
      <p:pic>
        <p:nvPicPr>
          <p:cNvPr id="35" name="Picture 34">
            <a:extLst>
              <a:ext uri="{FF2B5EF4-FFF2-40B4-BE49-F238E27FC236}">
                <a16:creationId xmlns:a16="http://schemas.microsoft.com/office/drawing/2014/main" id="{2ED082D3-FA1D-4213-8F77-63F3990545C6}"/>
              </a:ext>
            </a:extLst>
          </p:cNvPr>
          <p:cNvPicPr>
            <a:picLocks noChangeAspect="1"/>
          </p:cNvPicPr>
          <p:nvPr/>
        </p:nvPicPr>
        <p:blipFill rotWithShape="1">
          <a:blip r:embed="rId4"/>
          <a:srcRect l="7827" t="29856" r="8941" b="24847"/>
          <a:stretch/>
        </p:blipFill>
        <p:spPr>
          <a:xfrm>
            <a:off x="3672051" y="2169693"/>
            <a:ext cx="679201" cy="320348"/>
          </a:xfrm>
          <a:prstGeom prst="rect">
            <a:avLst/>
          </a:prstGeom>
        </p:spPr>
      </p:pic>
      <p:pic>
        <p:nvPicPr>
          <p:cNvPr id="5" name="Picture 4">
            <a:extLst>
              <a:ext uri="{FF2B5EF4-FFF2-40B4-BE49-F238E27FC236}">
                <a16:creationId xmlns:a16="http://schemas.microsoft.com/office/drawing/2014/main" id="{D66714DE-1312-4717-B1DC-28C99C5F1F38}"/>
              </a:ext>
            </a:extLst>
          </p:cNvPr>
          <p:cNvPicPr>
            <a:picLocks noChangeAspect="1"/>
          </p:cNvPicPr>
          <p:nvPr/>
        </p:nvPicPr>
        <p:blipFill>
          <a:blip r:embed="rId5"/>
          <a:stretch>
            <a:fillRect/>
          </a:stretch>
        </p:blipFill>
        <p:spPr>
          <a:xfrm>
            <a:off x="2910777" y="1620105"/>
            <a:ext cx="581328" cy="125172"/>
          </a:xfrm>
          <a:prstGeom prst="rect">
            <a:avLst/>
          </a:prstGeom>
        </p:spPr>
      </p:pic>
      <p:pic>
        <p:nvPicPr>
          <p:cNvPr id="15" name="Picture 14">
            <a:extLst>
              <a:ext uri="{FF2B5EF4-FFF2-40B4-BE49-F238E27FC236}">
                <a16:creationId xmlns:a16="http://schemas.microsoft.com/office/drawing/2014/main" id="{A5D81CC3-3583-4111-A2BA-98BD648AF307}"/>
              </a:ext>
            </a:extLst>
          </p:cNvPr>
          <p:cNvPicPr>
            <a:picLocks noChangeAspect="1"/>
          </p:cNvPicPr>
          <p:nvPr/>
        </p:nvPicPr>
        <p:blipFill rotWithShape="1">
          <a:blip r:embed="rId6"/>
          <a:srcRect l="3763" t="7176" r="7943" b="49484"/>
          <a:stretch/>
        </p:blipFill>
        <p:spPr>
          <a:xfrm>
            <a:off x="3200365" y="1291257"/>
            <a:ext cx="899275" cy="259072"/>
          </a:xfrm>
          <a:prstGeom prst="rect">
            <a:avLst/>
          </a:prstGeom>
        </p:spPr>
      </p:pic>
      <p:sp>
        <p:nvSpPr>
          <p:cNvPr id="669" name="Title 5">
            <a:extLst>
              <a:ext uri="{FF2B5EF4-FFF2-40B4-BE49-F238E27FC236}">
                <a16:creationId xmlns:a16="http://schemas.microsoft.com/office/drawing/2014/main" id="{47396696-5BBF-44A6-B6A0-CE83BBD6BA98}"/>
              </a:ext>
            </a:extLst>
          </p:cNvPr>
          <p:cNvSpPr txBox="1">
            <a:spLocks/>
          </p:cNvSpPr>
          <p:nvPr/>
        </p:nvSpPr>
        <p:spPr>
          <a:xfrm>
            <a:off x="421341" y="381179"/>
            <a:ext cx="11170024" cy="594360"/>
          </a:xfrm>
          <a:prstGeom prst="rect">
            <a:avLst/>
          </a:prstGeom>
        </p:spPr>
        <p:txBody>
          <a:bodyPr vert="horz" lIns="0" tIns="45720" rIns="0" bIns="0" rtlCol="0" anchor="t" anchorCtr="0">
            <a:noAutofit/>
          </a:bodyPr>
          <a:lstStyle>
            <a:lvl1pPr algn="l" defTabSz="914400" rtl="0" eaLnBrk="1" latinLnBrk="0" hangingPunct="1">
              <a:lnSpc>
                <a:spcPct val="80000"/>
              </a:lnSpc>
              <a:spcBef>
                <a:spcPct val="0"/>
              </a:spcBef>
              <a:buNone/>
              <a:defRPr sz="2800" b="0" i="0" kern="1200" cap="none" spc="-1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3200" dirty="0">
                <a:latin typeface="+mj-lt"/>
              </a:rPr>
              <a:t>API Security Landscape</a:t>
            </a:r>
          </a:p>
        </p:txBody>
      </p:sp>
      <p:sp>
        <p:nvSpPr>
          <p:cNvPr id="50" name="Rectangle: Rounded Corners 49">
            <a:extLst>
              <a:ext uri="{FF2B5EF4-FFF2-40B4-BE49-F238E27FC236}">
                <a16:creationId xmlns:a16="http://schemas.microsoft.com/office/drawing/2014/main" id="{96980C3D-A8E3-4A24-AA0E-4068377D757C}"/>
              </a:ext>
            </a:extLst>
          </p:cNvPr>
          <p:cNvSpPr/>
          <p:nvPr/>
        </p:nvSpPr>
        <p:spPr>
          <a:xfrm>
            <a:off x="9572625" y="1101086"/>
            <a:ext cx="1819274" cy="5137789"/>
          </a:xfrm>
          <a:prstGeom prst="roundRect">
            <a:avLst/>
          </a:prstGeom>
          <a:noFill/>
          <a:ln w="6350">
            <a:solidFill>
              <a:schemeClr val="tx2">
                <a:lumMod val="40000"/>
                <a:lumOff val="60000"/>
              </a:schemeClr>
            </a:solidFill>
          </a:ln>
          <a:effectLst>
            <a:outerShdw blurRad="50800" dist="38100" dir="2700000" algn="tl" rotWithShape="0">
              <a:schemeClr val="tx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9F19319B-4B7E-48FC-AEFE-FA23A454AB67}"/>
              </a:ext>
            </a:extLst>
          </p:cNvPr>
          <p:cNvSpPr/>
          <p:nvPr/>
        </p:nvSpPr>
        <p:spPr>
          <a:xfrm>
            <a:off x="2266947" y="5532413"/>
            <a:ext cx="7153275" cy="672821"/>
          </a:xfrm>
          <a:prstGeom prst="roundRect">
            <a:avLst/>
          </a:prstGeom>
          <a:noFill/>
          <a:ln w="6350">
            <a:solidFill>
              <a:schemeClr val="tx2">
                <a:lumMod val="40000"/>
                <a:lumOff val="60000"/>
              </a:schemeClr>
            </a:solidFill>
          </a:ln>
          <a:effectLst>
            <a:outerShdw blurRad="50800" dist="38100" dir="2700000" algn="tl" rotWithShape="0">
              <a:schemeClr val="tx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Rounded Corners 51">
            <a:extLst>
              <a:ext uri="{FF2B5EF4-FFF2-40B4-BE49-F238E27FC236}">
                <a16:creationId xmlns:a16="http://schemas.microsoft.com/office/drawing/2014/main" id="{A4BD2FE9-F95F-432F-B937-AB95B871F74A}"/>
              </a:ext>
            </a:extLst>
          </p:cNvPr>
          <p:cNvSpPr/>
          <p:nvPr/>
        </p:nvSpPr>
        <p:spPr>
          <a:xfrm>
            <a:off x="2266943" y="4666355"/>
            <a:ext cx="7153275" cy="672821"/>
          </a:xfrm>
          <a:prstGeom prst="roundRect">
            <a:avLst/>
          </a:prstGeom>
          <a:noFill/>
          <a:ln w="6350">
            <a:solidFill>
              <a:schemeClr val="tx2">
                <a:lumMod val="40000"/>
                <a:lumOff val="60000"/>
              </a:schemeClr>
            </a:solidFill>
          </a:ln>
          <a:effectLst>
            <a:outerShdw blurRad="50800" dist="38100" dir="2700000" algn="tl" rotWithShape="0">
              <a:schemeClr val="tx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CB15FA48-1F3B-4DD8-AC0A-EECF4C4FA434}"/>
              </a:ext>
            </a:extLst>
          </p:cNvPr>
          <p:cNvSpPr/>
          <p:nvPr/>
        </p:nvSpPr>
        <p:spPr>
          <a:xfrm>
            <a:off x="2266942" y="3800297"/>
            <a:ext cx="7153275" cy="672821"/>
          </a:xfrm>
          <a:prstGeom prst="roundRect">
            <a:avLst/>
          </a:prstGeom>
          <a:noFill/>
          <a:ln w="6350">
            <a:solidFill>
              <a:schemeClr val="tx2">
                <a:lumMod val="40000"/>
                <a:lumOff val="60000"/>
              </a:schemeClr>
            </a:solidFill>
          </a:ln>
          <a:effectLst>
            <a:outerShdw blurRad="50800" dist="38100" dir="2700000" algn="tl" rotWithShape="0">
              <a:schemeClr val="tx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D2C9FC43-D165-4FED-940A-2F5B3FE5F37A}"/>
              </a:ext>
            </a:extLst>
          </p:cNvPr>
          <p:cNvSpPr/>
          <p:nvPr/>
        </p:nvSpPr>
        <p:spPr>
          <a:xfrm>
            <a:off x="2266942" y="2925408"/>
            <a:ext cx="7153275" cy="672821"/>
          </a:xfrm>
          <a:prstGeom prst="roundRect">
            <a:avLst/>
          </a:prstGeom>
          <a:noFill/>
          <a:ln w="6350">
            <a:solidFill>
              <a:schemeClr val="tx2">
                <a:lumMod val="40000"/>
                <a:lumOff val="60000"/>
              </a:schemeClr>
            </a:solidFill>
          </a:ln>
          <a:effectLst>
            <a:outerShdw blurRad="50800" dist="38100" dir="2700000" algn="tl" rotWithShape="0">
              <a:schemeClr val="tx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146060AE-FE87-46C5-BC07-0D2BC6F5CD7C}"/>
              </a:ext>
            </a:extLst>
          </p:cNvPr>
          <p:cNvSpPr/>
          <p:nvPr/>
        </p:nvSpPr>
        <p:spPr>
          <a:xfrm>
            <a:off x="2266944" y="2049119"/>
            <a:ext cx="7153275" cy="672821"/>
          </a:xfrm>
          <a:prstGeom prst="roundRect">
            <a:avLst/>
          </a:prstGeom>
          <a:noFill/>
          <a:ln w="6350">
            <a:solidFill>
              <a:schemeClr val="tx2">
                <a:lumMod val="40000"/>
                <a:lumOff val="60000"/>
              </a:schemeClr>
            </a:solidFill>
          </a:ln>
          <a:effectLst>
            <a:outerShdw blurRad="50800" dist="38100" dir="2700000" algn="tl" rotWithShape="0">
              <a:schemeClr val="tx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Rounded Corners 55">
            <a:extLst>
              <a:ext uri="{FF2B5EF4-FFF2-40B4-BE49-F238E27FC236}">
                <a16:creationId xmlns:a16="http://schemas.microsoft.com/office/drawing/2014/main" id="{B445AA51-F7B5-4783-944E-8E34D4681E0E}"/>
              </a:ext>
            </a:extLst>
          </p:cNvPr>
          <p:cNvSpPr/>
          <p:nvPr/>
        </p:nvSpPr>
        <p:spPr>
          <a:xfrm>
            <a:off x="2266945" y="1193292"/>
            <a:ext cx="7153275" cy="672821"/>
          </a:xfrm>
          <a:prstGeom prst="roundRect">
            <a:avLst/>
          </a:prstGeom>
          <a:noFill/>
          <a:ln w="6350">
            <a:solidFill>
              <a:schemeClr val="tx2">
                <a:lumMod val="40000"/>
                <a:lumOff val="60000"/>
              </a:schemeClr>
            </a:solidFill>
          </a:ln>
          <a:effectLst>
            <a:outerShdw blurRad="50800" dist="38100" dir="2700000" algn="tl" rotWithShape="0">
              <a:schemeClr val="tx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F5B04702-4A01-4980-9A1E-909DA52E1AFA}"/>
              </a:ext>
            </a:extLst>
          </p:cNvPr>
          <p:cNvCxnSpPr>
            <a:cxnSpLocks/>
          </p:cNvCxnSpPr>
          <p:nvPr/>
        </p:nvCxnSpPr>
        <p:spPr>
          <a:xfrm>
            <a:off x="2295517" y="1218258"/>
            <a:ext cx="0" cy="620088"/>
          </a:xfrm>
          <a:prstGeom prst="line">
            <a:avLst/>
          </a:prstGeom>
          <a:ln w="3175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5198B6F-10F6-4BA3-8B7E-12D627E459D5}"/>
              </a:ext>
            </a:extLst>
          </p:cNvPr>
          <p:cNvCxnSpPr>
            <a:cxnSpLocks/>
          </p:cNvCxnSpPr>
          <p:nvPr/>
        </p:nvCxnSpPr>
        <p:spPr>
          <a:xfrm>
            <a:off x="2295517" y="2082153"/>
            <a:ext cx="0" cy="620088"/>
          </a:xfrm>
          <a:prstGeom prst="line">
            <a:avLst/>
          </a:prstGeom>
          <a:ln w="3175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C3D6712-BF25-474C-BBEA-65891C672CD4}"/>
              </a:ext>
            </a:extLst>
          </p:cNvPr>
          <p:cNvCxnSpPr>
            <a:cxnSpLocks/>
          </p:cNvCxnSpPr>
          <p:nvPr/>
        </p:nvCxnSpPr>
        <p:spPr>
          <a:xfrm>
            <a:off x="2295509" y="2964157"/>
            <a:ext cx="0" cy="620088"/>
          </a:xfrm>
          <a:prstGeom prst="line">
            <a:avLst/>
          </a:prstGeom>
          <a:ln w="3175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0AD7368-3859-4018-9852-A2C16CF4D8C5}"/>
              </a:ext>
            </a:extLst>
          </p:cNvPr>
          <p:cNvCxnSpPr>
            <a:cxnSpLocks/>
          </p:cNvCxnSpPr>
          <p:nvPr/>
        </p:nvCxnSpPr>
        <p:spPr>
          <a:xfrm>
            <a:off x="2295501" y="3833331"/>
            <a:ext cx="0" cy="620088"/>
          </a:xfrm>
          <a:prstGeom prst="line">
            <a:avLst/>
          </a:prstGeom>
          <a:ln w="3175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39ECE3A-ABE9-4693-917A-A060E41B577E}"/>
              </a:ext>
            </a:extLst>
          </p:cNvPr>
          <p:cNvCxnSpPr>
            <a:cxnSpLocks/>
          </p:cNvCxnSpPr>
          <p:nvPr/>
        </p:nvCxnSpPr>
        <p:spPr>
          <a:xfrm>
            <a:off x="2295501" y="4695579"/>
            <a:ext cx="0" cy="620088"/>
          </a:xfrm>
          <a:prstGeom prst="line">
            <a:avLst/>
          </a:prstGeom>
          <a:ln w="3175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EEB2951-B93A-4929-9663-EEAAC07BC6F4}"/>
              </a:ext>
            </a:extLst>
          </p:cNvPr>
          <p:cNvCxnSpPr>
            <a:cxnSpLocks/>
          </p:cNvCxnSpPr>
          <p:nvPr/>
        </p:nvCxnSpPr>
        <p:spPr>
          <a:xfrm>
            <a:off x="2295501" y="5561637"/>
            <a:ext cx="0" cy="620088"/>
          </a:xfrm>
          <a:prstGeom prst="line">
            <a:avLst/>
          </a:prstGeom>
          <a:ln w="3175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58A127E-0C0C-45EE-B488-40C1EC3EFB95}"/>
              </a:ext>
            </a:extLst>
          </p:cNvPr>
          <p:cNvCxnSpPr>
            <a:cxnSpLocks/>
          </p:cNvCxnSpPr>
          <p:nvPr/>
        </p:nvCxnSpPr>
        <p:spPr>
          <a:xfrm flipH="1">
            <a:off x="9763117" y="1109071"/>
            <a:ext cx="1457333" cy="0"/>
          </a:xfrm>
          <a:prstGeom prst="line">
            <a:avLst/>
          </a:prstGeom>
          <a:ln w="31750">
            <a:solidFill>
              <a:schemeClr val="tx2"/>
            </a:solidFill>
            <a:tailEnd type="non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A5B73B54-62BB-4917-8B95-54D56DC6E5DA}"/>
              </a:ext>
            </a:extLst>
          </p:cNvPr>
          <p:cNvSpPr/>
          <p:nvPr/>
        </p:nvSpPr>
        <p:spPr>
          <a:xfrm>
            <a:off x="573252" y="1163985"/>
            <a:ext cx="1722248" cy="461665"/>
          </a:xfrm>
          <a:prstGeom prst="rect">
            <a:avLst/>
          </a:prstGeom>
        </p:spPr>
        <p:txBody>
          <a:bodyPr wrap="square">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API Security</a:t>
            </a:r>
          </a:p>
          <a:p>
            <a:pPr algn="ctr"/>
            <a:r>
              <a:rPr lang="en-US" sz="1200" dirty="0">
                <a:latin typeface="Open Sans" panose="020B0606030504020204" pitchFamily="34" charset="0"/>
                <a:ea typeface="Open Sans" panose="020B0606030504020204" pitchFamily="34" charset="0"/>
                <a:cs typeface="Open Sans" panose="020B0606030504020204" pitchFamily="34" charset="0"/>
              </a:rPr>
              <a:t>Components</a:t>
            </a:r>
          </a:p>
        </p:txBody>
      </p:sp>
      <p:sp>
        <p:nvSpPr>
          <p:cNvPr id="65" name="Rectangle 64">
            <a:extLst>
              <a:ext uri="{FF2B5EF4-FFF2-40B4-BE49-F238E27FC236}">
                <a16:creationId xmlns:a16="http://schemas.microsoft.com/office/drawing/2014/main" id="{3D6E4F54-B918-48D7-A651-EA84EF212CE0}"/>
              </a:ext>
            </a:extLst>
          </p:cNvPr>
          <p:cNvSpPr/>
          <p:nvPr/>
        </p:nvSpPr>
        <p:spPr>
          <a:xfrm>
            <a:off x="558983" y="1953151"/>
            <a:ext cx="1722248" cy="461665"/>
          </a:xfrm>
          <a:prstGeom prst="rect">
            <a:avLst/>
          </a:prstGeom>
        </p:spPr>
        <p:txBody>
          <a:bodyPr wrap="square">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Development &amp; </a:t>
            </a:r>
          </a:p>
          <a:p>
            <a:pPr algn="ctr"/>
            <a:r>
              <a:rPr lang="en-US" sz="1200" dirty="0">
                <a:latin typeface="Open Sans" panose="020B0606030504020204" pitchFamily="34" charset="0"/>
                <a:ea typeface="Open Sans" panose="020B0606030504020204" pitchFamily="34" charset="0"/>
                <a:cs typeface="Open Sans" panose="020B0606030504020204" pitchFamily="34" charset="0"/>
              </a:rPr>
              <a:t>Unit Testing</a:t>
            </a:r>
          </a:p>
        </p:txBody>
      </p:sp>
      <p:sp>
        <p:nvSpPr>
          <p:cNvPr id="66" name="Rectangle 65">
            <a:extLst>
              <a:ext uri="{FF2B5EF4-FFF2-40B4-BE49-F238E27FC236}">
                <a16:creationId xmlns:a16="http://schemas.microsoft.com/office/drawing/2014/main" id="{0BBE9A74-886B-40FC-90B9-52DE3CC7F965}"/>
              </a:ext>
            </a:extLst>
          </p:cNvPr>
          <p:cNvSpPr/>
          <p:nvPr/>
        </p:nvSpPr>
        <p:spPr>
          <a:xfrm>
            <a:off x="573252" y="2894537"/>
            <a:ext cx="1722248" cy="461665"/>
          </a:xfrm>
          <a:prstGeom prst="rect">
            <a:avLst/>
          </a:prstGeom>
        </p:spPr>
        <p:txBody>
          <a:bodyPr wrap="square">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API</a:t>
            </a:r>
          </a:p>
          <a:p>
            <a:pPr algn="ctr"/>
            <a:r>
              <a:rPr lang="en-US" sz="1200" dirty="0">
                <a:latin typeface="Open Sans" panose="020B0606030504020204" pitchFamily="34" charset="0"/>
                <a:ea typeface="Open Sans" panose="020B0606030504020204" pitchFamily="34" charset="0"/>
                <a:cs typeface="Open Sans" panose="020B0606030504020204" pitchFamily="34" charset="0"/>
              </a:rPr>
              <a:t>Risk Assessment</a:t>
            </a:r>
          </a:p>
        </p:txBody>
      </p:sp>
      <p:sp>
        <p:nvSpPr>
          <p:cNvPr id="67" name="Rectangle 66">
            <a:extLst>
              <a:ext uri="{FF2B5EF4-FFF2-40B4-BE49-F238E27FC236}">
                <a16:creationId xmlns:a16="http://schemas.microsoft.com/office/drawing/2014/main" id="{45D4760C-402F-4D4D-8D5C-564F45A75733}"/>
              </a:ext>
            </a:extLst>
          </p:cNvPr>
          <p:cNvSpPr/>
          <p:nvPr/>
        </p:nvSpPr>
        <p:spPr>
          <a:xfrm>
            <a:off x="601813" y="3738261"/>
            <a:ext cx="1722248" cy="461665"/>
          </a:xfrm>
          <a:prstGeom prst="rect">
            <a:avLst/>
          </a:prstGeom>
        </p:spPr>
        <p:txBody>
          <a:bodyPr wrap="square">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Policy Implementation</a:t>
            </a:r>
          </a:p>
        </p:txBody>
      </p:sp>
      <p:sp>
        <p:nvSpPr>
          <p:cNvPr id="68" name="Rectangle 67">
            <a:extLst>
              <a:ext uri="{FF2B5EF4-FFF2-40B4-BE49-F238E27FC236}">
                <a16:creationId xmlns:a16="http://schemas.microsoft.com/office/drawing/2014/main" id="{A7627E0C-810D-4B58-BCBD-1892E46BE6BB}"/>
              </a:ext>
            </a:extLst>
          </p:cNvPr>
          <p:cNvSpPr/>
          <p:nvPr/>
        </p:nvSpPr>
        <p:spPr>
          <a:xfrm>
            <a:off x="601813" y="4619402"/>
            <a:ext cx="1722248" cy="461665"/>
          </a:xfrm>
          <a:prstGeom prst="rect">
            <a:avLst/>
          </a:prstGeom>
        </p:spPr>
        <p:txBody>
          <a:bodyPr wrap="square">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API</a:t>
            </a:r>
          </a:p>
          <a:p>
            <a:pPr algn="ctr"/>
            <a:r>
              <a:rPr lang="en-US" sz="1200" dirty="0">
                <a:latin typeface="Open Sans" panose="020B0606030504020204" pitchFamily="34" charset="0"/>
                <a:ea typeface="Open Sans" panose="020B0606030504020204" pitchFamily="34" charset="0"/>
                <a:cs typeface="Open Sans" panose="020B0606030504020204" pitchFamily="34" charset="0"/>
              </a:rPr>
              <a:t>Security Testing</a:t>
            </a:r>
          </a:p>
        </p:txBody>
      </p:sp>
      <p:sp>
        <p:nvSpPr>
          <p:cNvPr id="69" name="Rectangle 68">
            <a:extLst>
              <a:ext uri="{FF2B5EF4-FFF2-40B4-BE49-F238E27FC236}">
                <a16:creationId xmlns:a16="http://schemas.microsoft.com/office/drawing/2014/main" id="{165B6A03-EDDC-46F1-B008-A99E1EDB5E75}"/>
              </a:ext>
            </a:extLst>
          </p:cNvPr>
          <p:cNvSpPr/>
          <p:nvPr/>
        </p:nvSpPr>
        <p:spPr>
          <a:xfrm>
            <a:off x="601813" y="5480288"/>
            <a:ext cx="1722248" cy="461665"/>
          </a:xfrm>
          <a:prstGeom prst="rect">
            <a:avLst/>
          </a:prstGeom>
        </p:spPr>
        <p:txBody>
          <a:bodyPr wrap="square">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API Security</a:t>
            </a:r>
          </a:p>
          <a:p>
            <a:pPr algn="ctr"/>
            <a:r>
              <a:rPr lang="en-US" sz="1200" dirty="0">
                <a:latin typeface="Open Sans" panose="020B0606030504020204" pitchFamily="34" charset="0"/>
                <a:ea typeface="Open Sans" panose="020B0606030504020204" pitchFamily="34" charset="0"/>
                <a:cs typeface="Open Sans" panose="020B0606030504020204" pitchFamily="34" charset="0"/>
              </a:rPr>
              <a:t>Processes</a:t>
            </a:r>
          </a:p>
        </p:txBody>
      </p:sp>
      <p:sp>
        <p:nvSpPr>
          <p:cNvPr id="70" name="Rectangle 69">
            <a:extLst>
              <a:ext uri="{FF2B5EF4-FFF2-40B4-BE49-F238E27FC236}">
                <a16:creationId xmlns:a16="http://schemas.microsoft.com/office/drawing/2014/main" id="{EE9BD159-C893-4594-A921-F8D98AE138D3}"/>
              </a:ext>
            </a:extLst>
          </p:cNvPr>
          <p:cNvSpPr/>
          <p:nvPr/>
        </p:nvSpPr>
        <p:spPr>
          <a:xfrm>
            <a:off x="9534530" y="658943"/>
            <a:ext cx="1722248" cy="461665"/>
          </a:xfrm>
          <a:prstGeom prst="rect">
            <a:avLst/>
          </a:prstGeom>
        </p:spPr>
        <p:txBody>
          <a:bodyPr wrap="square">
            <a:spAutoFit/>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Observability &amp; Analysis</a:t>
            </a:r>
          </a:p>
        </p:txBody>
      </p:sp>
      <p:sp>
        <p:nvSpPr>
          <p:cNvPr id="71" name="Rectangle 70">
            <a:extLst>
              <a:ext uri="{FF2B5EF4-FFF2-40B4-BE49-F238E27FC236}">
                <a16:creationId xmlns:a16="http://schemas.microsoft.com/office/drawing/2014/main" id="{FC7392E2-F667-4A6A-A662-4980FC8988FC}"/>
              </a:ext>
            </a:extLst>
          </p:cNvPr>
          <p:cNvSpPr/>
          <p:nvPr/>
        </p:nvSpPr>
        <p:spPr>
          <a:xfrm>
            <a:off x="2381228" y="1274568"/>
            <a:ext cx="2105047" cy="512151"/>
          </a:xfrm>
          <a:prstGeom prst="rect">
            <a:avLst/>
          </a:prstGeom>
          <a:noFill/>
          <a:ln w="3175">
            <a:solidFill>
              <a:schemeClr val="accent6">
                <a:lumMod val="40000"/>
                <a:lumOff val="60000"/>
              </a:schemeClr>
            </a:solidFill>
          </a:ln>
          <a:effectLst>
            <a:outerShdw blurRad="50800" dist="38100" dir="2700000" algn="tl" rotWithShape="0">
              <a:schemeClr val="accent4">
                <a:lumMod val="20000"/>
                <a:lumOff val="8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1CADD15A-5C9C-4ABB-B66A-8C72B5741559}"/>
              </a:ext>
            </a:extLst>
          </p:cNvPr>
          <p:cNvSpPr/>
          <p:nvPr/>
        </p:nvSpPr>
        <p:spPr>
          <a:xfrm>
            <a:off x="7278246" y="1274568"/>
            <a:ext cx="2065756" cy="512151"/>
          </a:xfrm>
          <a:prstGeom prst="rect">
            <a:avLst/>
          </a:prstGeom>
          <a:noFill/>
          <a:ln w="3175">
            <a:solidFill>
              <a:schemeClr val="accent6">
                <a:lumMod val="40000"/>
                <a:lumOff val="60000"/>
              </a:schemeClr>
            </a:solidFill>
          </a:ln>
          <a:effectLst>
            <a:outerShdw blurRad="50800" dist="38100" dir="2700000" algn="tl" rotWithShape="0">
              <a:schemeClr val="accent4">
                <a:lumMod val="20000"/>
                <a:lumOff val="8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3AC8C689-7F77-4580-9ECC-51388CFE6A81}"/>
              </a:ext>
            </a:extLst>
          </p:cNvPr>
          <p:cNvSpPr/>
          <p:nvPr/>
        </p:nvSpPr>
        <p:spPr>
          <a:xfrm>
            <a:off x="4638679" y="1274568"/>
            <a:ext cx="2479648" cy="512151"/>
          </a:xfrm>
          <a:prstGeom prst="rect">
            <a:avLst/>
          </a:prstGeom>
          <a:noFill/>
          <a:ln w="3175">
            <a:solidFill>
              <a:schemeClr val="accent6">
                <a:lumMod val="40000"/>
                <a:lumOff val="60000"/>
              </a:schemeClr>
            </a:solidFill>
          </a:ln>
          <a:effectLst>
            <a:outerShdw blurRad="50800" dist="38100" dir="2700000" algn="tl" rotWithShape="0">
              <a:schemeClr val="accent4">
                <a:lumMod val="20000"/>
                <a:lumOff val="8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5DF23FD7-7651-4784-961D-2F1183800D11}"/>
              </a:ext>
            </a:extLst>
          </p:cNvPr>
          <p:cNvSpPr/>
          <p:nvPr/>
        </p:nvSpPr>
        <p:spPr>
          <a:xfrm>
            <a:off x="2418843" y="1032136"/>
            <a:ext cx="1722248" cy="200055"/>
          </a:xfrm>
          <a:prstGeom prst="rect">
            <a:avLst/>
          </a:prstGeom>
        </p:spPr>
        <p:txBody>
          <a:bodyPr wrap="square">
            <a:spAutoFit/>
          </a:bodyPr>
          <a:lstStyle/>
          <a:p>
            <a:pPr algn="ctr"/>
            <a:r>
              <a:rPr lang="en-US" sz="7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API Management/ Gateways</a:t>
            </a:r>
          </a:p>
        </p:txBody>
      </p:sp>
      <p:sp>
        <p:nvSpPr>
          <p:cNvPr id="75" name="Rectangle 74">
            <a:extLst>
              <a:ext uri="{FF2B5EF4-FFF2-40B4-BE49-F238E27FC236}">
                <a16:creationId xmlns:a16="http://schemas.microsoft.com/office/drawing/2014/main" id="{D73D428A-38E4-4473-BC0D-561282176EBA}"/>
              </a:ext>
            </a:extLst>
          </p:cNvPr>
          <p:cNvSpPr/>
          <p:nvPr/>
        </p:nvSpPr>
        <p:spPr>
          <a:xfrm>
            <a:off x="2418843" y="1898978"/>
            <a:ext cx="1722248" cy="200055"/>
          </a:xfrm>
          <a:prstGeom prst="rect">
            <a:avLst/>
          </a:prstGeom>
        </p:spPr>
        <p:txBody>
          <a:bodyPr wrap="square">
            <a:spAutoFit/>
          </a:bodyPr>
          <a:lstStyle/>
          <a:p>
            <a:pPr algn="ctr"/>
            <a:r>
              <a:rPr lang="en-US" sz="7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Secret Management</a:t>
            </a:r>
          </a:p>
        </p:txBody>
      </p:sp>
      <p:sp>
        <p:nvSpPr>
          <p:cNvPr id="76" name="Rectangle 75">
            <a:extLst>
              <a:ext uri="{FF2B5EF4-FFF2-40B4-BE49-F238E27FC236}">
                <a16:creationId xmlns:a16="http://schemas.microsoft.com/office/drawing/2014/main" id="{F9E05791-5216-40A2-A4C6-736B8A18255E}"/>
              </a:ext>
            </a:extLst>
          </p:cNvPr>
          <p:cNvSpPr/>
          <p:nvPr/>
        </p:nvSpPr>
        <p:spPr>
          <a:xfrm>
            <a:off x="4996736" y="1031337"/>
            <a:ext cx="1722248" cy="200055"/>
          </a:xfrm>
          <a:prstGeom prst="rect">
            <a:avLst/>
          </a:prstGeom>
        </p:spPr>
        <p:txBody>
          <a:bodyPr wrap="square">
            <a:spAutoFit/>
          </a:bodyPr>
          <a:lstStyle/>
          <a:p>
            <a:pPr algn="ctr"/>
            <a:r>
              <a:rPr lang="en-US" sz="7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Service Mesh</a:t>
            </a:r>
          </a:p>
        </p:txBody>
      </p:sp>
      <p:sp>
        <p:nvSpPr>
          <p:cNvPr id="77" name="Rectangle 76">
            <a:extLst>
              <a:ext uri="{FF2B5EF4-FFF2-40B4-BE49-F238E27FC236}">
                <a16:creationId xmlns:a16="http://schemas.microsoft.com/office/drawing/2014/main" id="{A8B453E8-EBC4-4EBB-87AB-E932EA663A20}"/>
              </a:ext>
            </a:extLst>
          </p:cNvPr>
          <p:cNvSpPr/>
          <p:nvPr/>
        </p:nvSpPr>
        <p:spPr>
          <a:xfrm>
            <a:off x="7408044" y="1032136"/>
            <a:ext cx="1722248" cy="200055"/>
          </a:xfrm>
          <a:prstGeom prst="rect">
            <a:avLst/>
          </a:prstGeom>
        </p:spPr>
        <p:txBody>
          <a:bodyPr wrap="square">
            <a:spAutoFit/>
          </a:bodyPr>
          <a:lstStyle/>
          <a:p>
            <a:pPr algn="ctr"/>
            <a:r>
              <a:rPr lang="en-US" sz="7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Identity &amp; Access </a:t>
            </a:r>
            <a:r>
              <a:rPr lang="en-US" sz="700" b="1"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Mgmt</a:t>
            </a:r>
            <a:r>
              <a:rPr lang="en-US" sz="7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Systems</a:t>
            </a:r>
          </a:p>
        </p:txBody>
      </p:sp>
      <p:sp>
        <p:nvSpPr>
          <p:cNvPr id="78" name="Rectangle 77">
            <a:extLst>
              <a:ext uri="{FF2B5EF4-FFF2-40B4-BE49-F238E27FC236}">
                <a16:creationId xmlns:a16="http://schemas.microsoft.com/office/drawing/2014/main" id="{DD4AA7B6-4012-4189-A73C-005E2CECC678}"/>
              </a:ext>
            </a:extLst>
          </p:cNvPr>
          <p:cNvSpPr/>
          <p:nvPr/>
        </p:nvSpPr>
        <p:spPr>
          <a:xfrm>
            <a:off x="5058407" y="1889144"/>
            <a:ext cx="1722248" cy="200055"/>
          </a:xfrm>
          <a:prstGeom prst="rect">
            <a:avLst/>
          </a:prstGeom>
        </p:spPr>
        <p:txBody>
          <a:bodyPr wrap="square">
            <a:spAutoFit/>
          </a:bodyPr>
          <a:lstStyle/>
          <a:p>
            <a:pPr algn="ctr"/>
            <a:r>
              <a:rPr lang="en-US" sz="7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Static Scan</a:t>
            </a:r>
          </a:p>
        </p:txBody>
      </p:sp>
      <p:sp>
        <p:nvSpPr>
          <p:cNvPr id="79" name="Rectangle 78">
            <a:extLst>
              <a:ext uri="{FF2B5EF4-FFF2-40B4-BE49-F238E27FC236}">
                <a16:creationId xmlns:a16="http://schemas.microsoft.com/office/drawing/2014/main" id="{AF8E26E3-D0EA-4B9C-AF46-37D51B893CD2}"/>
              </a:ext>
            </a:extLst>
          </p:cNvPr>
          <p:cNvSpPr/>
          <p:nvPr/>
        </p:nvSpPr>
        <p:spPr>
          <a:xfrm>
            <a:off x="7523085" y="1889144"/>
            <a:ext cx="1722248" cy="200055"/>
          </a:xfrm>
          <a:prstGeom prst="rect">
            <a:avLst/>
          </a:prstGeom>
        </p:spPr>
        <p:txBody>
          <a:bodyPr wrap="square">
            <a:spAutoFit/>
          </a:bodyPr>
          <a:lstStyle/>
          <a:p>
            <a:pPr algn="ctr"/>
            <a:r>
              <a:rPr lang="en-US" sz="7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Security Unit Testing</a:t>
            </a:r>
          </a:p>
        </p:txBody>
      </p:sp>
      <p:sp>
        <p:nvSpPr>
          <p:cNvPr id="80" name="Rectangle 79">
            <a:extLst>
              <a:ext uri="{FF2B5EF4-FFF2-40B4-BE49-F238E27FC236}">
                <a16:creationId xmlns:a16="http://schemas.microsoft.com/office/drawing/2014/main" id="{28DA04B3-FD35-4F2F-A556-3798760B304A}"/>
              </a:ext>
            </a:extLst>
          </p:cNvPr>
          <p:cNvSpPr/>
          <p:nvPr/>
        </p:nvSpPr>
        <p:spPr>
          <a:xfrm>
            <a:off x="2381228" y="2141324"/>
            <a:ext cx="2105047" cy="512151"/>
          </a:xfrm>
          <a:prstGeom prst="rect">
            <a:avLst/>
          </a:prstGeom>
          <a:noFill/>
          <a:ln w="3175">
            <a:solidFill>
              <a:schemeClr val="accent6">
                <a:lumMod val="40000"/>
                <a:lumOff val="60000"/>
              </a:schemeClr>
            </a:solidFill>
          </a:ln>
          <a:effectLst>
            <a:outerShdw blurRad="50800" dist="38100" dir="2700000" algn="tl" rotWithShape="0">
              <a:schemeClr val="accent4">
                <a:lumMod val="20000"/>
                <a:lumOff val="8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4B65F7F7-CC26-4ADD-B228-464322DC10FD}"/>
              </a:ext>
            </a:extLst>
          </p:cNvPr>
          <p:cNvSpPr/>
          <p:nvPr/>
        </p:nvSpPr>
        <p:spPr>
          <a:xfrm>
            <a:off x="7278246" y="2141324"/>
            <a:ext cx="2065756" cy="512151"/>
          </a:xfrm>
          <a:prstGeom prst="rect">
            <a:avLst/>
          </a:prstGeom>
          <a:noFill/>
          <a:ln w="3175">
            <a:solidFill>
              <a:schemeClr val="accent6">
                <a:lumMod val="40000"/>
                <a:lumOff val="60000"/>
              </a:schemeClr>
            </a:solidFill>
          </a:ln>
          <a:effectLst>
            <a:outerShdw blurRad="50800" dist="38100" dir="2700000" algn="tl" rotWithShape="0">
              <a:schemeClr val="accent4">
                <a:lumMod val="20000"/>
                <a:lumOff val="8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A2B6D502-C5D6-43AC-89F3-58519C87C86C}"/>
              </a:ext>
            </a:extLst>
          </p:cNvPr>
          <p:cNvSpPr/>
          <p:nvPr/>
        </p:nvSpPr>
        <p:spPr>
          <a:xfrm>
            <a:off x="4638679" y="2141324"/>
            <a:ext cx="2479648" cy="512151"/>
          </a:xfrm>
          <a:prstGeom prst="rect">
            <a:avLst/>
          </a:prstGeom>
          <a:noFill/>
          <a:ln w="3175">
            <a:solidFill>
              <a:schemeClr val="accent6">
                <a:lumMod val="40000"/>
                <a:lumOff val="60000"/>
              </a:schemeClr>
            </a:solidFill>
          </a:ln>
          <a:effectLst>
            <a:outerShdw blurRad="50800" dist="38100" dir="2700000" algn="tl" rotWithShape="0">
              <a:schemeClr val="accent4">
                <a:lumMod val="20000"/>
                <a:lumOff val="8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4A3090D5-E9AD-406A-A3FC-17CC4B4047E9}"/>
              </a:ext>
            </a:extLst>
          </p:cNvPr>
          <p:cNvSpPr/>
          <p:nvPr/>
        </p:nvSpPr>
        <p:spPr>
          <a:xfrm>
            <a:off x="2418843" y="2765036"/>
            <a:ext cx="1722248" cy="200055"/>
          </a:xfrm>
          <a:prstGeom prst="rect">
            <a:avLst/>
          </a:prstGeom>
        </p:spPr>
        <p:txBody>
          <a:bodyPr wrap="square">
            <a:spAutoFit/>
          </a:bodyPr>
          <a:lstStyle/>
          <a:p>
            <a:pPr algn="ctr"/>
            <a:r>
              <a:rPr lang="en-US" sz="7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Threat Modelling</a:t>
            </a:r>
          </a:p>
        </p:txBody>
      </p:sp>
      <p:sp>
        <p:nvSpPr>
          <p:cNvPr id="84" name="Rectangle 83">
            <a:extLst>
              <a:ext uri="{FF2B5EF4-FFF2-40B4-BE49-F238E27FC236}">
                <a16:creationId xmlns:a16="http://schemas.microsoft.com/office/drawing/2014/main" id="{32B067EA-C91C-44B7-8F21-7483CEC708B6}"/>
              </a:ext>
            </a:extLst>
          </p:cNvPr>
          <p:cNvSpPr/>
          <p:nvPr/>
        </p:nvSpPr>
        <p:spPr>
          <a:xfrm>
            <a:off x="6661961" y="2755597"/>
            <a:ext cx="1722248" cy="200055"/>
          </a:xfrm>
          <a:prstGeom prst="rect">
            <a:avLst/>
          </a:prstGeom>
        </p:spPr>
        <p:txBody>
          <a:bodyPr wrap="square">
            <a:spAutoFit/>
          </a:bodyPr>
          <a:lstStyle/>
          <a:p>
            <a:pPr algn="ctr"/>
            <a:r>
              <a:rPr lang="en-US" sz="7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API Profiling</a:t>
            </a:r>
          </a:p>
        </p:txBody>
      </p:sp>
      <p:sp>
        <p:nvSpPr>
          <p:cNvPr id="85" name="Rectangle 84">
            <a:extLst>
              <a:ext uri="{FF2B5EF4-FFF2-40B4-BE49-F238E27FC236}">
                <a16:creationId xmlns:a16="http://schemas.microsoft.com/office/drawing/2014/main" id="{6257387C-D7E7-44D0-8AB0-FFE284ACCD87}"/>
              </a:ext>
            </a:extLst>
          </p:cNvPr>
          <p:cNvSpPr/>
          <p:nvPr/>
        </p:nvSpPr>
        <p:spPr>
          <a:xfrm>
            <a:off x="2381228" y="3882364"/>
            <a:ext cx="2105047" cy="512151"/>
          </a:xfrm>
          <a:prstGeom prst="rect">
            <a:avLst/>
          </a:prstGeom>
          <a:noFill/>
          <a:ln w="3175">
            <a:solidFill>
              <a:schemeClr val="accent6">
                <a:lumMod val="40000"/>
                <a:lumOff val="60000"/>
              </a:schemeClr>
            </a:solidFill>
          </a:ln>
          <a:effectLst>
            <a:outerShdw blurRad="50800" dist="38100" dir="2700000" algn="tl" rotWithShape="0">
              <a:schemeClr val="accent4">
                <a:lumMod val="20000"/>
                <a:lumOff val="8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7F279A2E-B9DD-4F7E-95C7-70EB4F7A9B85}"/>
              </a:ext>
            </a:extLst>
          </p:cNvPr>
          <p:cNvSpPr/>
          <p:nvPr/>
        </p:nvSpPr>
        <p:spPr>
          <a:xfrm>
            <a:off x="7278246" y="3882364"/>
            <a:ext cx="2065756" cy="512151"/>
          </a:xfrm>
          <a:prstGeom prst="rect">
            <a:avLst/>
          </a:prstGeom>
          <a:noFill/>
          <a:ln w="3175">
            <a:solidFill>
              <a:schemeClr val="accent6">
                <a:lumMod val="40000"/>
                <a:lumOff val="60000"/>
              </a:schemeClr>
            </a:solidFill>
          </a:ln>
          <a:effectLst>
            <a:outerShdw blurRad="50800" dist="38100" dir="2700000" algn="tl" rotWithShape="0">
              <a:schemeClr val="accent4">
                <a:lumMod val="20000"/>
                <a:lumOff val="8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FA09123E-01B4-43F5-8457-C0B2AE4067B2}"/>
              </a:ext>
            </a:extLst>
          </p:cNvPr>
          <p:cNvSpPr/>
          <p:nvPr/>
        </p:nvSpPr>
        <p:spPr>
          <a:xfrm>
            <a:off x="4638679" y="3882364"/>
            <a:ext cx="2479648" cy="512151"/>
          </a:xfrm>
          <a:prstGeom prst="rect">
            <a:avLst/>
          </a:prstGeom>
          <a:noFill/>
          <a:ln w="3175">
            <a:solidFill>
              <a:schemeClr val="accent6">
                <a:lumMod val="40000"/>
                <a:lumOff val="60000"/>
              </a:schemeClr>
            </a:solidFill>
          </a:ln>
          <a:effectLst>
            <a:outerShdw blurRad="50800" dist="38100" dir="2700000" algn="tl" rotWithShape="0">
              <a:schemeClr val="accent4">
                <a:lumMod val="20000"/>
                <a:lumOff val="8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E104EA22-090D-4D65-A033-709250C9BD13}"/>
              </a:ext>
            </a:extLst>
          </p:cNvPr>
          <p:cNvSpPr/>
          <p:nvPr/>
        </p:nvSpPr>
        <p:spPr>
          <a:xfrm>
            <a:off x="2418843" y="3639932"/>
            <a:ext cx="1722248" cy="200055"/>
          </a:xfrm>
          <a:prstGeom prst="rect">
            <a:avLst/>
          </a:prstGeom>
        </p:spPr>
        <p:txBody>
          <a:bodyPr wrap="square">
            <a:spAutoFit/>
          </a:bodyPr>
          <a:lstStyle/>
          <a:p>
            <a:pPr algn="ctr"/>
            <a:r>
              <a:rPr lang="en-US" sz="7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Authentication &amp; Authorization</a:t>
            </a:r>
          </a:p>
        </p:txBody>
      </p:sp>
      <p:sp>
        <p:nvSpPr>
          <p:cNvPr id="89" name="Rectangle 88">
            <a:extLst>
              <a:ext uri="{FF2B5EF4-FFF2-40B4-BE49-F238E27FC236}">
                <a16:creationId xmlns:a16="http://schemas.microsoft.com/office/drawing/2014/main" id="{6DA61511-0B19-4D34-A9E8-C9EC8FB40B68}"/>
              </a:ext>
            </a:extLst>
          </p:cNvPr>
          <p:cNvSpPr/>
          <p:nvPr/>
        </p:nvSpPr>
        <p:spPr>
          <a:xfrm>
            <a:off x="4996736" y="3639133"/>
            <a:ext cx="1722248" cy="200055"/>
          </a:xfrm>
          <a:prstGeom prst="rect">
            <a:avLst/>
          </a:prstGeom>
        </p:spPr>
        <p:txBody>
          <a:bodyPr wrap="square">
            <a:spAutoFit/>
          </a:bodyPr>
          <a:lstStyle/>
          <a:p>
            <a:pPr algn="ctr"/>
            <a:r>
              <a:rPr lang="en-US" sz="7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Data Masking</a:t>
            </a:r>
          </a:p>
        </p:txBody>
      </p:sp>
      <p:sp>
        <p:nvSpPr>
          <p:cNvPr id="90" name="Rectangle 89">
            <a:extLst>
              <a:ext uri="{FF2B5EF4-FFF2-40B4-BE49-F238E27FC236}">
                <a16:creationId xmlns:a16="http://schemas.microsoft.com/office/drawing/2014/main" id="{81523E07-9B05-441F-AE52-C08B23DF80CB}"/>
              </a:ext>
            </a:extLst>
          </p:cNvPr>
          <p:cNvSpPr/>
          <p:nvPr/>
        </p:nvSpPr>
        <p:spPr>
          <a:xfrm>
            <a:off x="7408044" y="3639932"/>
            <a:ext cx="1722248" cy="200055"/>
          </a:xfrm>
          <a:prstGeom prst="rect">
            <a:avLst/>
          </a:prstGeom>
        </p:spPr>
        <p:txBody>
          <a:bodyPr wrap="square">
            <a:spAutoFit/>
          </a:bodyPr>
          <a:lstStyle/>
          <a:p>
            <a:pPr algn="ctr"/>
            <a:r>
              <a:rPr lang="en-US" sz="7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Rate Limiting</a:t>
            </a:r>
          </a:p>
        </p:txBody>
      </p:sp>
      <p:sp>
        <p:nvSpPr>
          <p:cNvPr id="91" name="Rectangle 90">
            <a:extLst>
              <a:ext uri="{FF2B5EF4-FFF2-40B4-BE49-F238E27FC236}">
                <a16:creationId xmlns:a16="http://schemas.microsoft.com/office/drawing/2014/main" id="{E3FA6EBE-F0ED-4AD3-BA6C-3213303DFF0F}"/>
              </a:ext>
            </a:extLst>
          </p:cNvPr>
          <p:cNvSpPr/>
          <p:nvPr/>
        </p:nvSpPr>
        <p:spPr>
          <a:xfrm>
            <a:off x="2418843" y="4515495"/>
            <a:ext cx="1722248" cy="200055"/>
          </a:xfrm>
          <a:prstGeom prst="rect">
            <a:avLst/>
          </a:prstGeom>
        </p:spPr>
        <p:txBody>
          <a:bodyPr wrap="square">
            <a:spAutoFit/>
          </a:bodyPr>
          <a:lstStyle/>
          <a:p>
            <a:pPr algn="ctr"/>
            <a:r>
              <a:rPr lang="en-US" sz="7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Black Box Testing</a:t>
            </a:r>
          </a:p>
        </p:txBody>
      </p:sp>
      <p:sp>
        <p:nvSpPr>
          <p:cNvPr id="92" name="Rectangle 91">
            <a:extLst>
              <a:ext uri="{FF2B5EF4-FFF2-40B4-BE49-F238E27FC236}">
                <a16:creationId xmlns:a16="http://schemas.microsoft.com/office/drawing/2014/main" id="{626217C7-50AC-4928-AA50-63CE18DFD366}"/>
              </a:ext>
            </a:extLst>
          </p:cNvPr>
          <p:cNvSpPr/>
          <p:nvPr/>
        </p:nvSpPr>
        <p:spPr>
          <a:xfrm>
            <a:off x="6728509" y="4514600"/>
            <a:ext cx="1722248" cy="200055"/>
          </a:xfrm>
          <a:prstGeom prst="rect">
            <a:avLst/>
          </a:prstGeom>
        </p:spPr>
        <p:txBody>
          <a:bodyPr wrap="square">
            <a:spAutoFit/>
          </a:bodyPr>
          <a:lstStyle/>
          <a:p>
            <a:pPr algn="ctr"/>
            <a:r>
              <a:rPr lang="en-US" sz="7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Penetration Testing</a:t>
            </a:r>
          </a:p>
        </p:txBody>
      </p:sp>
      <p:sp>
        <p:nvSpPr>
          <p:cNvPr id="93" name="Rectangle 92">
            <a:extLst>
              <a:ext uri="{FF2B5EF4-FFF2-40B4-BE49-F238E27FC236}">
                <a16:creationId xmlns:a16="http://schemas.microsoft.com/office/drawing/2014/main" id="{CB754CF7-190A-47B2-8C2F-14738128477C}"/>
              </a:ext>
            </a:extLst>
          </p:cNvPr>
          <p:cNvSpPr/>
          <p:nvPr/>
        </p:nvSpPr>
        <p:spPr>
          <a:xfrm>
            <a:off x="2394210" y="5612638"/>
            <a:ext cx="2105047" cy="512151"/>
          </a:xfrm>
          <a:prstGeom prst="rect">
            <a:avLst/>
          </a:prstGeom>
          <a:noFill/>
          <a:ln w="3175">
            <a:solidFill>
              <a:schemeClr val="accent6">
                <a:lumMod val="40000"/>
                <a:lumOff val="60000"/>
              </a:schemeClr>
            </a:solidFill>
          </a:ln>
          <a:effectLst>
            <a:outerShdw blurRad="50800" dist="38100" dir="2700000" algn="tl" rotWithShape="0">
              <a:schemeClr val="accent4">
                <a:lumMod val="20000"/>
                <a:lumOff val="8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197F2A4E-FEFA-4EA9-8303-26BB2CAD245B}"/>
              </a:ext>
            </a:extLst>
          </p:cNvPr>
          <p:cNvSpPr/>
          <p:nvPr/>
        </p:nvSpPr>
        <p:spPr>
          <a:xfrm>
            <a:off x="7291228" y="5612638"/>
            <a:ext cx="2065756" cy="512151"/>
          </a:xfrm>
          <a:prstGeom prst="rect">
            <a:avLst/>
          </a:prstGeom>
          <a:noFill/>
          <a:ln w="3175">
            <a:solidFill>
              <a:schemeClr val="accent6">
                <a:lumMod val="40000"/>
                <a:lumOff val="60000"/>
              </a:schemeClr>
            </a:solidFill>
          </a:ln>
          <a:effectLst>
            <a:outerShdw blurRad="50800" dist="38100" dir="2700000" algn="tl" rotWithShape="0">
              <a:schemeClr val="accent4">
                <a:lumMod val="20000"/>
                <a:lumOff val="8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3EE21F1C-1D73-4145-8485-F98037A80CB0}"/>
              </a:ext>
            </a:extLst>
          </p:cNvPr>
          <p:cNvSpPr/>
          <p:nvPr/>
        </p:nvSpPr>
        <p:spPr>
          <a:xfrm>
            <a:off x="4651661" y="5612638"/>
            <a:ext cx="2479648" cy="512151"/>
          </a:xfrm>
          <a:prstGeom prst="rect">
            <a:avLst/>
          </a:prstGeom>
          <a:noFill/>
          <a:ln w="3175">
            <a:solidFill>
              <a:schemeClr val="accent6">
                <a:lumMod val="40000"/>
                <a:lumOff val="60000"/>
              </a:schemeClr>
            </a:solidFill>
          </a:ln>
          <a:effectLst>
            <a:outerShdw blurRad="50800" dist="38100" dir="2700000" algn="tl" rotWithShape="0">
              <a:schemeClr val="accent4">
                <a:lumMod val="20000"/>
                <a:lumOff val="8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547A4145-235C-4752-B22C-F4D4FE76E722}"/>
              </a:ext>
            </a:extLst>
          </p:cNvPr>
          <p:cNvSpPr/>
          <p:nvPr/>
        </p:nvSpPr>
        <p:spPr>
          <a:xfrm>
            <a:off x="2431825" y="5370206"/>
            <a:ext cx="1722248" cy="200055"/>
          </a:xfrm>
          <a:prstGeom prst="rect">
            <a:avLst/>
          </a:prstGeom>
        </p:spPr>
        <p:txBody>
          <a:bodyPr wrap="square">
            <a:spAutoFit/>
          </a:bodyPr>
          <a:lstStyle/>
          <a:p>
            <a:pPr algn="ctr"/>
            <a:r>
              <a:rPr lang="en-US" sz="7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API Governance</a:t>
            </a:r>
          </a:p>
        </p:txBody>
      </p:sp>
      <p:sp>
        <p:nvSpPr>
          <p:cNvPr id="97" name="Rectangle 96">
            <a:extLst>
              <a:ext uri="{FF2B5EF4-FFF2-40B4-BE49-F238E27FC236}">
                <a16:creationId xmlns:a16="http://schemas.microsoft.com/office/drawing/2014/main" id="{3CAC682F-9461-4E20-BC39-927CB9D25511}"/>
              </a:ext>
            </a:extLst>
          </p:cNvPr>
          <p:cNvSpPr/>
          <p:nvPr/>
        </p:nvSpPr>
        <p:spPr>
          <a:xfrm>
            <a:off x="5009718" y="5369407"/>
            <a:ext cx="1722248" cy="200055"/>
          </a:xfrm>
          <a:prstGeom prst="rect">
            <a:avLst/>
          </a:prstGeom>
        </p:spPr>
        <p:txBody>
          <a:bodyPr wrap="square">
            <a:spAutoFit/>
          </a:bodyPr>
          <a:lstStyle/>
          <a:p>
            <a:pPr algn="ctr"/>
            <a:r>
              <a:rPr lang="en-US" sz="7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API Assessment</a:t>
            </a:r>
          </a:p>
        </p:txBody>
      </p:sp>
      <p:sp>
        <p:nvSpPr>
          <p:cNvPr id="98" name="Rectangle 97">
            <a:extLst>
              <a:ext uri="{FF2B5EF4-FFF2-40B4-BE49-F238E27FC236}">
                <a16:creationId xmlns:a16="http://schemas.microsoft.com/office/drawing/2014/main" id="{77E00224-345A-4D4D-9345-07940D12AF90}"/>
              </a:ext>
            </a:extLst>
          </p:cNvPr>
          <p:cNvSpPr/>
          <p:nvPr/>
        </p:nvSpPr>
        <p:spPr>
          <a:xfrm>
            <a:off x="7421026" y="5370206"/>
            <a:ext cx="1722248" cy="200055"/>
          </a:xfrm>
          <a:prstGeom prst="rect">
            <a:avLst/>
          </a:prstGeom>
        </p:spPr>
        <p:txBody>
          <a:bodyPr wrap="square">
            <a:spAutoFit/>
          </a:bodyPr>
          <a:lstStyle/>
          <a:p>
            <a:pPr algn="ctr"/>
            <a:r>
              <a:rPr lang="en-US" sz="7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DevSecOps</a:t>
            </a:r>
          </a:p>
        </p:txBody>
      </p:sp>
      <p:pic>
        <p:nvPicPr>
          <p:cNvPr id="3" name="Picture 2">
            <a:extLst>
              <a:ext uri="{FF2B5EF4-FFF2-40B4-BE49-F238E27FC236}">
                <a16:creationId xmlns:a16="http://schemas.microsoft.com/office/drawing/2014/main" id="{8A5C0009-217A-4CA0-ABCF-9617378CB2ED}"/>
              </a:ext>
            </a:extLst>
          </p:cNvPr>
          <p:cNvPicPr>
            <a:picLocks noChangeAspect="1"/>
          </p:cNvPicPr>
          <p:nvPr/>
        </p:nvPicPr>
        <p:blipFill rotWithShape="1">
          <a:blip r:embed="rId7"/>
          <a:srcRect l="4756" t="20309" r="6401" b="19850"/>
          <a:stretch/>
        </p:blipFill>
        <p:spPr>
          <a:xfrm>
            <a:off x="3500824" y="1507810"/>
            <a:ext cx="463370" cy="175706"/>
          </a:xfrm>
          <a:prstGeom prst="rect">
            <a:avLst/>
          </a:prstGeom>
        </p:spPr>
      </p:pic>
      <p:pic>
        <p:nvPicPr>
          <p:cNvPr id="7" name="Picture 6">
            <a:extLst>
              <a:ext uri="{FF2B5EF4-FFF2-40B4-BE49-F238E27FC236}">
                <a16:creationId xmlns:a16="http://schemas.microsoft.com/office/drawing/2014/main" id="{9B22529B-C659-45BF-948D-242362F5F945}"/>
              </a:ext>
            </a:extLst>
          </p:cNvPr>
          <p:cNvPicPr>
            <a:picLocks noChangeAspect="1"/>
          </p:cNvPicPr>
          <p:nvPr/>
        </p:nvPicPr>
        <p:blipFill rotWithShape="1">
          <a:blip r:embed="rId8"/>
          <a:srcRect l="15633" t="28942" r="15563" b="37167"/>
          <a:stretch/>
        </p:blipFill>
        <p:spPr>
          <a:xfrm>
            <a:off x="2547908" y="1297359"/>
            <a:ext cx="681049" cy="193573"/>
          </a:xfrm>
          <a:prstGeom prst="rect">
            <a:avLst/>
          </a:prstGeom>
        </p:spPr>
      </p:pic>
      <p:pic>
        <p:nvPicPr>
          <p:cNvPr id="9" name="Picture 8">
            <a:extLst>
              <a:ext uri="{FF2B5EF4-FFF2-40B4-BE49-F238E27FC236}">
                <a16:creationId xmlns:a16="http://schemas.microsoft.com/office/drawing/2014/main" id="{8362A6FD-B447-4800-BCA5-801A8D829084}"/>
              </a:ext>
            </a:extLst>
          </p:cNvPr>
          <p:cNvPicPr>
            <a:picLocks noChangeAspect="1"/>
          </p:cNvPicPr>
          <p:nvPr/>
        </p:nvPicPr>
        <p:blipFill>
          <a:blip r:embed="rId9"/>
          <a:stretch>
            <a:fillRect/>
          </a:stretch>
        </p:blipFill>
        <p:spPr>
          <a:xfrm>
            <a:off x="3929705" y="1449944"/>
            <a:ext cx="487807" cy="319095"/>
          </a:xfrm>
          <a:prstGeom prst="rect">
            <a:avLst/>
          </a:prstGeom>
        </p:spPr>
      </p:pic>
      <p:pic>
        <p:nvPicPr>
          <p:cNvPr id="11" name="Picture 10">
            <a:extLst>
              <a:ext uri="{FF2B5EF4-FFF2-40B4-BE49-F238E27FC236}">
                <a16:creationId xmlns:a16="http://schemas.microsoft.com/office/drawing/2014/main" id="{FEC9735C-D708-4FF1-A37A-024C4291C2EF}"/>
              </a:ext>
            </a:extLst>
          </p:cNvPr>
          <p:cNvPicPr>
            <a:picLocks noChangeAspect="1"/>
          </p:cNvPicPr>
          <p:nvPr/>
        </p:nvPicPr>
        <p:blipFill>
          <a:blip r:embed="rId10"/>
          <a:stretch>
            <a:fillRect/>
          </a:stretch>
        </p:blipFill>
        <p:spPr>
          <a:xfrm>
            <a:off x="2417272" y="1467997"/>
            <a:ext cx="651766" cy="200056"/>
          </a:xfrm>
          <a:prstGeom prst="rect">
            <a:avLst/>
          </a:prstGeom>
        </p:spPr>
      </p:pic>
      <p:pic>
        <p:nvPicPr>
          <p:cNvPr id="13" name="Picture 12">
            <a:extLst>
              <a:ext uri="{FF2B5EF4-FFF2-40B4-BE49-F238E27FC236}">
                <a16:creationId xmlns:a16="http://schemas.microsoft.com/office/drawing/2014/main" id="{1B33526F-46E3-4BC1-B897-0955900ED5D1}"/>
              </a:ext>
            </a:extLst>
          </p:cNvPr>
          <p:cNvPicPr>
            <a:picLocks noChangeAspect="1"/>
          </p:cNvPicPr>
          <p:nvPr/>
        </p:nvPicPr>
        <p:blipFill>
          <a:blip r:embed="rId11"/>
          <a:stretch>
            <a:fillRect/>
          </a:stretch>
        </p:blipFill>
        <p:spPr>
          <a:xfrm>
            <a:off x="4063938" y="1294227"/>
            <a:ext cx="387955" cy="174580"/>
          </a:xfrm>
          <a:prstGeom prst="rect">
            <a:avLst/>
          </a:prstGeom>
        </p:spPr>
      </p:pic>
      <p:pic>
        <p:nvPicPr>
          <p:cNvPr id="17" name="Picture 16">
            <a:extLst>
              <a:ext uri="{FF2B5EF4-FFF2-40B4-BE49-F238E27FC236}">
                <a16:creationId xmlns:a16="http://schemas.microsoft.com/office/drawing/2014/main" id="{6CB0A2EB-62EE-43B5-A983-6A2C1EBD33BF}"/>
              </a:ext>
            </a:extLst>
          </p:cNvPr>
          <p:cNvPicPr>
            <a:picLocks noChangeAspect="1"/>
          </p:cNvPicPr>
          <p:nvPr/>
        </p:nvPicPr>
        <p:blipFill>
          <a:blip r:embed="rId12"/>
          <a:stretch>
            <a:fillRect/>
          </a:stretch>
        </p:blipFill>
        <p:spPr>
          <a:xfrm>
            <a:off x="4864893" y="1320384"/>
            <a:ext cx="381335" cy="381335"/>
          </a:xfrm>
          <a:prstGeom prst="rect">
            <a:avLst/>
          </a:prstGeom>
        </p:spPr>
      </p:pic>
      <p:pic>
        <p:nvPicPr>
          <p:cNvPr id="19" name="Picture 18">
            <a:extLst>
              <a:ext uri="{FF2B5EF4-FFF2-40B4-BE49-F238E27FC236}">
                <a16:creationId xmlns:a16="http://schemas.microsoft.com/office/drawing/2014/main" id="{7E2D1B25-903F-4070-B664-42B71A69BB49}"/>
              </a:ext>
            </a:extLst>
          </p:cNvPr>
          <p:cNvPicPr>
            <a:picLocks noChangeAspect="1"/>
          </p:cNvPicPr>
          <p:nvPr/>
        </p:nvPicPr>
        <p:blipFill>
          <a:blip r:embed="rId13"/>
          <a:stretch>
            <a:fillRect/>
          </a:stretch>
        </p:blipFill>
        <p:spPr>
          <a:xfrm>
            <a:off x="5415193" y="1454861"/>
            <a:ext cx="960158" cy="210473"/>
          </a:xfrm>
          <a:prstGeom prst="rect">
            <a:avLst/>
          </a:prstGeom>
        </p:spPr>
      </p:pic>
      <p:pic>
        <p:nvPicPr>
          <p:cNvPr id="21" name="Picture 20">
            <a:extLst>
              <a:ext uri="{FF2B5EF4-FFF2-40B4-BE49-F238E27FC236}">
                <a16:creationId xmlns:a16="http://schemas.microsoft.com/office/drawing/2014/main" id="{29183F61-B096-4339-B9F9-E5AA182CC361}"/>
              </a:ext>
            </a:extLst>
          </p:cNvPr>
          <p:cNvPicPr>
            <a:picLocks noChangeAspect="1"/>
          </p:cNvPicPr>
          <p:nvPr/>
        </p:nvPicPr>
        <p:blipFill>
          <a:blip r:embed="rId14"/>
          <a:stretch>
            <a:fillRect/>
          </a:stretch>
        </p:blipFill>
        <p:spPr>
          <a:xfrm>
            <a:off x="6593117" y="1329511"/>
            <a:ext cx="360164" cy="388752"/>
          </a:xfrm>
          <a:prstGeom prst="rect">
            <a:avLst/>
          </a:prstGeom>
        </p:spPr>
      </p:pic>
      <p:pic>
        <p:nvPicPr>
          <p:cNvPr id="29" name="Picture 28">
            <a:extLst>
              <a:ext uri="{FF2B5EF4-FFF2-40B4-BE49-F238E27FC236}">
                <a16:creationId xmlns:a16="http://schemas.microsoft.com/office/drawing/2014/main" id="{37DA390B-2611-456C-9049-5A9C7CCB4122}"/>
              </a:ext>
            </a:extLst>
          </p:cNvPr>
          <p:cNvPicPr>
            <a:picLocks noChangeAspect="1"/>
          </p:cNvPicPr>
          <p:nvPr/>
        </p:nvPicPr>
        <p:blipFill>
          <a:blip r:embed="rId15"/>
          <a:stretch>
            <a:fillRect/>
          </a:stretch>
        </p:blipFill>
        <p:spPr>
          <a:xfrm>
            <a:off x="7394868" y="1555166"/>
            <a:ext cx="757428" cy="186006"/>
          </a:xfrm>
          <a:prstGeom prst="rect">
            <a:avLst/>
          </a:prstGeom>
        </p:spPr>
      </p:pic>
      <p:pic>
        <p:nvPicPr>
          <p:cNvPr id="23" name="Picture 22">
            <a:extLst>
              <a:ext uri="{FF2B5EF4-FFF2-40B4-BE49-F238E27FC236}">
                <a16:creationId xmlns:a16="http://schemas.microsoft.com/office/drawing/2014/main" id="{159D8C1B-9E49-4254-9708-5E40C724DB0D}"/>
              </a:ext>
            </a:extLst>
          </p:cNvPr>
          <p:cNvPicPr>
            <a:picLocks noChangeAspect="1"/>
          </p:cNvPicPr>
          <p:nvPr/>
        </p:nvPicPr>
        <p:blipFill rotWithShape="1">
          <a:blip r:embed="rId16"/>
          <a:srcRect t="24694" b="25926"/>
          <a:stretch/>
        </p:blipFill>
        <p:spPr>
          <a:xfrm>
            <a:off x="8260084" y="1489460"/>
            <a:ext cx="1060641" cy="294112"/>
          </a:xfrm>
          <a:prstGeom prst="rect">
            <a:avLst/>
          </a:prstGeom>
        </p:spPr>
      </p:pic>
      <p:pic>
        <p:nvPicPr>
          <p:cNvPr id="27" name="Picture 26">
            <a:extLst>
              <a:ext uri="{FF2B5EF4-FFF2-40B4-BE49-F238E27FC236}">
                <a16:creationId xmlns:a16="http://schemas.microsoft.com/office/drawing/2014/main" id="{A6CDEE3F-FA3F-49D9-A499-193B028E4E70}"/>
              </a:ext>
            </a:extLst>
          </p:cNvPr>
          <p:cNvPicPr>
            <a:picLocks noChangeAspect="1"/>
          </p:cNvPicPr>
          <p:nvPr/>
        </p:nvPicPr>
        <p:blipFill rotWithShape="1">
          <a:blip r:embed="rId17"/>
          <a:srcRect t="21196" b="26821"/>
          <a:stretch/>
        </p:blipFill>
        <p:spPr>
          <a:xfrm>
            <a:off x="8637324" y="1287691"/>
            <a:ext cx="514437" cy="266231"/>
          </a:xfrm>
          <a:prstGeom prst="rect">
            <a:avLst/>
          </a:prstGeom>
        </p:spPr>
      </p:pic>
      <p:pic>
        <p:nvPicPr>
          <p:cNvPr id="25" name="Picture 24">
            <a:extLst>
              <a:ext uri="{FF2B5EF4-FFF2-40B4-BE49-F238E27FC236}">
                <a16:creationId xmlns:a16="http://schemas.microsoft.com/office/drawing/2014/main" id="{4F67ADE0-091B-4BA8-8F69-CA2BBF12ED6A}"/>
              </a:ext>
            </a:extLst>
          </p:cNvPr>
          <p:cNvPicPr>
            <a:picLocks noChangeAspect="1"/>
          </p:cNvPicPr>
          <p:nvPr/>
        </p:nvPicPr>
        <p:blipFill rotWithShape="1">
          <a:blip r:embed="rId18"/>
          <a:srcRect t="26577" r="9668" b="35345"/>
          <a:stretch/>
        </p:blipFill>
        <p:spPr>
          <a:xfrm>
            <a:off x="7484382" y="1293530"/>
            <a:ext cx="960701" cy="227979"/>
          </a:xfrm>
          <a:prstGeom prst="rect">
            <a:avLst/>
          </a:prstGeom>
        </p:spPr>
      </p:pic>
      <p:pic>
        <p:nvPicPr>
          <p:cNvPr id="31" name="Picture 30">
            <a:extLst>
              <a:ext uri="{FF2B5EF4-FFF2-40B4-BE49-F238E27FC236}">
                <a16:creationId xmlns:a16="http://schemas.microsoft.com/office/drawing/2014/main" id="{2FAAF0F8-E37C-4C7A-BFE1-D0774627F184}"/>
              </a:ext>
            </a:extLst>
          </p:cNvPr>
          <p:cNvPicPr>
            <a:picLocks noChangeAspect="1"/>
          </p:cNvPicPr>
          <p:nvPr/>
        </p:nvPicPr>
        <p:blipFill>
          <a:blip r:embed="rId19"/>
          <a:stretch>
            <a:fillRect/>
          </a:stretch>
        </p:blipFill>
        <p:spPr>
          <a:xfrm>
            <a:off x="3546413" y="2411370"/>
            <a:ext cx="930478" cy="218936"/>
          </a:xfrm>
          <a:prstGeom prst="rect">
            <a:avLst/>
          </a:prstGeom>
        </p:spPr>
      </p:pic>
      <p:pic>
        <p:nvPicPr>
          <p:cNvPr id="33" name="Picture 32">
            <a:extLst>
              <a:ext uri="{FF2B5EF4-FFF2-40B4-BE49-F238E27FC236}">
                <a16:creationId xmlns:a16="http://schemas.microsoft.com/office/drawing/2014/main" id="{923802AC-7F29-486F-A40A-C36C928E08BE}"/>
              </a:ext>
            </a:extLst>
          </p:cNvPr>
          <p:cNvPicPr>
            <a:picLocks noChangeAspect="1"/>
          </p:cNvPicPr>
          <p:nvPr/>
        </p:nvPicPr>
        <p:blipFill>
          <a:blip r:embed="rId20"/>
          <a:stretch>
            <a:fillRect/>
          </a:stretch>
        </p:blipFill>
        <p:spPr>
          <a:xfrm>
            <a:off x="2481503" y="2176089"/>
            <a:ext cx="933156" cy="216733"/>
          </a:xfrm>
          <a:prstGeom prst="rect">
            <a:avLst/>
          </a:prstGeom>
        </p:spPr>
      </p:pic>
      <p:pic>
        <p:nvPicPr>
          <p:cNvPr id="37" name="Picture 36">
            <a:extLst>
              <a:ext uri="{FF2B5EF4-FFF2-40B4-BE49-F238E27FC236}">
                <a16:creationId xmlns:a16="http://schemas.microsoft.com/office/drawing/2014/main" id="{A9788413-707A-4EEC-8623-C0B7AD14D37B}"/>
              </a:ext>
            </a:extLst>
          </p:cNvPr>
          <p:cNvPicPr>
            <a:picLocks noChangeAspect="1"/>
          </p:cNvPicPr>
          <p:nvPr/>
        </p:nvPicPr>
        <p:blipFill>
          <a:blip r:embed="rId21"/>
          <a:stretch>
            <a:fillRect/>
          </a:stretch>
        </p:blipFill>
        <p:spPr>
          <a:xfrm>
            <a:off x="2793987" y="2392686"/>
            <a:ext cx="666715" cy="228042"/>
          </a:xfrm>
          <a:prstGeom prst="rect">
            <a:avLst/>
          </a:prstGeom>
        </p:spPr>
      </p:pic>
      <p:pic>
        <p:nvPicPr>
          <p:cNvPr id="39" name="Picture 38">
            <a:extLst>
              <a:ext uri="{FF2B5EF4-FFF2-40B4-BE49-F238E27FC236}">
                <a16:creationId xmlns:a16="http://schemas.microsoft.com/office/drawing/2014/main" id="{45D03C02-558C-4464-8CE4-E35A920AA38B}"/>
              </a:ext>
            </a:extLst>
          </p:cNvPr>
          <p:cNvPicPr>
            <a:picLocks noChangeAspect="1"/>
          </p:cNvPicPr>
          <p:nvPr/>
        </p:nvPicPr>
        <p:blipFill>
          <a:blip r:embed="rId22"/>
          <a:stretch>
            <a:fillRect/>
          </a:stretch>
        </p:blipFill>
        <p:spPr>
          <a:xfrm>
            <a:off x="5911129" y="2256151"/>
            <a:ext cx="1171586" cy="306210"/>
          </a:xfrm>
          <a:prstGeom prst="rect">
            <a:avLst/>
          </a:prstGeom>
        </p:spPr>
      </p:pic>
      <p:pic>
        <p:nvPicPr>
          <p:cNvPr id="41" name="Picture 40">
            <a:extLst>
              <a:ext uri="{FF2B5EF4-FFF2-40B4-BE49-F238E27FC236}">
                <a16:creationId xmlns:a16="http://schemas.microsoft.com/office/drawing/2014/main" id="{DDF048BA-E5A6-42B5-AEE4-CB6C56855DBE}"/>
              </a:ext>
            </a:extLst>
          </p:cNvPr>
          <p:cNvPicPr>
            <a:picLocks noChangeAspect="1"/>
          </p:cNvPicPr>
          <p:nvPr/>
        </p:nvPicPr>
        <p:blipFill>
          <a:blip r:embed="rId23"/>
          <a:stretch>
            <a:fillRect/>
          </a:stretch>
        </p:blipFill>
        <p:spPr>
          <a:xfrm>
            <a:off x="4756764" y="2244543"/>
            <a:ext cx="1084644" cy="256456"/>
          </a:xfrm>
          <a:prstGeom prst="rect">
            <a:avLst/>
          </a:prstGeom>
        </p:spPr>
      </p:pic>
      <p:pic>
        <p:nvPicPr>
          <p:cNvPr id="43" name="Picture 42">
            <a:extLst>
              <a:ext uri="{FF2B5EF4-FFF2-40B4-BE49-F238E27FC236}">
                <a16:creationId xmlns:a16="http://schemas.microsoft.com/office/drawing/2014/main" id="{A831F3B7-4700-406A-B72B-B4C0DA323A39}"/>
              </a:ext>
            </a:extLst>
          </p:cNvPr>
          <p:cNvPicPr>
            <a:picLocks noChangeAspect="1"/>
          </p:cNvPicPr>
          <p:nvPr/>
        </p:nvPicPr>
        <p:blipFill rotWithShape="1">
          <a:blip r:embed="rId24"/>
          <a:srcRect t="11018" b="15830"/>
          <a:stretch/>
        </p:blipFill>
        <p:spPr>
          <a:xfrm>
            <a:off x="8507772" y="4723389"/>
            <a:ext cx="736713" cy="538917"/>
          </a:xfrm>
          <a:prstGeom prst="rect">
            <a:avLst/>
          </a:prstGeom>
        </p:spPr>
      </p:pic>
      <p:pic>
        <p:nvPicPr>
          <p:cNvPr id="45" name="Picture 44">
            <a:extLst>
              <a:ext uri="{FF2B5EF4-FFF2-40B4-BE49-F238E27FC236}">
                <a16:creationId xmlns:a16="http://schemas.microsoft.com/office/drawing/2014/main" id="{9AD5AD87-997F-4D88-8615-B80E7409D2E8}"/>
              </a:ext>
            </a:extLst>
          </p:cNvPr>
          <p:cNvPicPr>
            <a:picLocks noChangeAspect="1"/>
          </p:cNvPicPr>
          <p:nvPr/>
        </p:nvPicPr>
        <p:blipFill>
          <a:blip r:embed="rId25"/>
          <a:stretch>
            <a:fillRect/>
          </a:stretch>
        </p:blipFill>
        <p:spPr>
          <a:xfrm>
            <a:off x="5835857" y="4750514"/>
            <a:ext cx="996843" cy="370101"/>
          </a:xfrm>
          <a:prstGeom prst="rect">
            <a:avLst/>
          </a:prstGeom>
        </p:spPr>
      </p:pic>
      <p:pic>
        <p:nvPicPr>
          <p:cNvPr id="47" name="Picture 46">
            <a:extLst>
              <a:ext uri="{FF2B5EF4-FFF2-40B4-BE49-F238E27FC236}">
                <a16:creationId xmlns:a16="http://schemas.microsoft.com/office/drawing/2014/main" id="{BE1D59CD-ECDA-40F2-9AE7-18D8345F2533}"/>
              </a:ext>
            </a:extLst>
          </p:cNvPr>
          <p:cNvPicPr>
            <a:picLocks noChangeAspect="1"/>
          </p:cNvPicPr>
          <p:nvPr/>
        </p:nvPicPr>
        <p:blipFill rotWithShape="1">
          <a:blip r:embed="rId26"/>
          <a:srcRect t="14657" b="13670"/>
          <a:stretch/>
        </p:blipFill>
        <p:spPr>
          <a:xfrm>
            <a:off x="7299260" y="4743167"/>
            <a:ext cx="1127862" cy="538918"/>
          </a:xfrm>
          <a:prstGeom prst="rect">
            <a:avLst/>
          </a:prstGeom>
        </p:spPr>
      </p:pic>
      <p:pic>
        <p:nvPicPr>
          <p:cNvPr id="49" name="Picture 48">
            <a:extLst>
              <a:ext uri="{FF2B5EF4-FFF2-40B4-BE49-F238E27FC236}">
                <a16:creationId xmlns:a16="http://schemas.microsoft.com/office/drawing/2014/main" id="{A001A8F5-286C-498A-8354-54FB9E70FED3}"/>
              </a:ext>
            </a:extLst>
          </p:cNvPr>
          <p:cNvPicPr>
            <a:picLocks noChangeAspect="1"/>
          </p:cNvPicPr>
          <p:nvPr/>
        </p:nvPicPr>
        <p:blipFill rotWithShape="1">
          <a:blip r:embed="rId27"/>
          <a:srcRect t="25804" b="20461"/>
          <a:stretch/>
        </p:blipFill>
        <p:spPr>
          <a:xfrm>
            <a:off x="2397296" y="4772443"/>
            <a:ext cx="1689953" cy="302699"/>
          </a:xfrm>
          <a:prstGeom prst="rect">
            <a:avLst/>
          </a:prstGeom>
        </p:spPr>
      </p:pic>
      <p:pic>
        <p:nvPicPr>
          <p:cNvPr id="102" name="Picture 101">
            <a:extLst>
              <a:ext uri="{FF2B5EF4-FFF2-40B4-BE49-F238E27FC236}">
                <a16:creationId xmlns:a16="http://schemas.microsoft.com/office/drawing/2014/main" id="{27F796F3-E581-4331-9D49-98A219E6F6A0}"/>
              </a:ext>
            </a:extLst>
          </p:cNvPr>
          <p:cNvPicPr>
            <a:picLocks noChangeAspect="1"/>
          </p:cNvPicPr>
          <p:nvPr/>
        </p:nvPicPr>
        <p:blipFill>
          <a:blip r:embed="rId28"/>
          <a:stretch>
            <a:fillRect/>
          </a:stretch>
        </p:blipFill>
        <p:spPr>
          <a:xfrm>
            <a:off x="4660879" y="4701931"/>
            <a:ext cx="1022575" cy="370101"/>
          </a:xfrm>
          <a:prstGeom prst="rect">
            <a:avLst/>
          </a:prstGeom>
        </p:spPr>
      </p:pic>
      <p:pic>
        <p:nvPicPr>
          <p:cNvPr id="104" name="Picture 103">
            <a:extLst>
              <a:ext uri="{FF2B5EF4-FFF2-40B4-BE49-F238E27FC236}">
                <a16:creationId xmlns:a16="http://schemas.microsoft.com/office/drawing/2014/main" id="{933E12BA-9C43-4936-A937-F2FEC61D47CE}"/>
              </a:ext>
            </a:extLst>
          </p:cNvPr>
          <p:cNvPicPr>
            <a:picLocks noChangeAspect="1"/>
          </p:cNvPicPr>
          <p:nvPr/>
        </p:nvPicPr>
        <p:blipFill rotWithShape="1">
          <a:blip r:embed="rId29"/>
          <a:srcRect l="-39" t="34988" r="39" b="33617"/>
          <a:stretch/>
        </p:blipFill>
        <p:spPr>
          <a:xfrm>
            <a:off x="2361198" y="5075142"/>
            <a:ext cx="752688" cy="236302"/>
          </a:xfrm>
          <a:prstGeom prst="rect">
            <a:avLst/>
          </a:prstGeom>
        </p:spPr>
      </p:pic>
      <p:pic>
        <p:nvPicPr>
          <p:cNvPr id="106" name="Picture 105">
            <a:extLst>
              <a:ext uri="{FF2B5EF4-FFF2-40B4-BE49-F238E27FC236}">
                <a16:creationId xmlns:a16="http://schemas.microsoft.com/office/drawing/2014/main" id="{EB01EFA3-1530-42F2-A5A2-A46CAFCE4F63}"/>
              </a:ext>
            </a:extLst>
          </p:cNvPr>
          <p:cNvPicPr>
            <a:picLocks noChangeAspect="1"/>
          </p:cNvPicPr>
          <p:nvPr/>
        </p:nvPicPr>
        <p:blipFill>
          <a:blip r:embed="rId30"/>
          <a:stretch>
            <a:fillRect/>
          </a:stretch>
        </p:blipFill>
        <p:spPr>
          <a:xfrm>
            <a:off x="4217003" y="4772443"/>
            <a:ext cx="491283" cy="520580"/>
          </a:xfrm>
          <a:prstGeom prst="rect">
            <a:avLst/>
          </a:prstGeom>
        </p:spPr>
      </p:pic>
      <p:pic>
        <p:nvPicPr>
          <p:cNvPr id="108" name="Picture 107">
            <a:extLst>
              <a:ext uri="{FF2B5EF4-FFF2-40B4-BE49-F238E27FC236}">
                <a16:creationId xmlns:a16="http://schemas.microsoft.com/office/drawing/2014/main" id="{D554061F-9839-4192-A368-E484D43D25A3}"/>
              </a:ext>
            </a:extLst>
          </p:cNvPr>
          <p:cNvPicPr>
            <a:picLocks noChangeAspect="1"/>
          </p:cNvPicPr>
          <p:nvPr/>
        </p:nvPicPr>
        <p:blipFill>
          <a:blip r:embed="rId31"/>
          <a:stretch>
            <a:fillRect/>
          </a:stretch>
        </p:blipFill>
        <p:spPr>
          <a:xfrm>
            <a:off x="3146750" y="5059174"/>
            <a:ext cx="1013734" cy="244006"/>
          </a:xfrm>
          <a:prstGeom prst="rect">
            <a:avLst/>
          </a:prstGeom>
        </p:spPr>
      </p:pic>
      <p:pic>
        <p:nvPicPr>
          <p:cNvPr id="110" name="Picture 109">
            <a:extLst>
              <a:ext uri="{FF2B5EF4-FFF2-40B4-BE49-F238E27FC236}">
                <a16:creationId xmlns:a16="http://schemas.microsoft.com/office/drawing/2014/main" id="{A89355FF-39EE-45AB-884D-F763F69DC9FC}"/>
              </a:ext>
            </a:extLst>
          </p:cNvPr>
          <p:cNvPicPr>
            <a:picLocks noChangeAspect="1"/>
          </p:cNvPicPr>
          <p:nvPr/>
        </p:nvPicPr>
        <p:blipFill>
          <a:blip r:embed="rId32"/>
          <a:stretch>
            <a:fillRect/>
          </a:stretch>
        </p:blipFill>
        <p:spPr>
          <a:xfrm>
            <a:off x="4999957" y="4901617"/>
            <a:ext cx="841387" cy="441728"/>
          </a:xfrm>
          <a:prstGeom prst="rect">
            <a:avLst/>
          </a:prstGeom>
        </p:spPr>
      </p:pic>
      <p:pic>
        <p:nvPicPr>
          <p:cNvPr id="112" name="Picture 111">
            <a:extLst>
              <a:ext uri="{FF2B5EF4-FFF2-40B4-BE49-F238E27FC236}">
                <a16:creationId xmlns:a16="http://schemas.microsoft.com/office/drawing/2014/main" id="{46BC938D-A5AA-4002-8E32-CF9EC250540C}"/>
              </a:ext>
            </a:extLst>
          </p:cNvPr>
          <p:cNvPicPr>
            <a:picLocks noChangeAspect="1"/>
          </p:cNvPicPr>
          <p:nvPr/>
        </p:nvPicPr>
        <p:blipFill>
          <a:blip r:embed="rId23"/>
          <a:stretch>
            <a:fillRect/>
          </a:stretch>
        </p:blipFill>
        <p:spPr>
          <a:xfrm>
            <a:off x="6193602" y="5053195"/>
            <a:ext cx="1084644" cy="256456"/>
          </a:xfrm>
          <a:prstGeom prst="rect">
            <a:avLst/>
          </a:prstGeom>
        </p:spPr>
      </p:pic>
      <p:pic>
        <p:nvPicPr>
          <p:cNvPr id="113" name="Picture 112">
            <a:extLst>
              <a:ext uri="{FF2B5EF4-FFF2-40B4-BE49-F238E27FC236}">
                <a16:creationId xmlns:a16="http://schemas.microsoft.com/office/drawing/2014/main" id="{99EE661D-D613-4C07-AE6E-1000AF01542C}"/>
              </a:ext>
            </a:extLst>
          </p:cNvPr>
          <p:cNvPicPr>
            <a:picLocks noChangeAspect="1"/>
          </p:cNvPicPr>
          <p:nvPr/>
        </p:nvPicPr>
        <p:blipFill>
          <a:blip r:embed="rId33"/>
          <a:stretch>
            <a:fillRect/>
          </a:stretch>
        </p:blipFill>
        <p:spPr>
          <a:xfrm>
            <a:off x="10249126" y="5410210"/>
            <a:ext cx="494281" cy="494281"/>
          </a:xfrm>
          <a:prstGeom prst="rect">
            <a:avLst/>
          </a:prstGeom>
        </p:spPr>
      </p:pic>
      <p:pic>
        <p:nvPicPr>
          <p:cNvPr id="115" name="Picture 114">
            <a:extLst>
              <a:ext uri="{FF2B5EF4-FFF2-40B4-BE49-F238E27FC236}">
                <a16:creationId xmlns:a16="http://schemas.microsoft.com/office/drawing/2014/main" id="{789F0D8A-841A-4ADD-B5F0-50588A195C29}"/>
              </a:ext>
            </a:extLst>
          </p:cNvPr>
          <p:cNvPicPr>
            <a:picLocks noChangeAspect="1"/>
          </p:cNvPicPr>
          <p:nvPr/>
        </p:nvPicPr>
        <p:blipFill>
          <a:blip r:embed="rId34"/>
          <a:stretch>
            <a:fillRect/>
          </a:stretch>
        </p:blipFill>
        <p:spPr>
          <a:xfrm>
            <a:off x="9826275" y="2593186"/>
            <a:ext cx="1331015" cy="393181"/>
          </a:xfrm>
          <a:prstGeom prst="rect">
            <a:avLst/>
          </a:prstGeom>
        </p:spPr>
      </p:pic>
      <p:pic>
        <p:nvPicPr>
          <p:cNvPr id="117" name="Picture 116">
            <a:extLst>
              <a:ext uri="{FF2B5EF4-FFF2-40B4-BE49-F238E27FC236}">
                <a16:creationId xmlns:a16="http://schemas.microsoft.com/office/drawing/2014/main" id="{7DA98AA8-01CD-48C8-AE92-13020BDA644B}"/>
              </a:ext>
            </a:extLst>
          </p:cNvPr>
          <p:cNvPicPr>
            <a:picLocks noChangeAspect="1"/>
          </p:cNvPicPr>
          <p:nvPr/>
        </p:nvPicPr>
        <p:blipFill>
          <a:blip r:embed="rId35"/>
          <a:stretch>
            <a:fillRect/>
          </a:stretch>
        </p:blipFill>
        <p:spPr>
          <a:xfrm>
            <a:off x="9862552" y="1999005"/>
            <a:ext cx="1370236" cy="342559"/>
          </a:xfrm>
          <a:prstGeom prst="rect">
            <a:avLst/>
          </a:prstGeom>
        </p:spPr>
      </p:pic>
      <p:pic>
        <p:nvPicPr>
          <p:cNvPr id="119" name="Picture 118">
            <a:extLst>
              <a:ext uri="{FF2B5EF4-FFF2-40B4-BE49-F238E27FC236}">
                <a16:creationId xmlns:a16="http://schemas.microsoft.com/office/drawing/2014/main" id="{51D35270-6512-4EDA-8876-54F4210A509D}"/>
              </a:ext>
            </a:extLst>
          </p:cNvPr>
          <p:cNvPicPr>
            <a:picLocks noChangeAspect="1"/>
          </p:cNvPicPr>
          <p:nvPr/>
        </p:nvPicPr>
        <p:blipFill rotWithShape="1">
          <a:blip r:embed="rId36"/>
          <a:srcRect l="77594"/>
          <a:stretch/>
        </p:blipFill>
        <p:spPr>
          <a:xfrm>
            <a:off x="9740642" y="3653256"/>
            <a:ext cx="1599059" cy="992511"/>
          </a:xfrm>
          <a:prstGeom prst="rect">
            <a:avLst/>
          </a:prstGeom>
        </p:spPr>
      </p:pic>
      <p:pic>
        <p:nvPicPr>
          <p:cNvPr id="123" name="Picture 122">
            <a:extLst>
              <a:ext uri="{FF2B5EF4-FFF2-40B4-BE49-F238E27FC236}">
                <a16:creationId xmlns:a16="http://schemas.microsoft.com/office/drawing/2014/main" id="{D9A23A83-1E8A-4DE1-87CB-414505A0D792}"/>
              </a:ext>
            </a:extLst>
          </p:cNvPr>
          <p:cNvPicPr>
            <a:picLocks noChangeAspect="1"/>
          </p:cNvPicPr>
          <p:nvPr/>
        </p:nvPicPr>
        <p:blipFill rotWithShape="1">
          <a:blip r:embed="rId36"/>
          <a:srcRect l="30106" t="-3462" r="59784" b="3462"/>
          <a:stretch/>
        </p:blipFill>
        <p:spPr>
          <a:xfrm>
            <a:off x="9754844" y="3072943"/>
            <a:ext cx="494282" cy="679914"/>
          </a:xfrm>
          <a:prstGeom prst="rect">
            <a:avLst/>
          </a:prstGeom>
        </p:spPr>
      </p:pic>
      <p:pic>
        <p:nvPicPr>
          <p:cNvPr id="124" name="Picture 123">
            <a:extLst>
              <a:ext uri="{FF2B5EF4-FFF2-40B4-BE49-F238E27FC236}">
                <a16:creationId xmlns:a16="http://schemas.microsoft.com/office/drawing/2014/main" id="{CF0A5597-A78B-4944-AF3C-25F327D70231}"/>
              </a:ext>
            </a:extLst>
          </p:cNvPr>
          <p:cNvPicPr>
            <a:picLocks noChangeAspect="1"/>
          </p:cNvPicPr>
          <p:nvPr/>
        </p:nvPicPr>
        <p:blipFill rotWithShape="1">
          <a:blip r:embed="rId36"/>
          <a:srcRect l="47018" r="30440"/>
          <a:stretch/>
        </p:blipFill>
        <p:spPr>
          <a:xfrm>
            <a:off x="10252458" y="3103552"/>
            <a:ext cx="1113123" cy="686746"/>
          </a:xfrm>
          <a:prstGeom prst="rect">
            <a:avLst/>
          </a:prstGeom>
        </p:spPr>
      </p:pic>
      <p:pic>
        <p:nvPicPr>
          <p:cNvPr id="125" name="Picture 124">
            <a:extLst>
              <a:ext uri="{FF2B5EF4-FFF2-40B4-BE49-F238E27FC236}">
                <a16:creationId xmlns:a16="http://schemas.microsoft.com/office/drawing/2014/main" id="{1495A39F-9AED-40F3-9B52-5AC14E420BFA}"/>
              </a:ext>
            </a:extLst>
          </p:cNvPr>
          <p:cNvPicPr>
            <a:picLocks noChangeAspect="1"/>
          </p:cNvPicPr>
          <p:nvPr/>
        </p:nvPicPr>
        <p:blipFill rotWithShape="1">
          <a:blip r:embed="rId27"/>
          <a:srcRect t="25804" b="20461"/>
          <a:stretch/>
        </p:blipFill>
        <p:spPr>
          <a:xfrm>
            <a:off x="9670640" y="4544004"/>
            <a:ext cx="1689953" cy="302699"/>
          </a:xfrm>
          <a:prstGeom prst="rect">
            <a:avLst/>
          </a:prstGeom>
        </p:spPr>
      </p:pic>
      <p:pic>
        <p:nvPicPr>
          <p:cNvPr id="126" name="Picture 125">
            <a:extLst>
              <a:ext uri="{FF2B5EF4-FFF2-40B4-BE49-F238E27FC236}">
                <a16:creationId xmlns:a16="http://schemas.microsoft.com/office/drawing/2014/main" id="{23D9E916-B582-4E31-9A58-CDEAE93C507E}"/>
              </a:ext>
            </a:extLst>
          </p:cNvPr>
          <p:cNvPicPr>
            <a:picLocks noChangeAspect="1"/>
          </p:cNvPicPr>
          <p:nvPr/>
        </p:nvPicPr>
        <p:blipFill>
          <a:blip r:embed="rId37"/>
          <a:stretch>
            <a:fillRect/>
          </a:stretch>
        </p:blipFill>
        <p:spPr>
          <a:xfrm>
            <a:off x="9861589" y="5029553"/>
            <a:ext cx="1291325" cy="197807"/>
          </a:xfrm>
          <a:prstGeom prst="rect">
            <a:avLst/>
          </a:prstGeom>
        </p:spPr>
      </p:pic>
      <p:sp>
        <p:nvSpPr>
          <p:cNvPr id="2" name="Rectangle 1">
            <a:extLst>
              <a:ext uri="{FF2B5EF4-FFF2-40B4-BE49-F238E27FC236}">
                <a16:creationId xmlns:a16="http://schemas.microsoft.com/office/drawing/2014/main" id="{8EDCE7AC-E6B2-481F-B482-C01F5D0B7116}"/>
              </a:ext>
            </a:extLst>
          </p:cNvPr>
          <p:cNvSpPr/>
          <p:nvPr/>
        </p:nvSpPr>
        <p:spPr>
          <a:xfrm>
            <a:off x="4587989" y="3890197"/>
            <a:ext cx="749676" cy="461665"/>
          </a:xfrm>
          <a:prstGeom prst="rect">
            <a:avLst/>
          </a:prstGeom>
        </p:spPr>
        <p:txBody>
          <a:bodyPr wrap="square">
            <a:spAutoFit/>
          </a:bodyPr>
          <a:lstStyle/>
          <a:p>
            <a:pPr algn="ctr"/>
            <a:r>
              <a:rPr lang="en-US" sz="800" dirty="0">
                <a:solidFill>
                  <a:schemeClr val="accent5"/>
                </a:solidFill>
                <a:latin typeface="+mj-lt"/>
              </a:rPr>
              <a:t>Throttling (aka Spike Arrest)</a:t>
            </a:r>
          </a:p>
        </p:txBody>
      </p:sp>
      <p:sp>
        <p:nvSpPr>
          <p:cNvPr id="101" name="Rectangle 100">
            <a:extLst>
              <a:ext uri="{FF2B5EF4-FFF2-40B4-BE49-F238E27FC236}">
                <a16:creationId xmlns:a16="http://schemas.microsoft.com/office/drawing/2014/main" id="{2AF6D880-2F56-477B-967A-A001A55CD416}"/>
              </a:ext>
            </a:extLst>
          </p:cNvPr>
          <p:cNvSpPr/>
          <p:nvPr/>
        </p:nvSpPr>
        <p:spPr>
          <a:xfrm>
            <a:off x="2381228" y="5620296"/>
            <a:ext cx="986922" cy="507831"/>
          </a:xfrm>
          <a:prstGeom prst="rect">
            <a:avLst/>
          </a:prstGeom>
        </p:spPr>
        <p:txBody>
          <a:bodyPr wrap="square">
            <a:spAutoFit/>
          </a:bodyPr>
          <a:lstStyle/>
          <a:p>
            <a:pPr algn="ctr"/>
            <a:r>
              <a:rPr lang="en-US" sz="900" dirty="0">
                <a:latin typeface="+mj-lt"/>
              </a:rPr>
              <a:t>Security Responsibility Matrix</a:t>
            </a:r>
          </a:p>
        </p:txBody>
      </p:sp>
      <p:sp>
        <p:nvSpPr>
          <p:cNvPr id="103" name="Rectangle 102">
            <a:extLst>
              <a:ext uri="{FF2B5EF4-FFF2-40B4-BE49-F238E27FC236}">
                <a16:creationId xmlns:a16="http://schemas.microsoft.com/office/drawing/2014/main" id="{158D92D9-684C-4BD6-ADB1-A01CCFE0E7CE}"/>
              </a:ext>
            </a:extLst>
          </p:cNvPr>
          <p:cNvSpPr/>
          <p:nvPr/>
        </p:nvSpPr>
        <p:spPr>
          <a:xfrm>
            <a:off x="4690987" y="5628742"/>
            <a:ext cx="850088" cy="369332"/>
          </a:xfrm>
          <a:prstGeom prst="rect">
            <a:avLst/>
          </a:prstGeom>
        </p:spPr>
        <p:txBody>
          <a:bodyPr wrap="square">
            <a:spAutoFit/>
          </a:bodyPr>
          <a:lstStyle/>
          <a:p>
            <a:pPr algn="ctr"/>
            <a:r>
              <a:rPr lang="en-US" sz="900" dirty="0">
                <a:solidFill>
                  <a:schemeClr val="accent1"/>
                </a:solidFill>
                <a:latin typeface="+mj-lt"/>
              </a:rPr>
              <a:t>Data Exposure Risk</a:t>
            </a:r>
          </a:p>
        </p:txBody>
      </p:sp>
      <p:sp>
        <p:nvSpPr>
          <p:cNvPr id="105" name="Rectangle 104">
            <a:extLst>
              <a:ext uri="{FF2B5EF4-FFF2-40B4-BE49-F238E27FC236}">
                <a16:creationId xmlns:a16="http://schemas.microsoft.com/office/drawing/2014/main" id="{8E465BB3-890E-451A-8F37-F644F23D3A52}"/>
              </a:ext>
            </a:extLst>
          </p:cNvPr>
          <p:cNvSpPr/>
          <p:nvPr/>
        </p:nvSpPr>
        <p:spPr>
          <a:xfrm>
            <a:off x="4822455" y="3078360"/>
            <a:ext cx="677459" cy="261610"/>
          </a:xfrm>
          <a:prstGeom prst="rect">
            <a:avLst/>
          </a:prstGeom>
        </p:spPr>
        <p:txBody>
          <a:bodyPr wrap="square">
            <a:spAutoFit/>
          </a:bodyPr>
          <a:lstStyle/>
          <a:p>
            <a:pPr algn="ctr"/>
            <a:r>
              <a:rPr lang="en-US" sz="1100" dirty="0">
                <a:solidFill>
                  <a:schemeClr val="accent1"/>
                </a:solidFill>
                <a:latin typeface="+mj-lt"/>
              </a:rPr>
              <a:t>VAST</a:t>
            </a:r>
          </a:p>
        </p:txBody>
      </p:sp>
      <p:sp>
        <p:nvSpPr>
          <p:cNvPr id="107" name="Rectangle 106">
            <a:extLst>
              <a:ext uri="{FF2B5EF4-FFF2-40B4-BE49-F238E27FC236}">
                <a16:creationId xmlns:a16="http://schemas.microsoft.com/office/drawing/2014/main" id="{7A5E7A0E-5CE3-4C1B-B8ED-AEE160F27F76}"/>
              </a:ext>
            </a:extLst>
          </p:cNvPr>
          <p:cNvSpPr/>
          <p:nvPr/>
        </p:nvSpPr>
        <p:spPr>
          <a:xfrm>
            <a:off x="3276139" y="5620296"/>
            <a:ext cx="1223118" cy="507831"/>
          </a:xfrm>
          <a:prstGeom prst="rect">
            <a:avLst/>
          </a:prstGeom>
        </p:spPr>
        <p:txBody>
          <a:bodyPr wrap="square">
            <a:spAutoFit/>
          </a:bodyPr>
          <a:lstStyle/>
          <a:p>
            <a:pPr algn="ctr"/>
            <a:r>
              <a:rPr lang="en-US" sz="900" dirty="0">
                <a:solidFill>
                  <a:schemeClr val="accent5"/>
                </a:solidFill>
                <a:latin typeface="+mj-lt"/>
              </a:rPr>
              <a:t>Security Checkpoints &amp; Processes in API Lifecycle</a:t>
            </a:r>
          </a:p>
        </p:txBody>
      </p:sp>
      <p:sp>
        <p:nvSpPr>
          <p:cNvPr id="111" name="Rectangle 110">
            <a:extLst>
              <a:ext uri="{FF2B5EF4-FFF2-40B4-BE49-F238E27FC236}">
                <a16:creationId xmlns:a16="http://schemas.microsoft.com/office/drawing/2014/main" id="{2E9BDDD2-AF3E-485D-96FB-6508797DB522}"/>
              </a:ext>
            </a:extLst>
          </p:cNvPr>
          <p:cNvSpPr/>
          <p:nvPr/>
        </p:nvSpPr>
        <p:spPr>
          <a:xfrm>
            <a:off x="5466493" y="5755499"/>
            <a:ext cx="669710" cy="230832"/>
          </a:xfrm>
          <a:prstGeom prst="rect">
            <a:avLst/>
          </a:prstGeom>
        </p:spPr>
        <p:txBody>
          <a:bodyPr wrap="square">
            <a:spAutoFit/>
          </a:bodyPr>
          <a:lstStyle/>
          <a:p>
            <a:pPr algn="ctr"/>
            <a:r>
              <a:rPr lang="en-US" sz="900" dirty="0">
                <a:latin typeface="+mj-lt"/>
              </a:rPr>
              <a:t>Usage</a:t>
            </a:r>
          </a:p>
        </p:txBody>
      </p:sp>
      <p:sp>
        <p:nvSpPr>
          <p:cNvPr id="114" name="Rectangle 113">
            <a:extLst>
              <a:ext uri="{FF2B5EF4-FFF2-40B4-BE49-F238E27FC236}">
                <a16:creationId xmlns:a16="http://schemas.microsoft.com/office/drawing/2014/main" id="{0DDF6DEA-7542-43EF-9E0B-A6E39503826A}"/>
              </a:ext>
            </a:extLst>
          </p:cNvPr>
          <p:cNvSpPr/>
          <p:nvPr/>
        </p:nvSpPr>
        <p:spPr>
          <a:xfrm>
            <a:off x="6012825" y="5681851"/>
            <a:ext cx="1037986" cy="369332"/>
          </a:xfrm>
          <a:prstGeom prst="rect">
            <a:avLst/>
          </a:prstGeom>
        </p:spPr>
        <p:txBody>
          <a:bodyPr wrap="square">
            <a:spAutoFit/>
          </a:bodyPr>
          <a:lstStyle/>
          <a:p>
            <a:pPr algn="ctr"/>
            <a:r>
              <a:rPr lang="en-US" sz="900" dirty="0">
                <a:solidFill>
                  <a:schemeClr val="accent4"/>
                </a:solidFill>
                <a:latin typeface="+mj-lt"/>
              </a:rPr>
              <a:t>Data Categorization</a:t>
            </a:r>
          </a:p>
        </p:txBody>
      </p:sp>
      <p:sp>
        <p:nvSpPr>
          <p:cNvPr id="116" name="Rectangle 115">
            <a:extLst>
              <a:ext uri="{FF2B5EF4-FFF2-40B4-BE49-F238E27FC236}">
                <a16:creationId xmlns:a16="http://schemas.microsoft.com/office/drawing/2014/main" id="{04874F62-4117-4861-9688-C4E830CD8EC0}"/>
              </a:ext>
            </a:extLst>
          </p:cNvPr>
          <p:cNvSpPr/>
          <p:nvPr/>
        </p:nvSpPr>
        <p:spPr>
          <a:xfrm>
            <a:off x="5017442" y="4165883"/>
            <a:ext cx="654941" cy="215444"/>
          </a:xfrm>
          <a:prstGeom prst="rect">
            <a:avLst/>
          </a:prstGeom>
        </p:spPr>
        <p:txBody>
          <a:bodyPr wrap="square">
            <a:spAutoFit/>
          </a:bodyPr>
          <a:lstStyle/>
          <a:p>
            <a:pPr algn="ctr"/>
            <a:r>
              <a:rPr lang="en-US" sz="800" dirty="0">
                <a:solidFill>
                  <a:schemeClr val="accent1"/>
                </a:solidFill>
                <a:latin typeface="+mj-lt"/>
              </a:rPr>
              <a:t>Quotas</a:t>
            </a:r>
          </a:p>
        </p:txBody>
      </p:sp>
      <p:sp>
        <p:nvSpPr>
          <p:cNvPr id="118" name="Rectangle 117">
            <a:extLst>
              <a:ext uri="{FF2B5EF4-FFF2-40B4-BE49-F238E27FC236}">
                <a16:creationId xmlns:a16="http://schemas.microsoft.com/office/drawing/2014/main" id="{08A281D2-D0CE-4DF4-A5C2-97F6AA77393A}"/>
              </a:ext>
            </a:extLst>
          </p:cNvPr>
          <p:cNvSpPr/>
          <p:nvPr/>
        </p:nvSpPr>
        <p:spPr>
          <a:xfrm>
            <a:off x="6401184" y="3972592"/>
            <a:ext cx="812410" cy="338554"/>
          </a:xfrm>
          <a:prstGeom prst="rect">
            <a:avLst/>
          </a:prstGeom>
        </p:spPr>
        <p:txBody>
          <a:bodyPr wrap="square">
            <a:spAutoFit/>
          </a:bodyPr>
          <a:lstStyle/>
          <a:p>
            <a:pPr algn="ctr"/>
            <a:r>
              <a:rPr lang="en-US" sz="800" dirty="0">
                <a:solidFill>
                  <a:schemeClr val="accent5"/>
                </a:solidFill>
                <a:latin typeface="+mj-lt"/>
              </a:rPr>
              <a:t>Usage Agreement</a:t>
            </a:r>
          </a:p>
        </p:txBody>
      </p:sp>
      <p:sp>
        <p:nvSpPr>
          <p:cNvPr id="120" name="Rectangle 119">
            <a:extLst>
              <a:ext uri="{FF2B5EF4-FFF2-40B4-BE49-F238E27FC236}">
                <a16:creationId xmlns:a16="http://schemas.microsoft.com/office/drawing/2014/main" id="{977B7130-C60B-4FB2-A0EB-3469A22FAEBD}"/>
              </a:ext>
            </a:extLst>
          </p:cNvPr>
          <p:cNvSpPr/>
          <p:nvPr/>
        </p:nvSpPr>
        <p:spPr>
          <a:xfrm>
            <a:off x="5779819" y="3928554"/>
            <a:ext cx="843691" cy="338554"/>
          </a:xfrm>
          <a:prstGeom prst="rect">
            <a:avLst/>
          </a:prstGeom>
        </p:spPr>
        <p:txBody>
          <a:bodyPr wrap="square">
            <a:spAutoFit/>
          </a:bodyPr>
          <a:lstStyle/>
          <a:p>
            <a:pPr algn="ctr"/>
            <a:r>
              <a:rPr lang="en-US" sz="800" dirty="0">
                <a:solidFill>
                  <a:schemeClr val="accent1"/>
                </a:solidFill>
                <a:latin typeface="+mj-lt"/>
              </a:rPr>
              <a:t>Terms &amp; Conditions</a:t>
            </a:r>
          </a:p>
        </p:txBody>
      </p:sp>
      <p:sp>
        <p:nvSpPr>
          <p:cNvPr id="122" name="Rectangle 121">
            <a:extLst>
              <a:ext uri="{FF2B5EF4-FFF2-40B4-BE49-F238E27FC236}">
                <a16:creationId xmlns:a16="http://schemas.microsoft.com/office/drawing/2014/main" id="{7246DBB0-B163-483D-99BC-200DCADF6880}"/>
              </a:ext>
            </a:extLst>
          </p:cNvPr>
          <p:cNvSpPr/>
          <p:nvPr/>
        </p:nvSpPr>
        <p:spPr>
          <a:xfrm>
            <a:off x="6338668" y="3859258"/>
            <a:ext cx="855569" cy="215444"/>
          </a:xfrm>
          <a:prstGeom prst="rect">
            <a:avLst/>
          </a:prstGeom>
        </p:spPr>
        <p:txBody>
          <a:bodyPr wrap="square">
            <a:spAutoFit/>
          </a:bodyPr>
          <a:lstStyle/>
          <a:p>
            <a:pPr algn="ctr"/>
            <a:r>
              <a:rPr lang="en-US" sz="800" dirty="0">
                <a:solidFill>
                  <a:schemeClr val="accent4"/>
                </a:solidFill>
                <a:latin typeface="+mj-lt"/>
              </a:rPr>
              <a:t>Tokenization</a:t>
            </a:r>
          </a:p>
        </p:txBody>
      </p:sp>
      <p:sp>
        <p:nvSpPr>
          <p:cNvPr id="127" name="Rectangle 126">
            <a:extLst>
              <a:ext uri="{FF2B5EF4-FFF2-40B4-BE49-F238E27FC236}">
                <a16:creationId xmlns:a16="http://schemas.microsoft.com/office/drawing/2014/main" id="{EAAF5481-DDBE-49D4-A684-7B6842253E8F}"/>
              </a:ext>
            </a:extLst>
          </p:cNvPr>
          <p:cNvSpPr/>
          <p:nvPr/>
        </p:nvSpPr>
        <p:spPr>
          <a:xfrm>
            <a:off x="5076847" y="3885523"/>
            <a:ext cx="1046629" cy="215444"/>
          </a:xfrm>
          <a:prstGeom prst="rect">
            <a:avLst/>
          </a:prstGeom>
        </p:spPr>
        <p:txBody>
          <a:bodyPr wrap="square">
            <a:spAutoFit/>
          </a:bodyPr>
          <a:lstStyle/>
          <a:p>
            <a:pPr algn="ctr"/>
            <a:r>
              <a:rPr lang="en-US" sz="800" dirty="0">
                <a:latin typeface="+mj-lt"/>
              </a:rPr>
              <a:t>Data Masking</a:t>
            </a:r>
          </a:p>
        </p:txBody>
      </p:sp>
      <p:sp>
        <p:nvSpPr>
          <p:cNvPr id="128" name="Rectangle 127">
            <a:extLst>
              <a:ext uri="{FF2B5EF4-FFF2-40B4-BE49-F238E27FC236}">
                <a16:creationId xmlns:a16="http://schemas.microsoft.com/office/drawing/2014/main" id="{710431E0-933C-446C-A1EC-7FA7FB6B8816}"/>
              </a:ext>
            </a:extLst>
          </p:cNvPr>
          <p:cNvSpPr/>
          <p:nvPr/>
        </p:nvSpPr>
        <p:spPr>
          <a:xfrm>
            <a:off x="5472384" y="4184729"/>
            <a:ext cx="670068" cy="215444"/>
          </a:xfrm>
          <a:prstGeom prst="rect">
            <a:avLst/>
          </a:prstGeom>
        </p:spPr>
        <p:txBody>
          <a:bodyPr wrap="square">
            <a:spAutoFit/>
          </a:bodyPr>
          <a:lstStyle/>
          <a:p>
            <a:pPr algn="ctr"/>
            <a:r>
              <a:rPr lang="en-US" sz="800" dirty="0">
                <a:solidFill>
                  <a:schemeClr val="accent5"/>
                </a:solidFill>
                <a:latin typeface="+mj-lt"/>
              </a:rPr>
              <a:t>Hashing</a:t>
            </a:r>
          </a:p>
        </p:txBody>
      </p:sp>
      <p:sp>
        <p:nvSpPr>
          <p:cNvPr id="129" name="Rectangle 128">
            <a:extLst>
              <a:ext uri="{FF2B5EF4-FFF2-40B4-BE49-F238E27FC236}">
                <a16:creationId xmlns:a16="http://schemas.microsoft.com/office/drawing/2014/main" id="{3762A650-A15D-4F5F-890C-7C3AEBE8E0E9}"/>
              </a:ext>
            </a:extLst>
          </p:cNvPr>
          <p:cNvSpPr/>
          <p:nvPr/>
        </p:nvSpPr>
        <p:spPr>
          <a:xfrm>
            <a:off x="5261417" y="4048804"/>
            <a:ext cx="709512" cy="215444"/>
          </a:xfrm>
          <a:prstGeom prst="rect">
            <a:avLst/>
          </a:prstGeom>
        </p:spPr>
        <p:txBody>
          <a:bodyPr wrap="square">
            <a:spAutoFit/>
          </a:bodyPr>
          <a:lstStyle/>
          <a:p>
            <a:pPr algn="ctr"/>
            <a:r>
              <a:rPr lang="en-US" sz="800" dirty="0">
                <a:solidFill>
                  <a:schemeClr val="accent4"/>
                </a:solidFill>
                <a:latin typeface="+mj-lt"/>
              </a:rPr>
              <a:t>Redaction</a:t>
            </a:r>
          </a:p>
        </p:txBody>
      </p:sp>
      <p:sp>
        <p:nvSpPr>
          <p:cNvPr id="130" name="Rectangle 129">
            <a:extLst>
              <a:ext uri="{FF2B5EF4-FFF2-40B4-BE49-F238E27FC236}">
                <a16:creationId xmlns:a16="http://schemas.microsoft.com/office/drawing/2014/main" id="{D09CE1F6-CD8B-4106-9E08-1048B8BD7D0B}"/>
              </a:ext>
            </a:extLst>
          </p:cNvPr>
          <p:cNvSpPr/>
          <p:nvPr/>
        </p:nvSpPr>
        <p:spPr>
          <a:xfrm>
            <a:off x="5982998" y="4212154"/>
            <a:ext cx="902132" cy="215444"/>
          </a:xfrm>
          <a:prstGeom prst="rect">
            <a:avLst/>
          </a:prstGeom>
        </p:spPr>
        <p:txBody>
          <a:bodyPr wrap="square">
            <a:spAutoFit/>
          </a:bodyPr>
          <a:lstStyle/>
          <a:p>
            <a:pPr algn="ctr"/>
            <a:r>
              <a:rPr lang="en-US" sz="800" dirty="0">
                <a:latin typeface="+mj-lt"/>
              </a:rPr>
              <a:t>Encryption</a:t>
            </a:r>
          </a:p>
        </p:txBody>
      </p:sp>
      <p:sp>
        <p:nvSpPr>
          <p:cNvPr id="131" name="Rectangle 130">
            <a:extLst>
              <a:ext uri="{FF2B5EF4-FFF2-40B4-BE49-F238E27FC236}">
                <a16:creationId xmlns:a16="http://schemas.microsoft.com/office/drawing/2014/main" id="{6EF8321D-FB2E-480A-8394-473D344A344F}"/>
              </a:ext>
            </a:extLst>
          </p:cNvPr>
          <p:cNvSpPr/>
          <p:nvPr/>
        </p:nvSpPr>
        <p:spPr>
          <a:xfrm>
            <a:off x="2622792" y="3278849"/>
            <a:ext cx="677459" cy="261610"/>
          </a:xfrm>
          <a:prstGeom prst="rect">
            <a:avLst/>
          </a:prstGeom>
        </p:spPr>
        <p:txBody>
          <a:bodyPr wrap="square">
            <a:spAutoFit/>
          </a:bodyPr>
          <a:lstStyle/>
          <a:p>
            <a:pPr algn="ctr"/>
            <a:r>
              <a:rPr lang="en-US" sz="1100" dirty="0">
                <a:latin typeface="+mj-lt"/>
              </a:rPr>
              <a:t>PASTA</a:t>
            </a:r>
          </a:p>
        </p:txBody>
      </p:sp>
      <p:sp>
        <p:nvSpPr>
          <p:cNvPr id="132" name="Rectangle 131">
            <a:extLst>
              <a:ext uri="{FF2B5EF4-FFF2-40B4-BE49-F238E27FC236}">
                <a16:creationId xmlns:a16="http://schemas.microsoft.com/office/drawing/2014/main" id="{1F99B4EC-09B9-4E20-9F60-1C73AAA33C38}"/>
              </a:ext>
            </a:extLst>
          </p:cNvPr>
          <p:cNvSpPr/>
          <p:nvPr/>
        </p:nvSpPr>
        <p:spPr>
          <a:xfrm>
            <a:off x="3666345" y="3278956"/>
            <a:ext cx="677459" cy="261610"/>
          </a:xfrm>
          <a:prstGeom prst="rect">
            <a:avLst/>
          </a:prstGeom>
        </p:spPr>
        <p:txBody>
          <a:bodyPr wrap="square">
            <a:spAutoFit/>
          </a:bodyPr>
          <a:lstStyle/>
          <a:p>
            <a:pPr algn="ctr"/>
            <a:r>
              <a:rPr lang="en-US" sz="1100" dirty="0">
                <a:solidFill>
                  <a:schemeClr val="accent5"/>
                </a:solidFill>
                <a:latin typeface="+mj-lt"/>
              </a:rPr>
              <a:t>STRIDE</a:t>
            </a:r>
          </a:p>
        </p:txBody>
      </p:sp>
      <p:sp>
        <p:nvSpPr>
          <p:cNvPr id="133" name="Rectangle 132">
            <a:extLst>
              <a:ext uri="{FF2B5EF4-FFF2-40B4-BE49-F238E27FC236}">
                <a16:creationId xmlns:a16="http://schemas.microsoft.com/office/drawing/2014/main" id="{440B916B-F136-4323-95F3-8598172FC9CD}"/>
              </a:ext>
            </a:extLst>
          </p:cNvPr>
          <p:cNvSpPr/>
          <p:nvPr/>
        </p:nvSpPr>
        <p:spPr>
          <a:xfrm>
            <a:off x="3964194" y="3037490"/>
            <a:ext cx="677459" cy="261610"/>
          </a:xfrm>
          <a:prstGeom prst="rect">
            <a:avLst/>
          </a:prstGeom>
        </p:spPr>
        <p:txBody>
          <a:bodyPr wrap="square">
            <a:spAutoFit/>
          </a:bodyPr>
          <a:lstStyle/>
          <a:p>
            <a:pPr algn="ctr"/>
            <a:r>
              <a:rPr lang="en-US" sz="1100" dirty="0">
                <a:solidFill>
                  <a:schemeClr val="accent4"/>
                </a:solidFill>
                <a:latin typeface="+mj-lt"/>
              </a:rPr>
              <a:t>TRIKE</a:t>
            </a:r>
          </a:p>
        </p:txBody>
      </p:sp>
      <p:grpSp>
        <p:nvGrpSpPr>
          <p:cNvPr id="134" name="Group 133">
            <a:extLst>
              <a:ext uri="{FF2B5EF4-FFF2-40B4-BE49-F238E27FC236}">
                <a16:creationId xmlns:a16="http://schemas.microsoft.com/office/drawing/2014/main" id="{CADE7719-438C-4632-B24D-C86E6279AB49}"/>
              </a:ext>
            </a:extLst>
          </p:cNvPr>
          <p:cNvGrpSpPr/>
          <p:nvPr/>
        </p:nvGrpSpPr>
        <p:grpSpPr>
          <a:xfrm>
            <a:off x="7384725" y="2168524"/>
            <a:ext cx="1890214" cy="460962"/>
            <a:chOff x="7384725" y="2168524"/>
            <a:chExt cx="1890214" cy="460962"/>
          </a:xfrm>
        </p:grpSpPr>
        <p:pic>
          <p:nvPicPr>
            <p:cNvPr id="135" name="Picture 134">
              <a:extLst>
                <a:ext uri="{FF2B5EF4-FFF2-40B4-BE49-F238E27FC236}">
                  <a16:creationId xmlns:a16="http://schemas.microsoft.com/office/drawing/2014/main" id="{0599EDE2-6228-428B-94D5-75CCBE283CDC}"/>
                </a:ext>
              </a:extLst>
            </p:cNvPr>
            <p:cNvPicPr>
              <a:picLocks noChangeAspect="1"/>
            </p:cNvPicPr>
            <p:nvPr/>
          </p:nvPicPr>
          <p:blipFill>
            <a:blip r:embed="rId23"/>
            <a:stretch>
              <a:fillRect/>
            </a:stretch>
          </p:blipFill>
          <p:spPr>
            <a:xfrm>
              <a:off x="7384725" y="2205236"/>
              <a:ext cx="1084644" cy="256456"/>
            </a:xfrm>
            <a:prstGeom prst="rect">
              <a:avLst/>
            </a:prstGeom>
          </p:spPr>
        </p:pic>
        <p:pic>
          <p:nvPicPr>
            <p:cNvPr id="136" name="Picture 135">
              <a:extLst>
                <a:ext uri="{FF2B5EF4-FFF2-40B4-BE49-F238E27FC236}">
                  <a16:creationId xmlns:a16="http://schemas.microsoft.com/office/drawing/2014/main" id="{9F4CC1C9-BFC8-4B32-A6A4-76F6D02C68A4}"/>
                </a:ext>
              </a:extLst>
            </p:cNvPr>
            <p:cNvPicPr>
              <a:picLocks noChangeAspect="1"/>
            </p:cNvPicPr>
            <p:nvPr/>
          </p:nvPicPr>
          <p:blipFill>
            <a:blip r:embed="rId30"/>
            <a:stretch>
              <a:fillRect/>
            </a:stretch>
          </p:blipFill>
          <p:spPr>
            <a:xfrm>
              <a:off x="8868920" y="2168524"/>
              <a:ext cx="406019" cy="430232"/>
            </a:xfrm>
            <a:prstGeom prst="rect">
              <a:avLst/>
            </a:prstGeom>
          </p:spPr>
        </p:pic>
        <p:pic>
          <p:nvPicPr>
            <p:cNvPr id="137" name="Picture 136">
              <a:extLst>
                <a:ext uri="{FF2B5EF4-FFF2-40B4-BE49-F238E27FC236}">
                  <a16:creationId xmlns:a16="http://schemas.microsoft.com/office/drawing/2014/main" id="{B1F5D6F2-628E-4638-9166-A18C392A88BC}"/>
                </a:ext>
              </a:extLst>
            </p:cNvPr>
            <p:cNvPicPr>
              <a:picLocks noChangeAspect="1"/>
            </p:cNvPicPr>
            <p:nvPr/>
          </p:nvPicPr>
          <p:blipFill>
            <a:blip r:embed="rId28"/>
            <a:stretch>
              <a:fillRect/>
            </a:stretch>
          </p:blipFill>
          <p:spPr>
            <a:xfrm>
              <a:off x="8138513" y="2420573"/>
              <a:ext cx="577217" cy="208913"/>
            </a:xfrm>
            <a:prstGeom prst="rect">
              <a:avLst/>
            </a:prstGeom>
          </p:spPr>
        </p:pic>
      </p:grpSp>
      <p:grpSp>
        <p:nvGrpSpPr>
          <p:cNvPr id="138" name="Group 137">
            <a:extLst>
              <a:ext uri="{FF2B5EF4-FFF2-40B4-BE49-F238E27FC236}">
                <a16:creationId xmlns:a16="http://schemas.microsoft.com/office/drawing/2014/main" id="{F7BDC632-553F-45EC-ACCB-ABC335884E0C}"/>
              </a:ext>
            </a:extLst>
          </p:cNvPr>
          <p:cNvGrpSpPr/>
          <p:nvPr/>
        </p:nvGrpSpPr>
        <p:grpSpPr>
          <a:xfrm>
            <a:off x="7335105" y="3939959"/>
            <a:ext cx="2143885" cy="502376"/>
            <a:chOff x="7335105" y="3939959"/>
            <a:chExt cx="2143885" cy="502376"/>
          </a:xfrm>
        </p:grpSpPr>
        <p:pic>
          <p:nvPicPr>
            <p:cNvPr id="139" name="Picture 138">
              <a:extLst>
                <a:ext uri="{FF2B5EF4-FFF2-40B4-BE49-F238E27FC236}">
                  <a16:creationId xmlns:a16="http://schemas.microsoft.com/office/drawing/2014/main" id="{E56CD392-4ECA-4484-BCCE-AA4C844B1E49}"/>
                </a:ext>
              </a:extLst>
            </p:cNvPr>
            <p:cNvPicPr>
              <a:picLocks noChangeAspect="1"/>
            </p:cNvPicPr>
            <p:nvPr/>
          </p:nvPicPr>
          <p:blipFill>
            <a:blip r:embed="rId38"/>
            <a:stretch>
              <a:fillRect/>
            </a:stretch>
          </p:blipFill>
          <p:spPr>
            <a:xfrm>
              <a:off x="7393538" y="3939959"/>
              <a:ext cx="354206" cy="300694"/>
            </a:xfrm>
            <a:prstGeom prst="rect">
              <a:avLst/>
            </a:prstGeom>
          </p:spPr>
        </p:pic>
        <p:pic>
          <p:nvPicPr>
            <p:cNvPr id="140" name="Picture 139">
              <a:extLst>
                <a:ext uri="{FF2B5EF4-FFF2-40B4-BE49-F238E27FC236}">
                  <a16:creationId xmlns:a16="http://schemas.microsoft.com/office/drawing/2014/main" id="{D1247833-9198-488C-989E-8933D81FD9FD}"/>
                </a:ext>
              </a:extLst>
            </p:cNvPr>
            <p:cNvPicPr>
              <a:picLocks noChangeAspect="1"/>
            </p:cNvPicPr>
            <p:nvPr/>
          </p:nvPicPr>
          <p:blipFill>
            <a:blip r:embed="rId39"/>
            <a:stretch>
              <a:fillRect/>
            </a:stretch>
          </p:blipFill>
          <p:spPr>
            <a:xfrm>
              <a:off x="8110236" y="3962440"/>
              <a:ext cx="334847" cy="307996"/>
            </a:xfrm>
            <a:prstGeom prst="rect">
              <a:avLst/>
            </a:prstGeom>
          </p:spPr>
        </p:pic>
        <p:sp>
          <p:nvSpPr>
            <p:cNvPr id="141" name="Rectangle 140">
              <a:extLst>
                <a:ext uri="{FF2B5EF4-FFF2-40B4-BE49-F238E27FC236}">
                  <a16:creationId xmlns:a16="http://schemas.microsoft.com/office/drawing/2014/main" id="{89C13EB8-EF32-4397-B48F-B1618A7318D8}"/>
                </a:ext>
              </a:extLst>
            </p:cNvPr>
            <p:cNvSpPr/>
            <p:nvPr/>
          </p:nvSpPr>
          <p:spPr>
            <a:xfrm>
              <a:off x="7335105" y="4209512"/>
              <a:ext cx="492852" cy="215444"/>
            </a:xfrm>
            <a:prstGeom prst="rect">
              <a:avLst/>
            </a:prstGeom>
          </p:spPr>
          <p:txBody>
            <a:bodyPr wrap="square">
              <a:spAutoFit/>
            </a:bodyPr>
            <a:lstStyle/>
            <a:p>
              <a:r>
                <a:rPr lang="en-US" sz="800" b="1" dirty="0"/>
                <a:t>Redis</a:t>
              </a:r>
            </a:p>
          </p:txBody>
        </p:sp>
        <p:sp>
          <p:nvSpPr>
            <p:cNvPr id="142" name="Rectangle 141">
              <a:extLst>
                <a:ext uri="{FF2B5EF4-FFF2-40B4-BE49-F238E27FC236}">
                  <a16:creationId xmlns:a16="http://schemas.microsoft.com/office/drawing/2014/main" id="{CF2FBD11-2348-47DC-AAD1-F12609979C02}"/>
                </a:ext>
              </a:extLst>
            </p:cNvPr>
            <p:cNvSpPr/>
            <p:nvPr/>
          </p:nvSpPr>
          <p:spPr>
            <a:xfrm>
              <a:off x="7886574" y="4215357"/>
              <a:ext cx="829156" cy="215444"/>
            </a:xfrm>
            <a:prstGeom prst="rect">
              <a:avLst/>
            </a:prstGeom>
          </p:spPr>
          <p:txBody>
            <a:bodyPr wrap="square">
              <a:spAutoFit/>
            </a:bodyPr>
            <a:lstStyle/>
            <a:p>
              <a:r>
                <a:rPr lang="en-US" sz="800" b="1" dirty="0"/>
                <a:t>API Gateway</a:t>
              </a:r>
            </a:p>
          </p:txBody>
        </p:sp>
        <p:pic>
          <p:nvPicPr>
            <p:cNvPr id="143" name="Picture 142">
              <a:extLst>
                <a:ext uri="{FF2B5EF4-FFF2-40B4-BE49-F238E27FC236}">
                  <a16:creationId xmlns:a16="http://schemas.microsoft.com/office/drawing/2014/main" id="{D5AE421F-D6F0-47C1-825E-67A8DE149544}"/>
                </a:ext>
              </a:extLst>
            </p:cNvPr>
            <p:cNvPicPr>
              <a:picLocks noChangeAspect="1"/>
            </p:cNvPicPr>
            <p:nvPr/>
          </p:nvPicPr>
          <p:blipFill>
            <a:blip r:embed="rId40"/>
            <a:stretch>
              <a:fillRect/>
            </a:stretch>
          </p:blipFill>
          <p:spPr>
            <a:xfrm>
              <a:off x="8873927" y="3969093"/>
              <a:ext cx="271615" cy="261856"/>
            </a:xfrm>
            <a:prstGeom prst="rect">
              <a:avLst/>
            </a:prstGeom>
          </p:spPr>
        </p:pic>
        <p:sp>
          <p:nvSpPr>
            <p:cNvPr id="144" name="Rectangle 143">
              <a:extLst>
                <a:ext uri="{FF2B5EF4-FFF2-40B4-BE49-F238E27FC236}">
                  <a16:creationId xmlns:a16="http://schemas.microsoft.com/office/drawing/2014/main" id="{910D169F-2FED-4B59-BD74-8101566B957F}"/>
                </a:ext>
              </a:extLst>
            </p:cNvPr>
            <p:cNvSpPr/>
            <p:nvPr/>
          </p:nvSpPr>
          <p:spPr>
            <a:xfrm>
              <a:off x="8649834" y="4226891"/>
              <a:ext cx="829156" cy="215444"/>
            </a:xfrm>
            <a:prstGeom prst="rect">
              <a:avLst/>
            </a:prstGeom>
          </p:spPr>
          <p:txBody>
            <a:bodyPr wrap="square">
              <a:spAutoFit/>
            </a:bodyPr>
            <a:lstStyle/>
            <a:p>
              <a:r>
                <a:rPr lang="en-US" sz="800" b="1" dirty="0" err="1"/>
                <a:t>MemCache</a:t>
              </a:r>
              <a:endParaRPr lang="en-US" sz="800" b="1" dirty="0"/>
            </a:p>
          </p:txBody>
        </p:sp>
      </p:grpSp>
      <p:pic>
        <p:nvPicPr>
          <p:cNvPr id="145" name="Picture 4" descr="Image result for json web token logo">
            <a:extLst>
              <a:ext uri="{FF2B5EF4-FFF2-40B4-BE49-F238E27FC236}">
                <a16:creationId xmlns:a16="http://schemas.microsoft.com/office/drawing/2014/main" id="{102610F6-38C0-40E5-BC08-282B63CEC046}"/>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2999731" y="3988382"/>
            <a:ext cx="298719" cy="335927"/>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4" descr="Image result for oauth 2 logo">
            <a:extLst>
              <a:ext uri="{FF2B5EF4-FFF2-40B4-BE49-F238E27FC236}">
                <a16:creationId xmlns:a16="http://schemas.microsoft.com/office/drawing/2014/main" id="{C764D88B-7B91-4234-86CC-B58E401F3C28}"/>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3516107" y="3993863"/>
            <a:ext cx="326285" cy="324964"/>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4" descr="Image result for OpenID logo">
            <a:extLst>
              <a:ext uri="{FF2B5EF4-FFF2-40B4-BE49-F238E27FC236}">
                <a16:creationId xmlns:a16="http://schemas.microsoft.com/office/drawing/2014/main" id="{6FF431E0-09A4-4716-A406-95F713ABBACC}"/>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4060050" y="3996785"/>
            <a:ext cx="319120" cy="319120"/>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2" descr="Image result for key">
            <a:extLst>
              <a:ext uri="{FF2B5EF4-FFF2-40B4-BE49-F238E27FC236}">
                <a16:creationId xmlns:a16="http://schemas.microsoft.com/office/drawing/2014/main" id="{B7621B68-889E-4944-A480-1552DFD093C6}"/>
              </a:ext>
            </a:extLst>
          </p:cNvPr>
          <p:cNvPicPr>
            <a:picLocks noChangeAspect="1" noChangeArrowheads="1"/>
          </p:cNvPicPr>
          <p:nvPr/>
        </p:nvPicPr>
        <p:blipFill>
          <a:blip r:embed="rId44" cstate="print">
            <a:extLst>
              <a:ext uri="{BEBA8EAE-BF5A-486C-A8C5-ECC9F3942E4B}">
                <a14:imgProps xmlns:a14="http://schemas.microsoft.com/office/drawing/2010/main">
                  <a14:imgLayer r:embed="rId45">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463513" y="3997065"/>
            <a:ext cx="318561" cy="31856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51" name="Rectangle 150">
            <a:extLst>
              <a:ext uri="{FF2B5EF4-FFF2-40B4-BE49-F238E27FC236}">
                <a16:creationId xmlns:a16="http://schemas.microsoft.com/office/drawing/2014/main" id="{C5FDF4DD-DC9D-422E-A295-3ADD54A5738C}"/>
              </a:ext>
            </a:extLst>
          </p:cNvPr>
          <p:cNvSpPr/>
          <p:nvPr/>
        </p:nvSpPr>
        <p:spPr>
          <a:xfrm>
            <a:off x="2397296" y="3024112"/>
            <a:ext cx="3585702" cy="512151"/>
          </a:xfrm>
          <a:prstGeom prst="rect">
            <a:avLst/>
          </a:prstGeom>
          <a:noFill/>
          <a:ln w="3175">
            <a:solidFill>
              <a:schemeClr val="accent6">
                <a:lumMod val="40000"/>
                <a:lumOff val="60000"/>
              </a:schemeClr>
            </a:solidFill>
          </a:ln>
          <a:effectLst>
            <a:outerShdw blurRad="50800" dist="38100" dir="2700000" algn="tl" rotWithShape="0">
              <a:schemeClr val="accent4">
                <a:lumMod val="20000"/>
                <a:lumOff val="8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56835B3E-1463-482F-B073-EC24D35B83D2}"/>
              </a:ext>
            </a:extLst>
          </p:cNvPr>
          <p:cNvSpPr/>
          <p:nvPr/>
        </p:nvSpPr>
        <p:spPr>
          <a:xfrm>
            <a:off x="6612635" y="3040325"/>
            <a:ext cx="2105047" cy="512151"/>
          </a:xfrm>
          <a:prstGeom prst="rect">
            <a:avLst/>
          </a:prstGeom>
          <a:noFill/>
          <a:ln w="3175">
            <a:solidFill>
              <a:schemeClr val="accent6">
                <a:lumMod val="40000"/>
                <a:lumOff val="60000"/>
              </a:schemeClr>
            </a:solidFill>
          </a:ln>
          <a:effectLst>
            <a:outerShdw blurRad="50800" dist="38100" dir="2700000" algn="tl" rotWithShape="0">
              <a:schemeClr val="accent4">
                <a:lumMod val="20000"/>
                <a:lumOff val="8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 name="Picture 152">
            <a:extLst>
              <a:ext uri="{FF2B5EF4-FFF2-40B4-BE49-F238E27FC236}">
                <a16:creationId xmlns:a16="http://schemas.microsoft.com/office/drawing/2014/main" id="{42CE5C7B-8273-432D-8318-4208F9116230}"/>
              </a:ext>
            </a:extLst>
          </p:cNvPr>
          <p:cNvPicPr>
            <a:picLocks noChangeAspect="1"/>
          </p:cNvPicPr>
          <p:nvPr/>
        </p:nvPicPr>
        <p:blipFill>
          <a:blip r:embed="rId22"/>
          <a:stretch>
            <a:fillRect/>
          </a:stretch>
        </p:blipFill>
        <p:spPr>
          <a:xfrm>
            <a:off x="7363304" y="5709667"/>
            <a:ext cx="727463" cy="190132"/>
          </a:xfrm>
          <a:prstGeom prst="rect">
            <a:avLst/>
          </a:prstGeom>
        </p:spPr>
      </p:pic>
      <p:pic>
        <p:nvPicPr>
          <p:cNvPr id="4" name="Picture 3">
            <a:extLst>
              <a:ext uri="{FF2B5EF4-FFF2-40B4-BE49-F238E27FC236}">
                <a16:creationId xmlns:a16="http://schemas.microsoft.com/office/drawing/2014/main" id="{C74C6C9D-3FAD-4B56-BA1E-4284AB45D3A0}"/>
              </a:ext>
            </a:extLst>
          </p:cNvPr>
          <p:cNvPicPr>
            <a:picLocks noChangeAspect="1"/>
          </p:cNvPicPr>
          <p:nvPr/>
        </p:nvPicPr>
        <p:blipFill>
          <a:blip r:embed="rId46"/>
          <a:stretch>
            <a:fillRect/>
          </a:stretch>
        </p:blipFill>
        <p:spPr>
          <a:xfrm>
            <a:off x="8043566" y="5928693"/>
            <a:ext cx="733369" cy="167274"/>
          </a:xfrm>
          <a:prstGeom prst="rect">
            <a:avLst/>
          </a:prstGeom>
        </p:spPr>
      </p:pic>
      <p:pic>
        <p:nvPicPr>
          <p:cNvPr id="6" name="Picture 5">
            <a:extLst>
              <a:ext uri="{FF2B5EF4-FFF2-40B4-BE49-F238E27FC236}">
                <a16:creationId xmlns:a16="http://schemas.microsoft.com/office/drawing/2014/main" id="{6B8DB2BB-2A4D-47F0-84E8-777A2FE0731B}"/>
              </a:ext>
            </a:extLst>
          </p:cNvPr>
          <p:cNvPicPr>
            <a:picLocks noChangeAspect="1"/>
          </p:cNvPicPr>
          <p:nvPr/>
        </p:nvPicPr>
        <p:blipFill>
          <a:blip r:embed="rId47"/>
          <a:stretch>
            <a:fillRect/>
          </a:stretch>
        </p:blipFill>
        <p:spPr>
          <a:xfrm>
            <a:off x="8156820" y="5719090"/>
            <a:ext cx="1238259" cy="157164"/>
          </a:xfrm>
          <a:prstGeom prst="rect">
            <a:avLst/>
          </a:prstGeom>
        </p:spPr>
      </p:pic>
      <p:pic>
        <p:nvPicPr>
          <p:cNvPr id="8" name="Picture 7">
            <a:extLst>
              <a:ext uri="{FF2B5EF4-FFF2-40B4-BE49-F238E27FC236}">
                <a16:creationId xmlns:a16="http://schemas.microsoft.com/office/drawing/2014/main" id="{6464C666-8012-49E7-9B7F-13EC47D9F7B7}"/>
              </a:ext>
            </a:extLst>
          </p:cNvPr>
          <p:cNvPicPr>
            <a:picLocks noChangeAspect="1"/>
          </p:cNvPicPr>
          <p:nvPr/>
        </p:nvPicPr>
        <p:blipFill>
          <a:blip r:embed="rId47"/>
          <a:stretch>
            <a:fillRect/>
          </a:stretch>
        </p:blipFill>
        <p:spPr>
          <a:xfrm>
            <a:off x="2497650" y="3091983"/>
            <a:ext cx="1238259" cy="157164"/>
          </a:xfrm>
          <a:prstGeom prst="rect">
            <a:avLst/>
          </a:prstGeom>
        </p:spPr>
      </p:pic>
      <p:sp>
        <p:nvSpPr>
          <p:cNvPr id="155" name="Rectangle 154">
            <a:extLst>
              <a:ext uri="{FF2B5EF4-FFF2-40B4-BE49-F238E27FC236}">
                <a16:creationId xmlns:a16="http://schemas.microsoft.com/office/drawing/2014/main" id="{D574A0B9-30FE-42DB-96E3-42232E33AFE1}"/>
              </a:ext>
            </a:extLst>
          </p:cNvPr>
          <p:cNvSpPr/>
          <p:nvPr/>
        </p:nvSpPr>
        <p:spPr>
          <a:xfrm>
            <a:off x="6630121" y="3096411"/>
            <a:ext cx="677459" cy="261610"/>
          </a:xfrm>
          <a:prstGeom prst="rect">
            <a:avLst/>
          </a:prstGeom>
        </p:spPr>
        <p:txBody>
          <a:bodyPr wrap="square">
            <a:spAutoFit/>
          </a:bodyPr>
          <a:lstStyle/>
          <a:p>
            <a:pPr algn="ctr"/>
            <a:r>
              <a:rPr lang="en-US" sz="1100" dirty="0">
                <a:solidFill>
                  <a:schemeClr val="accent5"/>
                </a:solidFill>
                <a:latin typeface="+mj-lt"/>
              </a:rPr>
              <a:t>TAGS</a:t>
            </a:r>
          </a:p>
        </p:txBody>
      </p:sp>
      <p:sp>
        <p:nvSpPr>
          <p:cNvPr id="156" name="Rectangle 155">
            <a:extLst>
              <a:ext uri="{FF2B5EF4-FFF2-40B4-BE49-F238E27FC236}">
                <a16:creationId xmlns:a16="http://schemas.microsoft.com/office/drawing/2014/main" id="{D420A62B-BE1B-40A8-BB8A-64C13BF2D48B}"/>
              </a:ext>
            </a:extLst>
          </p:cNvPr>
          <p:cNvSpPr/>
          <p:nvPr/>
        </p:nvSpPr>
        <p:spPr>
          <a:xfrm>
            <a:off x="7242801" y="3106623"/>
            <a:ext cx="895712" cy="261610"/>
          </a:xfrm>
          <a:prstGeom prst="rect">
            <a:avLst/>
          </a:prstGeom>
        </p:spPr>
        <p:txBody>
          <a:bodyPr wrap="square">
            <a:spAutoFit/>
          </a:bodyPr>
          <a:lstStyle/>
          <a:p>
            <a:pPr algn="ctr"/>
            <a:r>
              <a:rPr lang="en-US" sz="1100" dirty="0">
                <a:solidFill>
                  <a:schemeClr val="accent5"/>
                </a:solidFill>
                <a:latin typeface="+mj-lt"/>
              </a:rPr>
              <a:t>CUSTOM</a:t>
            </a:r>
          </a:p>
        </p:txBody>
      </p:sp>
      <p:sp>
        <p:nvSpPr>
          <p:cNvPr id="157" name="Rectangle 156">
            <a:extLst>
              <a:ext uri="{FF2B5EF4-FFF2-40B4-BE49-F238E27FC236}">
                <a16:creationId xmlns:a16="http://schemas.microsoft.com/office/drawing/2014/main" id="{807DB92D-F586-4229-A427-03DF883D13F6}"/>
              </a:ext>
            </a:extLst>
          </p:cNvPr>
          <p:cNvSpPr/>
          <p:nvPr/>
        </p:nvSpPr>
        <p:spPr>
          <a:xfrm>
            <a:off x="4397735" y="3280595"/>
            <a:ext cx="1504402" cy="261610"/>
          </a:xfrm>
          <a:prstGeom prst="rect">
            <a:avLst/>
          </a:prstGeom>
        </p:spPr>
        <p:txBody>
          <a:bodyPr wrap="square">
            <a:spAutoFit/>
          </a:bodyPr>
          <a:lstStyle/>
          <a:p>
            <a:pPr algn="ctr"/>
            <a:r>
              <a:rPr lang="en-US" sz="1100" dirty="0">
                <a:solidFill>
                  <a:schemeClr val="accent4"/>
                </a:solidFill>
                <a:latin typeface="+mj-lt"/>
              </a:rPr>
              <a:t>RISK ASSESMENT</a:t>
            </a:r>
          </a:p>
        </p:txBody>
      </p:sp>
    </p:spTree>
    <p:extLst>
      <p:ext uri="{BB962C8B-B14F-4D97-AF65-F5344CB8AC3E}">
        <p14:creationId xmlns:p14="http://schemas.microsoft.com/office/powerpoint/2010/main" val="296806553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Rectangle 116">
            <a:extLst>
              <a:ext uri="{FF2B5EF4-FFF2-40B4-BE49-F238E27FC236}">
                <a16:creationId xmlns:a16="http://schemas.microsoft.com/office/drawing/2014/main" id="{EE66ACE0-E53A-48DA-874B-EED42A6219B4}"/>
              </a:ext>
            </a:extLst>
          </p:cNvPr>
          <p:cNvSpPr/>
          <p:nvPr/>
        </p:nvSpPr>
        <p:spPr>
          <a:xfrm>
            <a:off x="2748845" y="2837702"/>
            <a:ext cx="2006600" cy="2311400"/>
          </a:xfrm>
          <a:prstGeom prst="rect">
            <a:avLst/>
          </a:prstGeom>
          <a:solidFill>
            <a:schemeClr val="accent1">
              <a:lumMod val="20000"/>
              <a:lumOff val="80000"/>
            </a:schemeClr>
          </a:solidFill>
          <a:ln w="19050" cap="flat" cmpd="sng" algn="ctr">
            <a:solidFill>
              <a:schemeClr val="accent1"/>
            </a:solidFill>
            <a:prstDash val="solid"/>
            <a:miter lim="800000"/>
            <a:headEnd type="none" w="med" len="med"/>
            <a:tailEnd type="none" w="med" len="med"/>
          </a:ln>
          <a:effectLst>
            <a:outerShdw blurRad="50800" dist="38100" algn="l" rotWithShape="0">
              <a:prstClr val="black">
                <a:alpha val="40000"/>
              </a:prstClr>
            </a:outerShdw>
          </a:effectLst>
        </p:spPr>
        <p:txBody>
          <a:bodyPr vert="horz" wrap="square" lIns="0" tIns="45713" rIns="0" bIns="45713" numCol="1" rtlCol="0" anchor="t" anchorCtr="0" compatLnSpc="1">
            <a:prstTxWarp prst="textNoShape">
              <a:avLst/>
            </a:prstTxWarp>
          </a:bodyPr>
          <a:lstStyle/>
          <a:p>
            <a:pPr algn="ctr" defTabSz="913927" fontAlgn="base">
              <a:spcBef>
                <a:spcPct val="0"/>
              </a:spcBef>
              <a:spcAft>
                <a:spcPct val="0"/>
              </a:spcAft>
            </a:pPr>
            <a:r>
              <a:rPr lang="en-US" sz="1050" b="1" kern="0" dirty="0">
                <a:solidFill>
                  <a:schemeClr val="tx1"/>
                </a:solidFill>
                <a:ea typeface="Open Sans" panose="020B0606030504020204" pitchFamily="34" charset="0"/>
                <a:cs typeface="Open Sans" panose="020B0606030504020204" pitchFamily="34" charset="0"/>
              </a:rPr>
              <a:t>Edge Gateway</a:t>
            </a:r>
          </a:p>
        </p:txBody>
      </p:sp>
      <p:sp>
        <p:nvSpPr>
          <p:cNvPr id="118" name="Rectangle 117">
            <a:extLst>
              <a:ext uri="{FF2B5EF4-FFF2-40B4-BE49-F238E27FC236}">
                <a16:creationId xmlns:a16="http://schemas.microsoft.com/office/drawing/2014/main" id="{26970CB2-3A21-40CD-94FF-5DF5FDDCBB41}"/>
              </a:ext>
            </a:extLst>
          </p:cNvPr>
          <p:cNvSpPr/>
          <p:nvPr/>
        </p:nvSpPr>
        <p:spPr>
          <a:xfrm>
            <a:off x="2896051" y="3117102"/>
            <a:ext cx="1706994" cy="889000"/>
          </a:xfrm>
          <a:prstGeom prst="rect">
            <a:avLst/>
          </a:prstGeom>
          <a:solidFill>
            <a:schemeClr val="tx2">
              <a:lumMod val="60000"/>
              <a:lumOff val="40000"/>
            </a:schemeClr>
          </a:solidFill>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Open Sans" panose="020B0606030504020204" pitchFamily="34" charset="0"/>
              <a:cs typeface="Open Sans" panose="020B0606030504020204" pitchFamily="34" charset="0"/>
            </a:endParaRPr>
          </a:p>
        </p:txBody>
      </p:sp>
      <p:sp>
        <p:nvSpPr>
          <p:cNvPr id="669" name="Title 5">
            <a:extLst>
              <a:ext uri="{FF2B5EF4-FFF2-40B4-BE49-F238E27FC236}">
                <a16:creationId xmlns:a16="http://schemas.microsoft.com/office/drawing/2014/main" id="{47396696-5BBF-44A6-B6A0-CE83BBD6BA98}"/>
              </a:ext>
            </a:extLst>
          </p:cNvPr>
          <p:cNvSpPr txBox="1">
            <a:spLocks/>
          </p:cNvSpPr>
          <p:nvPr/>
        </p:nvSpPr>
        <p:spPr>
          <a:xfrm>
            <a:off x="421341" y="381179"/>
            <a:ext cx="11170024" cy="594360"/>
          </a:xfrm>
          <a:prstGeom prst="rect">
            <a:avLst/>
          </a:prstGeom>
        </p:spPr>
        <p:txBody>
          <a:bodyPr vert="horz" lIns="0" tIns="45720" rIns="0" bIns="0" rtlCol="0" anchor="t" anchorCtr="0">
            <a:noAutofit/>
          </a:bodyPr>
          <a:lstStyle>
            <a:lvl1pPr algn="l" defTabSz="914400" rtl="0" eaLnBrk="1" latinLnBrk="0" hangingPunct="1">
              <a:lnSpc>
                <a:spcPct val="80000"/>
              </a:lnSpc>
              <a:spcBef>
                <a:spcPct val="0"/>
              </a:spcBef>
              <a:buNone/>
              <a:defRPr sz="2800" b="0" i="0" kern="1200" cap="none" spc="-1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3200" dirty="0">
                <a:latin typeface="+mj-lt"/>
              </a:rPr>
              <a:t>API Security Architecture</a:t>
            </a:r>
          </a:p>
        </p:txBody>
      </p:sp>
      <p:sp>
        <p:nvSpPr>
          <p:cNvPr id="99" name="Rectangle 98">
            <a:extLst>
              <a:ext uri="{FF2B5EF4-FFF2-40B4-BE49-F238E27FC236}">
                <a16:creationId xmlns:a16="http://schemas.microsoft.com/office/drawing/2014/main" id="{381C7457-31CD-4A86-B13B-2C10C3E1D36E}"/>
              </a:ext>
            </a:extLst>
          </p:cNvPr>
          <p:cNvSpPr/>
          <p:nvPr/>
        </p:nvSpPr>
        <p:spPr>
          <a:xfrm>
            <a:off x="7536925" y="2773010"/>
            <a:ext cx="2074338" cy="1695329"/>
          </a:xfrm>
          <a:prstGeom prst="rect">
            <a:avLst/>
          </a:prstGeom>
          <a:pattFill prst="openDmnd">
            <a:fgClr>
              <a:sysClr val="window" lastClr="FFFFFF">
                <a:lumMod val="85000"/>
              </a:sysClr>
            </a:fgClr>
            <a:bgClr>
              <a:sysClr val="window" lastClr="FFFFFF"/>
            </a:bgClr>
          </a:pattFill>
          <a:ln w="0" cap="flat" cmpd="sng" algn="ctr">
            <a:solidFill>
              <a:schemeClr val="tx1">
                <a:lumMod val="65000"/>
                <a:lumOff val="35000"/>
              </a:schemeClr>
            </a:solidFill>
            <a:prstDash val="solid"/>
            <a:miter lim="800000"/>
          </a:ln>
          <a:effectLst>
            <a:outerShdw blurRad="50800" dist="38100" dir="2700000" algn="tl" rotWithShape="0">
              <a:prstClr val="black">
                <a:alpha val="40000"/>
              </a:prstClr>
            </a:outerShdw>
          </a:effectLst>
        </p:spPr>
        <p:txBody>
          <a:bodyPr rtlCol="0" anchor="t" anchorCtr="0"/>
          <a:lstStyle/>
          <a:p>
            <a:pPr algn="ctr">
              <a:spcAft>
                <a:spcPts val="409"/>
              </a:spcAft>
              <a:buClr>
                <a:srgbClr val="81BC00"/>
              </a:buClr>
              <a:buSzPct val="75000"/>
              <a:defRPr/>
            </a:pPr>
            <a:r>
              <a:rPr lang="en-US" sz="1000" b="1" dirty="0">
                <a:ea typeface="Open Sans" panose="020B0606030504020204" pitchFamily="34" charset="0"/>
                <a:cs typeface="Open Sans" panose="020B0606030504020204" pitchFamily="34" charset="0"/>
              </a:rPr>
              <a:t>Service Mesh</a:t>
            </a:r>
          </a:p>
        </p:txBody>
      </p:sp>
      <p:sp>
        <p:nvSpPr>
          <p:cNvPr id="100" name="Rectangle 99">
            <a:extLst>
              <a:ext uri="{FF2B5EF4-FFF2-40B4-BE49-F238E27FC236}">
                <a16:creationId xmlns:a16="http://schemas.microsoft.com/office/drawing/2014/main" id="{A9732C52-D68A-4AE9-9C56-0A2BEBB5FD4C}"/>
              </a:ext>
            </a:extLst>
          </p:cNvPr>
          <p:cNvSpPr/>
          <p:nvPr/>
        </p:nvSpPr>
        <p:spPr>
          <a:xfrm>
            <a:off x="10157773" y="1056646"/>
            <a:ext cx="1927668" cy="181252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tx2"/>
                </a:solidFill>
                <a:ea typeface="Open Sans" panose="020B0606030504020204" pitchFamily="34" charset="0"/>
                <a:cs typeface="Open Sans" panose="020B0606030504020204" pitchFamily="34" charset="0"/>
              </a:rPr>
              <a:t>API Gateway authenticates client. Threat protection &amp; attacks prevention to be done in this layer. </a:t>
            </a:r>
            <a:r>
              <a:rPr lang="en-US" sz="1400" dirty="0" err="1">
                <a:solidFill>
                  <a:schemeClr val="tx2"/>
                </a:solidFill>
                <a:ea typeface="Open Sans" panose="020B0606030504020204" pitchFamily="34" charset="0"/>
                <a:cs typeface="Open Sans" panose="020B0606030504020204" pitchFamily="34" charset="0"/>
              </a:rPr>
              <a:t>Oauth</a:t>
            </a:r>
            <a:r>
              <a:rPr lang="en-US" sz="1400" dirty="0">
                <a:solidFill>
                  <a:schemeClr val="tx2"/>
                </a:solidFill>
                <a:ea typeface="Open Sans" panose="020B0606030504020204" pitchFamily="34" charset="0"/>
                <a:cs typeface="Open Sans" panose="020B0606030504020204" pitchFamily="34" charset="0"/>
              </a:rPr>
              <a:t> can be used for API authentication</a:t>
            </a:r>
          </a:p>
        </p:txBody>
      </p:sp>
      <p:sp>
        <p:nvSpPr>
          <p:cNvPr id="103" name="Oval 102">
            <a:extLst>
              <a:ext uri="{FF2B5EF4-FFF2-40B4-BE49-F238E27FC236}">
                <a16:creationId xmlns:a16="http://schemas.microsoft.com/office/drawing/2014/main" id="{80148C03-7140-4776-9A0B-80F1DD06E8B9}"/>
              </a:ext>
            </a:extLst>
          </p:cNvPr>
          <p:cNvSpPr/>
          <p:nvPr/>
        </p:nvSpPr>
        <p:spPr>
          <a:xfrm>
            <a:off x="9783520" y="1118191"/>
            <a:ext cx="365760" cy="36576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104" name="Flowchart: Process 103">
            <a:extLst>
              <a:ext uri="{FF2B5EF4-FFF2-40B4-BE49-F238E27FC236}">
                <a16:creationId xmlns:a16="http://schemas.microsoft.com/office/drawing/2014/main" id="{320678F8-DF63-437C-AD16-439BF3F0FF80}"/>
              </a:ext>
            </a:extLst>
          </p:cNvPr>
          <p:cNvSpPr/>
          <p:nvPr/>
        </p:nvSpPr>
        <p:spPr>
          <a:xfrm>
            <a:off x="2233750" y="975539"/>
            <a:ext cx="7473950" cy="5179449"/>
          </a:xfrm>
          <a:prstGeom prst="flowChartProcess">
            <a:avLst/>
          </a:prstGeom>
          <a:noFill/>
          <a:ln>
            <a:solidFill>
              <a:schemeClr val="accent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Open Sans" panose="020B0606030504020204" pitchFamily="34" charset="0"/>
              <a:cs typeface="Open Sans" panose="020B0606030504020204" pitchFamily="34" charset="0"/>
            </a:endParaRPr>
          </a:p>
        </p:txBody>
      </p:sp>
      <p:cxnSp>
        <p:nvCxnSpPr>
          <p:cNvPr id="105" name="Elbow Connector 115">
            <a:extLst>
              <a:ext uri="{FF2B5EF4-FFF2-40B4-BE49-F238E27FC236}">
                <a16:creationId xmlns:a16="http://schemas.microsoft.com/office/drawing/2014/main" id="{2BD3C726-181E-40C7-B838-EFCDDB0E2CCD}"/>
              </a:ext>
            </a:extLst>
          </p:cNvPr>
          <p:cNvCxnSpPr>
            <a:stCxn id="122" idx="2"/>
          </p:cNvCxnSpPr>
          <p:nvPr/>
        </p:nvCxnSpPr>
        <p:spPr>
          <a:xfrm rot="16200000" flipH="1">
            <a:off x="5400354" y="2884353"/>
            <a:ext cx="2576594" cy="1648200"/>
          </a:xfrm>
          <a:prstGeom prst="bentConnector3">
            <a:avLst>
              <a:gd name="adj1" fmla="val 100276"/>
            </a:avLst>
          </a:prstGeom>
          <a:ln>
            <a:solidFill>
              <a:schemeClr val="tx1"/>
            </a:solidFill>
            <a:prstDash val="sysDot"/>
            <a:tailEnd type="triangle"/>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BBEC6654-437C-4B00-9447-552408751017}"/>
              </a:ext>
            </a:extLst>
          </p:cNvPr>
          <p:cNvSpPr/>
          <p:nvPr/>
        </p:nvSpPr>
        <p:spPr>
          <a:xfrm>
            <a:off x="368749" y="3055558"/>
            <a:ext cx="1166090" cy="1193800"/>
          </a:xfrm>
          <a:prstGeom prst="rect">
            <a:avLst/>
          </a:prstGeom>
          <a:noFill/>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Open Sans" panose="020B0606030504020204" pitchFamily="34" charset="0"/>
              <a:cs typeface="Open Sans" panose="020B0606030504020204" pitchFamily="34" charset="0"/>
            </a:endParaRPr>
          </a:p>
        </p:txBody>
      </p:sp>
      <p:sp>
        <p:nvSpPr>
          <p:cNvPr id="107" name="TextBox 106">
            <a:extLst>
              <a:ext uri="{FF2B5EF4-FFF2-40B4-BE49-F238E27FC236}">
                <a16:creationId xmlns:a16="http://schemas.microsoft.com/office/drawing/2014/main" id="{9E9A4D16-01C1-46E0-B5E2-3EF659F5D11C}"/>
              </a:ext>
            </a:extLst>
          </p:cNvPr>
          <p:cNvSpPr txBox="1"/>
          <p:nvPr/>
        </p:nvSpPr>
        <p:spPr>
          <a:xfrm>
            <a:off x="5465497" y="6078871"/>
            <a:ext cx="1221809" cy="230832"/>
          </a:xfrm>
          <a:prstGeom prst="rect">
            <a:avLst/>
          </a:prstGeom>
          <a:solidFill>
            <a:schemeClr val="bg1"/>
          </a:solidFill>
          <a:effectLst>
            <a:outerShdw blurRad="50800" dist="38100" algn="l" rotWithShape="0">
              <a:prstClr val="black">
                <a:alpha val="40000"/>
              </a:prstClr>
            </a:outerShdw>
          </a:effectLst>
        </p:spPr>
        <p:txBody>
          <a:bodyPr wrap="none" rtlCol="0">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effectLst/>
                <a:uLnTx/>
                <a:uFillTx/>
                <a:ea typeface="Open Sans" panose="020B0606030504020204" pitchFamily="34" charset="0"/>
                <a:cs typeface="Open Sans" panose="020B0606030504020204" pitchFamily="34" charset="0"/>
              </a:rPr>
              <a:t>Enterprise Network</a:t>
            </a:r>
          </a:p>
        </p:txBody>
      </p:sp>
      <p:sp>
        <p:nvSpPr>
          <p:cNvPr id="108" name="Rectangle 107">
            <a:extLst>
              <a:ext uri="{FF2B5EF4-FFF2-40B4-BE49-F238E27FC236}">
                <a16:creationId xmlns:a16="http://schemas.microsoft.com/office/drawing/2014/main" id="{F7D4753A-E827-40DD-BE83-3DDFF3D3DC60}"/>
              </a:ext>
            </a:extLst>
          </p:cNvPr>
          <p:cNvSpPr/>
          <p:nvPr/>
        </p:nvSpPr>
        <p:spPr>
          <a:xfrm>
            <a:off x="254449" y="1531558"/>
            <a:ext cx="1166090" cy="1193800"/>
          </a:xfrm>
          <a:prstGeom prst="rect">
            <a:avLst/>
          </a:prstGeom>
          <a:noFill/>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Open Sans" panose="020B0606030504020204" pitchFamily="34" charset="0"/>
              <a:cs typeface="Open Sans" panose="020B0606030504020204" pitchFamily="34" charset="0"/>
            </a:endParaRPr>
          </a:p>
        </p:txBody>
      </p:sp>
      <p:sp>
        <p:nvSpPr>
          <p:cNvPr id="109" name="Rectangle 108">
            <a:extLst>
              <a:ext uri="{FF2B5EF4-FFF2-40B4-BE49-F238E27FC236}">
                <a16:creationId xmlns:a16="http://schemas.microsoft.com/office/drawing/2014/main" id="{FF816A3F-C9E2-49CF-9AE8-173F525A8435}"/>
              </a:ext>
            </a:extLst>
          </p:cNvPr>
          <p:cNvSpPr/>
          <p:nvPr/>
        </p:nvSpPr>
        <p:spPr>
          <a:xfrm>
            <a:off x="325989" y="1595058"/>
            <a:ext cx="1023007" cy="304800"/>
          </a:xfrm>
          <a:prstGeom prst="rect">
            <a:avLst/>
          </a:prstGeom>
          <a:no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ea typeface="Open Sans" panose="020B0606030504020204" pitchFamily="34" charset="0"/>
                <a:cs typeface="Open Sans" panose="020B0606030504020204" pitchFamily="34" charset="0"/>
              </a:rPr>
              <a:t>Browser</a:t>
            </a:r>
          </a:p>
        </p:txBody>
      </p:sp>
      <p:sp>
        <p:nvSpPr>
          <p:cNvPr id="110" name="Rectangle 109">
            <a:extLst>
              <a:ext uri="{FF2B5EF4-FFF2-40B4-BE49-F238E27FC236}">
                <a16:creationId xmlns:a16="http://schemas.microsoft.com/office/drawing/2014/main" id="{F51FF77E-01A5-4FA6-AE8B-C57C9980955C}"/>
              </a:ext>
            </a:extLst>
          </p:cNvPr>
          <p:cNvSpPr/>
          <p:nvPr/>
        </p:nvSpPr>
        <p:spPr>
          <a:xfrm>
            <a:off x="325990" y="1927887"/>
            <a:ext cx="1023007" cy="304800"/>
          </a:xfrm>
          <a:prstGeom prst="rect">
            <a:avLst/>
          </a:prstGeom>
          <a:solidFill>
            <a:schemeClr val="accent4"/>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ea typeface="Open Sans" panose="020B0606030504020204" pitchFamily="34" charset="0"/>
                <a:cs typeface="Open Sans" panose="020B0606030504020204" pitchFamily="34" charset="0"/>
              </a:rPr>
              <a:t>HTML</a:t>
            </a:r>
          </a:p>
        </p:txBody>
      </p:sp>
      <p:sp>
        <p:nvSpPr>
          <p:cNvPr id="111" name="Rectangle 110">
            <a:extLst>
              <a:ext uri="{FF2B5EF4-FFF2-40B4-BE49-F238E27FC236}">
                <a16:creationId xmlns:a16="http://schemas.microsoft.com/office/drawing/2014/main" id="{728A990A-85F6-44C6-B77A-C359EE5B35BB}"/>
              </a:ext>
            </a:extLst>
          </p:cNvPr>
          <p:cNvSpPr/>
          <p:nvPr/>
        </p:nvSpPr>
        <p:spPr>
          <a:xfrm>
            <a:off x="325989" y="2261531"/>
            <a:ext cx="1023007" cy="393885"/>
          </a:xfrm>
          <a:prstGeom prst="rect">
            <a:avLst/>
          </a:prstGeom>
          <a:solidFill>
            <a:schemeClr val="accent4"/>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ea typeface="Open Sans" panose="020B0606030504020204" pitchFamily="34" charset="0"/>
                <a:cs typeface="Open Sans" panose="020B0606030504020204" pitchFamily="34" charset="0"/>
              </a:rPr>
              <a:t>JavaScript</a:t>
            </a:r>
          </a:p>
          <a:p>
            <a:pPr algn="ctr"/>
            <a:r>
              <a:rPr lang="en-US" sz="1200" dirty="0">
                <a:ea typeface="Open Sans" panose="020B0606030504020204" pitchFamily="34" charset="0"/>
                <a:cs typeface="Open Sans" panose="020B0606030504020204" pitchFamily="34" charset="0"/>
              </a:rPr>
              <a:t>Application</a:t>
            </a:r>
          </a:p>
        </p:txBody>
      </p:sp>
      <p:sp>
        <p:nvSpPr>
          <p:cNvPr id="112" name="Rectangle 111">
            <a:extLst>
              <a:ext uri="{FF2B5EF4-FFF2-40B4-BE49-F238E27FC236}">
                <a16:creationId xmlns:a16="http://schemas.microsoft.com/office/drawing/2014/main" id="{95190F1E-27AD-428C-B5EF-7557EFDC74A8}"/>
              </a:ext>
            </a:extLst>
          </p:cNvPr>
          <p:cNvSpPr/>
          <p:nvPr/>
        </p:nvSpPr>
        <p:spPr>
          <a:xfrm>
            <a:off x="267149" y="2953958"/>
            <a:ext cx="1166090" cy="1193800"/>
          </a:xfrm>
          <a:prstGeom prst="rect">
            <a:avLst/>
          </a:prstGeom>
          <a:solidFill>
            <a:schemeClr val="bg1"/>
          </a:solidFill>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Open Sans" panose="020B0606030504020204" pitchFamily="34" charset="0"/>
              <a:cs typeface="Open Sans" panose="020B0606030504020204" pitchFamily="34" charset="0"/>
            </a:endParaRPr>
          </a:p>
        </p:txBody>
      </p:sp>
      <p:sp>
        <p:nvSpPr>
          <p:cNvPr id="113" name="Rectangle 112">
            <a:extLst>
              <a:ext uri="{FF2B5EF4-FFF2-40B4-BE49-F238E27FC236}">
                <a16:creationId xmlns:a16="http://schemas.microsoft.com/office/drawing/2014/main" id="{14715C8B-3206-45E0-AD6C-1239BCABD017}"/>
              </a:ext>
            </a:extLst>
          </p:cNvPr>
          <p:cNvSpPr/>
          <p:nvPr/>
        </p:nvSpPr>
        <p:spPr>
          <a:xfrm>
            <a:off x="259996" y="3419278"/>
            <a:ext cx="1196150" cy="26763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ea typeface="Open Sans" panose="020B0606030504020204" pitchFamily="34" charset="0"/>
                <a:cs typeface="Open Sans" panose="020B0606030504020204" pitchFamily="34" charset="0"/>
              </a:rPr>
              <a:t>Mobile Applications</a:t>
            </a:r>
          </a:p>
        </p:txBody>
      </p:sp>
      <p:sp>
        <p:nvSpPr>
          <p:cNvPr id="114" name="Rectangle 113">
            <a:extLst>
              <a:ext uri="{FF2B5EF4-FFF2-40B4-BE49-F238E27FC236}">
                <a16:creationId xmlns:a16="http://schemas.microsoft.com/office/drawing/2014/main" id="{268E517D-B60B-40A6-8A45-EE956E3B255C}"/>
              </a:ext>
            </a:extLst>
          </p:cNvPr>
          <p:cNvSpPr/>
          <p:nvPr/>
        </p:nvSpPr>
        <p:spPr>
          <a:xfrm>
            <a:off x="368749" y="4528758"/>
            <a:ext cx="1166090" cy="1193800"/>
          </a:xfrm>
          <a:prstGeom prst="rect">
            <a:avLst/>
          </a:prstGeom>
          <a:noFill/>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Open Sans" panose="020B0606030504020204" pitchFamily="34" charset="0"/>
              <a:cs typeface="Open Sans" panose="020B0606030504020204" pitchFamily="34" charset="0"/>
            </a:endParaRPr>
          </a:p>
        </p:txBody>
      </p:sp>
      <p:sp>
        <p:nvSpPr>
          <p:cNvPr id="115" name="Rectangle 114">
            <a:extLst>
              <a:ext uri="{FF2B5EF4-FFF2-40B4-BE49-F238E27FC236}">
                <a16:creationId xmlns:a16="http://schemas.microsoft.com/office/drawing/2014/main" id="{044A5DCB-1C6D-4124-97E4-CBD9CBC7B983}"/>
              </a:ext>
            </a:extLst>
          </p:cNvPr>
          <p:cNvSpPr/>
          <p:nvPr/>
        </p:nvSpPr>
        <p:spPr>
          <a:xfrm>
            <a:off x="267149" y="4427158"/>
            <a:ext cx="1166090" cy="1193800"/>
          </a:xfrm>
          <a:prstGeom prst="rect">
            <a:avLst/>
          </a:prstGeom>
          <a:solidFill>
            <a:schemeClr val="bg1"/>
          </a:solidFill>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ea typeface="Open Sans" panose="020B0606030504020204" pitchFamily="34" charset="0"/>
              <a:cs typeface="Open Sans" panose="020B0606030504020204" pitchFamily="34" charset="0"/>
            </a:endParaRPr>
          </a:p>
        </p:txBody>
      </p:sp>
      <p:sp>
        <p:nvSpPr>
          <p:cNvPr id="116" name="Rectangle 115">
            <a:extLst>
              <a:ext uri="{FF2B5EF4-FFF2-40B4-BE49-F238E27FC236}">
                <a16:creationId xmlns:a16="http://schemas.microsoft.com/office/drawing/2014/main" id="{703741AE-BC5F-44EA-9734-8262151E1DC2}"/>
              </a:ext>
            </a:extLst>
          </p:cNvPr>
          <p:cNvSpPr/>
          <p:nvPr/>
        </p:nvSpPr>
        <p:spPr>
          <a:xfrm>
            <a:off x="296413" y="4877431"/>
            <a:ext cx="1123317" cy="2932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ea typeface="Open Sans" panose="020B0606030504020204" pitchFamily="34" charset="0"/>
                <a:cs typeface="Open Sans" panose="020B0606030504020204" pitchFamily="34" charset="0"/>
              </a:rPr>
              <a:t>3</a:t>
            </a:r>
            <a:r>
              <a:rPr lang="en-US" sz="1200" baseline="30000" dirty="0">
                <a:solidFill>
                  <a:schemeClr val="tx1"/>
                </a:solidFill>
                <a:ea typeface="Open Sans" panose="020B0606030504020204" pitchFamily="34" charset="0"/>
                <a:cs typeface="Open Sans" panose="020B0606030504020204" pitchFamily="34" charset="0"/>
              </a:rPr>
              <a:t>rd</a:t>
            </a:r>
            <a:r>
              <a:rPr lang="en-US" sz="1200" dirty="0">
                <a:solidFill>
                  <a:schemeClr val="tx1"/>
                </a:solidFill>
                <a:ea typeface="Open Sans" panose="020B0606030504020204" pitchFamily="34" charset="0"/>
                <a:cs typeface="Open Sans" panose="020B0606030504020204" pitchFamily="34" charset="0"/>
              </a:rPr>
              <a:t> Party Applications</a:t>
            </a:r>
          </a:p>
        </p:txBody>
      </p:sp>
      <p:sp>
        <p:nvSpPr>
          <p:cNvPr id="119" name="Rectangle 118">
            <a:extLst>
              <a:ext uri="{FF2B5EF4-FFF2-40B4-BE49-F238E27FC236}">
                <a16:creationId xmlns:a16="http://schemas.microsoft.com/office/drawing/2014/main" id="{B118E9C2-4898-4CBD-BEEA-132ED4822E77}"/>
              </a:ext>
            </a:extLst>
          </p:cNvPr>
          <p:cNvSpPr/>
          <p:nvPr/>
        </p:nvSpPr>
        <p:spPr>
          <a:xfrm>
            <a:off x="3265883" y="3339351"/>
            <a:ext cx="1220658" cy="45058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ea typeface="Open Sans" panose="020B0606030504020204" pitchFamily="34" charset="0"/>
                <a:cs typeface="Open Sans" panose="020B0606030504020204" pitchFamily="34" charset="0"/>
              </a:rPr>
              <a:t>API Management/Gateway</a:t>
            </a:r>
          </a:p>
        </p:txBody>
      </p:sp>
      <p:sp>
        <p:nvSpPr>
          <p:cNvPr id="120" name="Rectangle 119">
            <a:extLst>
              <a:ext uri="{FF2B5EF4-FFF2-40B4-BE49-F238E27FC236}">
                <a16:creationId xmlns:a16="http://schemas.microsoft.com/office/drawing/2014/main" id="{E35D84D9-EB8B-41A0-887C-CA7C1EDE3BB1}"/>
              </a:ext>
            </a:extLst>
          </p:cNvPr>
          <p:cNvSpPr/>
          <p:nvPr/>
        </p:nvSpPr>
        <p:spPr>
          <a:xfrm>
            <a:off x="2900547" y="4145802"/>
            <a:ext cx="1702498" cy="889000"/>
          </a:xfrm>
          <a:prstGeom prst="rect">
            <a:avLst/>
          </a:prstGeom>
          <a:solidFill>
            <a:schemeClr val="accent3"/>
          </a:solidFill>
          <a:ln>
            <a:solidFill>
              <a:schemeClr val="accent3">
                <a:lumMod val="75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a typeface="Open Sans" panose="020B0606030504020204" pitchFamily="34" charset="0"/>
              <a:cs typeface="Open Sans" panose="020B0606030504020204" pitchFamily="34" charset="0"/>
            </a:endParaRPr>
          </a:p>
        </p:txBody>
      </p:sp>
      <p:sp>
        <p:nvSpPr>
          <p:cNvPr id="121" name="Rectangle 120">
            <a:extLst>
              <a:ext uri="{FF2B5EF4-FFF2-40B4-BE49-F238E27FC236}">
                <a16:creationId xmlns:a16="http://schemas.microsoft.com/office/drawing/2014/main" id="{962B0BAC-A870-4FCC-B899-EE3CD3E6CC63}"/>
              </a:ext>
            </a:extLst>
          </p:cNvPr>
          <p:cNvSpPr/>
          <p:nvPr/>
        </p:nvSpPr>
        <p:spPr>
          <a:xfrm>
            <a:off x="3226043" y="4387545"/>
            <a:ext cx="1160449" cy="38011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ea typeface="Open Sans" panose="020B0606030504020204" pitchFamily="34" charset="0"/>
                <a:cs typeface="Open Sans" panose="020B0606030504020204" pitchFamily="34" charset="0"/>
              </a:rPr>
              <a:t>Policy Management</a:t>
            </a:r>
          </a:p>
        </p:txBody>
      </p:sp>
      <p:sp>
        <p:nvSpPr>
          <p:cNvPr id="122" name="Rectangle 121">
            <a:extLst>
              <a:ext uri="{FF2B5EF4-FFF2-40B4-BE49-F238E27FC236}">
                <a16:creationId xmlns:a16="http://schemas.microsoft.com/office/drawing/2014/main" id="{251C1F01-43AF-4C81-8D5E-C3DED53E7FE4}"/>
              </a:ext>
            </a:extLst>
          </p:cNvPr>
          <p:cNvSpPr/>
          <p:nvPr/>
        </p:nvSpPr>
        <p:spPr>
          <a:xfrm>
            <a:off x="5182051" y="1631251"/>
            <a:ext cx="1365000" cy="788905"/>
          </a:xfrm>
          <a:prstGeom prst="rect">
            <a:avLst/>
          </a:prstGeom>
          <a:solidFill>
            <a:schemeClr val="bg1"/>
          </a:solidFill>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Open Sans" panose="020B0606030504020204" pitchFamily="34" charset="0"/>
              <a:cs typeface="Open Sans" panose="020B0606030504020204" pitchFamily="34" charset="0"/>
            </a:endParaRPr>
          </a:p>
        </p:txBody>
      </p:sp>
      <p:sp>
        <p:nvSpPr>
          <p:cNvPr id="123" name="Rectangle 122">
            <a:extLst>
              <a:ext uri="{FF2B5EF4-FFF2-40B4-BE49-F238E27FC236}">
                <a16:creationId xmlns:a16="http://schemas.microsoft.com/office/drawing/2014/main" id="{6BA7FF4F-315C-4E19-8BDB-857F5A8E9A11}"/>
              </a:ext>
            </a:extLst>
          </p:cNvPr>
          <p:cNvSpPr/>
          <p:nvPr/>
        </p:nvSpPr>
        <p:spPr>
          <a:xfrm>
            <a:off x="5353047" y="1783259"/>
            <a:ext cx="1023007" cy="4572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ea typeface="Open Sans" panose="020B0606030504020204" pitchFamily="34" charset="0"/>
                <a:cs typeface="Open Sans" panose="020B0606030504020204" pitchFamily="34" charset="0"/>
              </a:rPr>
              <a:t>Web Application</a:t>
            </a:r>
          </a:p>
        </p:txBody>
      </p:sp>
      <p:sp>
        <p:nvSpPr>
          <p:cNvPr id="124" name="Rectangle 123">
            <a:extLst>
              <a:ext uri="{FF2B5EF4-FFF2-40B4-BE49-F238E27FC236}">
                <a16:creationId xmlns:a16="http://schemas.microsoft.com/office/drawing/2014/main" id="{BE966C41-B585-4F60-BDAF-14188F68FFAB}"/>
              </a:ext>
            </a:extLst>
          </p:cNvPr>
          <p:cNvSpPr/>
          <p:nvPr/>
        </p:nvSpPr>
        <p:spPr>
          <a:xfrm>
            <a:off x="7755473" y="4475671"/>
            <a:ext cx="1288552" cy="390298"/>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a typeface="Open Sans" panose="020B0606030504020204" pitchFamily="34" charset="0"/>
                <a:cs typeface="Open Sans" panose="020B0606030504020204" pitchFamily="34" charset="0"/>
              </a:rPr>
              <a:t>Microservices</a:t>
            </a:r>
          </a:p>
        </p:txBody>
      </p:sp>
      <p:sp>
        <p:nvSpPr>
          <p:cNvPr id="125" name="Rectangle 124">
            <a:extLst>
              <a:ext uri="{FF2B5EF4-FFF2-40B4-BE49-F238E27FC236}">
                <a16:creationId xmlns:a16="http://schemas.microsoft.com/office/drawing/2014/main" id="{DAFBE499-ED4F-4C08-B591-AB42622FF342}"/>
              </a:ext>
            </a:extLst>
          </p:cNvPr>
          <p:cNvSpPr/>
          <p:nvPr/>
        </p:nvSpPr>
        <p:spPr>
          <a:xfrm>
            <a:off x="7512750" y="4844351"/>
            <a:ext cx="1822676" cy="889000"/>
          </a:xfrm>
          <a:prstGeom prst="rect">
            <a:avLst/>
          </a:prstGeom>
          <a:solidFill>
            <a:schemeClr val="bg1"/>
          </a:solidFill>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Open Sans" panose="020B0606030504020204" pitchFamily="34" charset="0"/>
              <a:cs typeface="Open Sans" panose="020B0606030504020204" pitchFamily="34" charset="0"/>
            </a:endParaRPr>
          </a:p>
        </p:txBody>
      </p:sp>
      <p:sp>
        <p:nvSpPr>
          <p:cNvPr id="126" name="Rectangle 125">
            <a:extLst>
              <a:ext uri="{FF2B5EF4-FFF2-40B4-BE49-F238E27FC236}">
                <a16:creationId xmlns:a16="http://schemas.microsoft.com/office/drawing/2014/main" id="{2E0F2154-AD87-4E48-964D-394FF8400DEB}"/>
              </a:ext>
            </a:extLst>
          </p:cNvPr>
          <p:cNvSpPr/>
          <p:nvPr/>
        </p:nvSpPr>
        <p:spPr>
          <a:xfrm>
            <a:off x="7912584" y="5053049"/>
            <a:ext cx="1023007" cy="4572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ea typeface="Open Sans" panose="020B0606030504020204" pitchFamily="34" charset="0"/>
                <a:cs typeface="Open Sans" panose="020B0606030504020204" pitchFamily="34" charset="0"/>
              </a:rPr>
              <a:t>Monolith Application</a:t>
            </a:r>
          </a:p>
        </p:txBody>
      </p:sp>
      <p:sp>
        <p:nvSpPr>
          <p:cNvPr id="127" name="Rectangle 126">
            <a:extLst>
              <a:ext uri="{FF2B5EF4-FFF2-40B4-BE49-F238E27FC236}">
                <a16:creationId xmlns:a16="http://schemas.microsoft.com/office/drawing/2014/main" id="{5DEAADCE-FDD2-48B3-A86B-C96258A9D720}"/>
              </a:ext>
            </a:extLst>
          </p:cNvPr>
          <p:cNvSpPr/>
          <p:nvPr/>
        </p:nvSpPr>
        <p:spPr>
          <a:xfrm>
            <a:off x="7995420" y="1423298"/>
            <a:ext cx="1166090" cy="1193800"/>
          </a:xfrm>
          <a:prstGeom prst="rect">
            <a:avLst/>
          </a:prstGeom>
          <a:noFill/>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Open Sans" panose="020B0606030504020204" pitchFamily="34" charset="0"/>
              <a:cs typeface="Open Sans" panose="020B0606030504020204" pitchFamily="34" charset="0"/>
            </a:endParaRPr>
          </a:p>
        </p:txBody>
      </p:sp>
      <p:sp>
        <p:nvSpPr>
          <p:cNvPr id="128" name="Rectangle 127">
            <a:extLst>
              <a:ext uri="{FF2B5EF4-FFF2-40B4-BE49-F238E27FC236}">
                <a16:creationId xmlns:a16="http://schemas.microsoft.com/office/drawing/2014/main" id="{BD67D3C1-9438-40A4-AFD7-F95CACE91808}"/>
              </a:ext>
            </a:extLst>
          </p:cNvPr>
          <p:cNvSpPr/>
          <p:nvPr/>
        </p:nvSpPr>
        <p:spPr>
          <a:xfrm>
            <a:off x="8066960" y="1486798"/>
            <a:ext cx="1023007" cy="304800"/>
          </a:xfrm>
          <a:prstGeom prst="rect">
            <a:avLst/>
          </a:prstGeom>
          <a:no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ea typeface="Open Sans" panose="020B0606030504020204" pitchFamily="34" charset="0"/>
                <a:cs typeface="Open Sans" panose="020B0606030504020204" pitchFamily="34" charset="0"/>
              </a:rPr>
              <a:t>Browser</a:t>
            </a:r>
          </a:p>
        </p:txBody>
      </p:sp>
      <p:sp>
        <p:nvSpPr>
          <p:cNvPr id="129" name="Rectangle 128">
            <a:extLst>
              <a:ext uri="{FF2B5EF4-FFF2-40B4-BE49-F238E27FC236}">
                <a16:creationId xmlns:a16="http://schemas.microsoft.com/office/drawing/2014/main" id="{8B73E291-C01B-4BCF-A9E0-D0C9A49C2DB6}"/>
              </a:ext>
            </a:extLst>
          </p:cNvPr>
          <p:cNvSpPr/>
          <p:nvPr/>
        </p:nvSpPr>
        <p:spPr>
          <a:xfrm>
            <a:off x="8066961" y="1819627"/>
            <a:ext cx="1023007" cy="304800"/>
          </a:xfrm>
          <a:prstGeom prst="rect">
            <a:avLst/>
          </a:prstGeom>
          <a:solidFill>
            <a:schemeClr val="accent4"/>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ea typeface="Open Sans" panose="020B0606030504020204" pitchFamily="34" charset="0"/>
                <a:cs typeface="Open Sans" panose="020B0606030504020204" pitchFamily="34" charset="0"/>
              </a:rPr>
              <a:t>HTML</a:t>
            </a:r>
          </a:p>
        </p:txBody>
      </p:sp>
      <p:sp>
        <p:nvSpPr>
          <p:cNvPr id="130" name="Rectangle 129">
            <a:extLst>
              <a:ext uri="{FF2B5EF4-FFF2-40B4-BE49-F238E27FC236}">
                <a16:creationId xmlns:a16="http://schemas.microsoft.com/office/drawing/2014/main" id="{CFBD0DAE-E19E-4D49-B083-EECA9E90D38B}"/>
              </a:ext>
            </a:extLst>
          </p:cNvPr>
          <p:cNvSpPr/>
          <p:nvPr/>
        </p:nvSpPr>
        <p:spPr>
          <a:xfrm>
            <a:off x="8075502" y="2153271"/>
            <a:ext cx="1012465" cy="393885"/>
          </a:xfrm>
          <a:prstGeom prst="rect">
            <a:avLst/>
          </a:prstGeom>
          <a:solidFill>
            <a:schemeClr val="accent4"/>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ea typeface="Open Sans" panose="020B0606030504020204" pitchFamily="34" charset="0"/>
                <a:cs typeface="Open Sans" panose="020B0606030504020204" pitchFamily="34" charset="0"/>
              </a:rPr>
              <a:t>JavaScript</a:t>
            </a:r>
          </a:p>
          <a:p>
            <a:pPr algn="ctr"/>
            <a:r>
              <a:rPr lang="en-US" sz="1200" dirty="0">
                <a:ea typeface="Open Sans" panose="020B0606030504020204" pitchFamily="34" charset="0"/>
                <a:cs typeface="Open Sans" panose="020B0606030504020204" pitchFamily="34" charset="0"/>
              </a:rPr>
              <a:t>Application</a:t>
            </a:r>
          </a:p>
        </p:txBody>
      </p:sp>
      <p:grpSp>
        <p:nvGrpSpPr>
          <p:cNvPr id="131" name="Group 130">
            <a:extLst>
              <a:ext uri="{FF2B5EF4-FFF2-40B4-BE49-F238E27FC236}">
                <a16:creationId xmlns:a16="http://schemas.microsoft.com/office/drawing/2014/main" id="{4513A64F-A57F-48C5-A10A-28159349E665}"/>
              </a:ext>
            </a:extLst>
          </p:cNvPr>
          <p:cNvGrpSpPr/>
          <p:nvPr/>
        </p:nvGrpSpPr>
        <p:grpSpPr>
          <a:xfrm>
            <a:off x="7786901" y="3036617"/>
            <a:ext cx="1568348" cy="1300595"/>
            <a:chOff x="7969508" y="3116647"/>
            <a:chExt cx="1568348" cy="1300595"/>
          </a:xfrm>
        </p:grpSpPr>
        <p:sp>
          <p:nvSpPr>
            <p:cNvPr id="132" name="Hexagon 131">
              <a:extLst>
                <a:ext uri="{FF2B5EF4-FFF2-40B4-BE49-F238E27FC236}">
                  <a16:creationId xmlns:a16="http://schemas.microsoft.com/office/drawing/2014/main" id="{0C5B5C62-46C9-46B8-916D-83A2C462C6B7}"/>
                </a:ext>
              </a:extLst>
            </p:cNvPr>
            <p:cNvSpPr/>
            <p:nvPr/>
          </p:nvSpPr>
          <p:spPr>
            <a:xfrm>
              <a:off x="8541008" y="3129347"/>
              <a:ext cx="450748" cy="392545"/>
            </a:xfrm>
            <a:prstGeom prst="hexagon">
              <a:avLst/>
            </a:prstGeom>
            <a:solidFill>
              <a:schemeClr val="accent1"/>
            </a:solidFill>
            <a:ln>
              <a:solidFill>
                <a:schemeClr val="accent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ea typeface="Open Sans" panose="020B0606030504020204" pitchFamily="34" charset="0"/>
                <a:cs typeface="Open Sans" panose="020B0606030504020204" pitchFamily="34" charset="0"/>
              </a:endParaRPr>
            </a:p>
          </p:txBody>
        </p:sp>
        <p:sp>
          <p:nvSpPr>
            <p:cNvPr id="133" name="Hexagon 132">
              <a:extLst>
                <a:ext uri="{FF2B5EF4-FFF2-40B4-BE49-F238E27FC236}">
                  <a16:creationId xmlns:a16="http://schemas.microsoft.com/office/drawing/2014/main" id="{9ACDEE33-5B11-47B0-B96D-9AECD7BFDB9F}"/>
                </a:ext>
              </a:extLst>
            </p:cNvPr>
            <p:cNvSpPr/>
            <p:nvPr/>
          </p:nvSpPr>
          <p:spPr>
            <a:xfrm>
              <a:off x="8541008" y="3577022"/>
              <a:ext cx="450748" cy="392545"/>
            </a:xfrm>
            <a:prstGeom prst="hexagon">
              <a:avLst/>
            </a:prstGeom>
            <a:solidFill>
              <a:schemeClr val="accent1"/>
            </a:solidFill>
            <a:ln>
              <a:solidFill>
                <a:schemeClr val="accent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ea typeface="Open Sans" panose="020B0606030504020204" pitchFamily="34" charset="0"/>
                <a:cs typeface="Open Sans" panose="020B0606030504020204" pitchFamily="34" charset="0"/>
              </a:endParaRPr>
            </a:p>
          </p:txBody>
        </p:sp>
        <p:sp>
          <p:nvSpPr>
            <p:cNvPr id="134" name="Hexagon 133">
              <a:extLst>
                <a:ext uri="{FF2B5EF4-FFF2-40B4-BE49-F238E27FC236}">
                  <a16:creationId xmlns:a16="http://schemas.microsoft.com/office/drawing/2014/main" id="{646D79FF-E316-4C05-87E1-55805A1A4DDE}"/>
                </a:ext>
              </a:extLst>
            </p:cNvPr>
            <p:cNvSpPr/>
            <p:nvPr/>
          </p:nvSpPr>
          <p:spPr>
            <a:xfrm>
              <a:off x="8541008" y="4024697"/>
              <a:ext cx="450748" cy="392545"/>
            </a:xfrm>
            <a:prstGeom prst="hexagon">
              <a:avLst/>
            </a:prstGeom>
            <a:solidFill>
              <a:schemeClr val="accent1"/>
            </a:solidFill>
            <a:ln>
              <a:solidFill>
                <a:schemeClr val="accent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ea typeface="Open Sans" panose="020B0606030504020204" pitchFamily="34" charset="0"/>
                <a:cs typeface="Open Sans" panose="020B0606030504020204" pitchFamily="34" charset="0"/>
              </a:endParaRPr>
            </a:p>
          </p:txBody>
        </p:sp>
        <p:sp>
          <p:nvSpPr>
            <p:cNvPr id="135" name="Hexagon 134">
              <a:extLst>
                <a:ext uri="{FF2B5EF4-FFF2-40B4-BE49-F238E27FC236}">
                  <a16:creationId xmlns:a16="http://schemas.microsoft.com/office/drawing/2014/main" id="{8D184AD0-A27D-4395-AE36-578E09594F9B}"/>
                </a:ext>
              </a:extLst>
            </p:cNvPr>
            <p:cNvSpPr/>
            <p:nvPr/>
          </p:nvSpPr>
          <p:spPr>
            <a:xfrm>
              <a:off x="7969508" y="3335722"/>
              <a:ext cx="450748" cy="392545"/>
            </a:xfrm>
            <a:prstGeom prst="hexagon">
              <a:avLst/>
            </a:prstGeom>
            <a:solidFill>
              <a:schemeClr val="accent1"/>
            </a:solidFill>
            <a:ln>
              <a:solidFill>
                <a:schemeClr val="accent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ea typeface="Open Sans" panose="020B0606030504020204" pitchFamily="34" charset="0"/>
                <a:cs typeface="Open Sans" panose="020B0606030504020204" pitchFamily="34" charset="0"/>
              </a:endParaRPr>
            </a:p>
          </p:txBody>
        </p:sp>
        <p:sp>
          <p:nvSpPr>
            <p:cNvPr id="136" name="Hexagon 135">
              <a:extLst>
                <a:ext uri="{FF2B5EF4-FFF2-40B4-BE49-F238E27FC236}">
                  <a16:creationId xmlns:a16="http://schemas.microsoft.com/office/drawing/2014/main" id="{8387F0EC-A931-4B7E-9B6B-B94B8632F0A6}"/>
                </a:ext>
              </a:extLst>
            </p:cNvPr>
            <p:cNvSpPr/>
            <p:nvPr/>
          </p:nvSpPr>
          <p:spPr>
            <a:xfrm>
              <a:off x="7969508" y="3792922"/>
              <a:ext cx="450748" cy="392545"/>
            </a:xfrm>
            <a:prstGeom prst="hexagon">
              <a:avLst/>
            </a:prstGeom>
            <a:solidFill>
              <a:schemeClr val="accent1"/>
            </a:solidFill>
            <a:ln>
              <a:solidFill>
                <a:schemeClr val="accent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ea typeface="Open Sans" panose="020B0606030504020204" pitchFamily="34" charset="0"/>
                <a:cs typeface="Open Sans" panose="020B0606030504020204" pitchFamily="34" charset="0"/>
              </a:endParaRPr>
            </a:p>
          </p:txBody>
        </p:sp>
        <p:sp>
          <p:nvSpPr>
            <p:cNvPr id="137" name="Hexagon 136">
              <a:extLst>
                <a:ext uri="{FF2B5EF4-FFF2-40B4-BE49-F238E27FC236}">
                  <a16:creationId xmlns:a16="http://schemas.microsoft.com/office/drawing/2014/main" id="{22CDE5C5-D1E8-48A0-B727-7374904403FE}"/>
                </a:ext>
              </a:extLst>
            </p:cNvPr>
            <p:cNvSpPr/>
            <p:nvPr/>
          </p:nvSpPr>
          <p:spPr>
            <a:xfrm>
              <a:off x="9087108" y="3116647"/>
              <a:ext cx="450748" cy="392545"/>
            </a:xfrm>
            <a:prstGeom prst="hexagon">
              <a:avLst/>
            </a:prstGeom>
            <a:solidFill>
              <a:schemeClr val="accent1"/>
            </a:solidFill>
            <a:ln>
              <a:solidFill>
                <a:schemeClr val="accent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ea typeface="Open Sans" panose="020B0606030504020204" pitchFamily="34" charset="0"/>
                <a:cs typeface="Open Sans" panose="020B0606030504020204" pitchFamily="34" charset="0"/>
              </a:endParaRPr>
            </a:p>
          </p:txBody>
        </p:sp>
        <p:sp>
          <p:nvSpPr>
            <p:cNvPr id="138" name="Hexagon 137">
              <a:extLst>
                <a:ext uri="{FF2B5EF4-FFF2-40B4-BE49-F238E27FC236}">
                  <a16:creationId xmlns:a16="http://schemas.microsoft.com/office/drawing/2014/main" id="{DA9FBF65-9238-4FFD-8D9E-6C5397FD8E10}"/>
                </a:ext>
              </a:extLst>
            </p:cNvPr>
            <p:cNvSpPr/>
            <p:nvPr/>
          </p:nvSpPr>
          <p:spPr>
            <a:xfrm>
              <a:off x="9087108" y="3564322"/>
              <a:ext cx="450748" cy="392545"/>
            </a:xfrm>
            <a:prstGeom prst="hexagon">
              <a:avLst/>
            </a:prstGeom>
            <a:solidFill>
              <a:schemeClr val="accent1"/>
            </a:solidFill>
            <a:ln>
              <a:solidFill>
                <a:schemeClr val="accent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ea typeface="Open Sans" panose="020B0606030504020204" pitchFamily="34" charset="0"/>
                <a:cs typeface="Open Sans" panose="020B0606030504020204" pitchFamily="34" charset="0"/>
              </a:endParaRPr>
            </a:p>
          </p:txBody>
        </p:sp>
        <p:sp>
          <p:nvSpPr>
            <p:cNvPr id="139" name="Hexagon 138">
              <a:extLst>
                <a:ext uri="{FF2B5EF4-FFF2-40B4-BE49-F238E27FC236}">
                  <a16:creationId xmlns:a16="http://schemas.microsoft.com/office/drawing/2014/main" id="{62D4EDEB-7BA4-4F12-970C-75FD2D099F3C}"/>
                </a:ext>
              </a:extLst>
            </p:cNvPr>
            <p:cNvSpPr/>
            <p:nvPr/>
          </p:nvSpPr>
          <p:spPr>
            <a:xfrm>
              <a:off x="9087108" y="4011997"/>
              <a:ext cx="450748" cy="392545"/>
            </a:xfrm>
            <a:prstGeom prst="hexagon">
              <a:avLst/>
            </a:prstGeom>
            <a:solidFill>
              <a:schemeClr val="accent1"/>
            </a:solidFill>
            <a:ln>
              <a:solidFill>
                <a:schemeClr val="accent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ea typeface="Open Sans" panose="020B0606030504020204" pitchFamily="34" charset="0"/>
                <a:cs typeface="Open Sans" panose="020B0606030504020204" pitchFamily="34" charset="0"/>
              </a:endParaRPr>
            </a:p>
          </p:txBody>
        </p:sp>
      </p:grpSp>
      <p:cxnSp>
        <p:nvCxnSpPr>
          <p:cNvPr id="140" name="Straight Arrow Connector 139">
            <a:extLst>
              <a:ext uri="{FF2B5EF4-FFF2-40B4-BE49-F238E27FC236}">
                <a16:creationId xmlns:a16="http://schemas.microsoft.com/office/drawing/2014/main" id="{349C45FA-0A08-49D9-A3E3-B31C336BD422}"/>
              </a:ext>
            </a:extLst>
          </p:cNvPr>
          <p:cNvCxnSpPr>
            <a:cxnSpLocks/>
          </p:cNvCxnSpPr>
          <p:nvPr/>
        </p:nvCxnSpPr>
        <p:spPr>
          <a:xfrm>
            <a:off x="1429079" y="2254304"/>
            <a:ext cx="1462062" cy="1143953"/>
          </a:xfrm>
          <a:prstGeom prst="straightConnector1">
            <a:avLst/>
          </a:prstGeom>
          <a:ln>
            <a:solidFill>
              <a:schemeClr val="bg2">
                <a:lumMod val="50000"/>
              </a:schemeClr>
            </a:solidFill>
            <a:prstDash val="lgDashDotDot"/>
            <a:tailEnd type="triangle"/>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5FCB2874-E44C-421F-9877-CDC903600EA7}"/>
              </a:ext>
            </a:extLst>
          </p:cNvPr>
          <p:cNvCxnSpPr>
            <a:cxnSpLocks/>
            <a:stCxn id="112" idx="3"/>
            <a:endCxn id="118" idx="1"/>
          </p:cNvCxnSpPr>
          <p:nvPr/>
        </p:nvCxnSpPr>
        <p:spPr>
          <a:xfrm>
            <a:off x="1433239" y="3550858"/>
            <a:ext cx="1462812" cy="10744"/>
          </a:xfrm>
          <a:prstGeom prst="straightConnector1">
            <a:avLst/>
          </a:prstGeom>
          <a:ln>
            <a:solidFill>
              <a:schemeClr val="bg2">
                <a:lumMod val="50000"/>
              </a:schemeClr>
            </a:solidFill>
            <a:prstDash val="lgDashDotDot"/>
            <a:tailEnd type="triangle"/>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55527986-4B0D-40D7-A0B6-C8426332496E}"/>
              </a:ext>
            </a:extLst>
          </p:cNvPr>
          <p:cNvCxnSpPr>
            <a:cxnSpLocks/>
          </p:cNvCxnSpPr>
          <p:nvPr/>
        </p:nvCxnSpPr>
        <p:spPr>
          <a:xfrm flipV="1">
            <a:off x="1433239" y="3715691"/>
            <a:ext cx="1462812" cy="1331861"/>
          </a:xfrm>
          <a:prstGeom prst="straightConnector1">
            <a:avLst/>
          </a:prstGeom>
          <a:ln>
            <a:solidFill>
              <a:schemeClr val="bg2">
                <a:lumMod val="50000"/>
              </a:schemeClr>
            </a:solidFill>
            <a:prstDash val="lgDashDotDot"/>
            <a:tailEnd type="triangle"/>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DB10E699-223F-4ACF-832D-FDB19B9FA51F}"/>
              </a:ext>
            </a:extLst>
          </p:cNvPr>
          <p:cNvCxnSpPr>
            <a:cxnSpLocks/>
            <a:endCxn id="122" idx="1"/>
          </p:cNvCxnSpPr>
          <p:nvPr/>
        </p:nvCxnSpPr>
        <p:spPr>
          <a:xfrm>
            <a:off x="1420538" y="2009886"/>
            <a:ext cx="3761513" cy="0"/>
          </a:xfrm>
          <a:prstGeom prst="straightConnector1">
            <a:avLst/>
          </a:prstGeom>
          <a:ln>
            <a:solidFill>
              <a:schemeClr val="bg2">
                <a:lumMod val="50000"/>
              </a:schemeClr>
            </a:solidFill>
            <a:prstDash val="lgDashDotDot"/>
            <a:tailEnd type="triangle"/>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E1E2E4BA-EEF1-40CF-B14C-60AF731CCF0E}"/>
              </a:ext>
            </a:extLst>
          </p:cNvPr>
          <p:cNvCxnSpPr>
            <a:stCxn id="127" idx="1"/>
            <a:endCxn id="122" idx="3"/>
          </p:cNvCxnSpPr>
          <p:nvPr/>
        </p:nvCxnSpPr>
        <p:spPr>
          <a:xfrm flipH="1">
            <a:off x="6547051" y="2020198"/>
            <a:ext cx="1448369" cy="5506"/>
          </a:xfrm>
          <a:prstGeom prst="straightConnector1">
            <a:avLst/>
          </a:prstGeom>
          <a:ln>
            <a:solidFill>
              <a:schemeClr val="bg2">
                <a:lumMod val="50000"/>
              </a:schemeClr>
            </a:solidFill>
            <a:prstDash val="sysDash"/>
            <a:tailEnd type="triangle"/>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AD753005-E709-4308-997A-03BBADEDFCA0}"/>
              </a:ext>
            </a:extLst>
          </p:cNvPr>
          <p:cNvCxnSpPr>
            <a:cxnSpLocks/>
          </p:cNvCxnSpPr>
          <p:nvPr/>
        </p:nvCxnSpPr>
        <p:spPr>
          <a:xfrm flipV="1">
            <a:off x="4750251" y="3411469"/>
            <a:ext cx="1478689" cy="316922"/>
          </a:xfrm>
          <a:prstGeom prst="straightConnector1">
            <a:avLst/>
          </a:prstGeom>
          <a:ln>
            <a:solidFill>
              <a:schemeClr val="tx1"/>
            </a:solidFill>
            <a:prstDash val="sysDash"/>
            <a:tailEnd type="triangle"/>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B9BEF928-2D2C-42EF-B836-0B1CB66C0583}"/>
              </a:ext>
            </a:extLst>
          </p:cNvPr>
          <p:cNvCxnSpPr>
            <a:stCxn id="122" idx="2"/>
          </p:cNvCxnSpPr>
          <p:nvPr/>
        </p:nvCxnSpPr>
        <p:spPr>
          <a:xfrm>
            <a:off x="5864551" y="2420156"/>
            <a:ext cx="1607538" cy="812713"/>
          </a:xfrm>
          <a:prstGeom prst="straightConnector1">
            <a:avLst/>
          </a:prstGeom>
          <a:ln>
            <a:solidFill>
              <a:schemeClr val="tx1"/>
            </a:solidFill>
            <a:prstDash val="sysDash"/>
            <a:tailEnd type="triangle"/>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0B04DA47-6DEA-4EEB-8E73-C29C897BFB5F}"/>
              </a:ext>
            </a:extLst>
          </p:cNvPr>
          <p:cNvCxnSpPr>
            <a:cxnSpLocks/>
            <a:endCxn id="99" idx="0"/>
          </p:cNvCxnSpPr>
          <p:nvPr/>
        </p:nvCxnSpPr>
        <p:spPr>
          <a:xfrm>
            <a:off x="8569673" y="2565174"/>
            <a:ext cx="4421" cy="207836"/>
          </a:xfrm>
          <a:prstGeom prst="straightConnector1">
            <a:avLst/>
          </a:prstGeom>
          <a:ln>
            <a:solidFill>
              <a:schemeClr val="tx1"/>
            </a:solidFill>
            <a:prstDash val="sysDash"/>
            <a:tailEnd type="triangle"/>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DCDF471F-C1E0-4C9B-A305-8471B02AFEC1}"/>
              </a:ext>
            </a:extLst>
          </p:cNvPr>
          <p:cNvCxnSpPr/>
          <p:nvPr/>
        </p:nvCxnSpPr>
        <p:spPr>
          <a:xfrm flipV="1">
            <a:off x="7220469" y="3347968"/>
            <a:ext cx="292280" cy="1"/>
          </a:xfrm>
          <a:prstGeom prst="straightConnector1">
            <a:avLst/>
          </a:prstGeom>
          <a:ln>
            <a:solidFill>
              <a:schemeClr val="tx1"/>
            </a:solidFill>
            <a:prstDash val="sysDash"/>
            <a:tailEnd type="triangle"/>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287A5873-A579-494B-A064-61A1F57118FC}"/>
              </a:ext>
            </a:extLst>
          </p:cNvPr>
          <p:cNvCxnSpPr>
            <a:cxnSpLocks/>
          </p:cNvCxnSpPr>
          <p:nvPr/>
        </p:nvCxnSpPr>
        <p:spPr>
          <a:xfrm>
            <a:off x="4755445" y="3915458"/>
            <a:ext cx="1473495" cy="190811"/>
          </a:xfrm>
          <a:prstGeom prst="straightConnector1">
            <a:avLst/>
          </a:prstGeom>
          <a:ln>
            <a:solidFill>
              <a:schemeClr val="tx1"/>
            </a:solidFill>
            <a:prstDash val="sysDash"/>
            <a:tailEnd type="triangle"/>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5E7E22E1-281A-48CE-A65E-B4A66FA170F9}"/>
              </a:ext>
            </a:extLst>
          </p:cNvPr>
          <p:cNvCxnSpPr/>
          <p:nvPr/>
        </p:nvCxnSpPr>
        <p:spPr>
          <a:xfrm flipV="1">
            <a:off x="7244645" y="4045891"/>
            <a:ext cx="249392" cy="67"/>
          </a:xfrm>
          <a:prstGeom prst="straightConnector1">
            <a:avLst/>
          </a:prstGeom>
          <a:ln>
            <a:solidFill>
              <a:schemeClr val="tx1"/>
            </a:solidFill>
            <a:prstDash val="sysDash"/>
            <a:tailEnd type="triangle"/>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1" name="Elbow Connector 112">
            <a:extLst>
              <a:ext uri="{FF2B5EF4-FFF2-40B4-BE49-F238E27FC236}">
                <a16:creationId xmlns:a16="http://schemas.microsoft.com/office/drawing/2014/main" id="{8CE80FCA-0BF7-4D3A-96FD-1B8D101318C2}"/>
              </a:ext>
            </a:extLst>
          </p:cNvPr>
          <p:cNvCxnSpPr>
            <a:endCxn id="125" idx="1"/>
          </p:cNvCxnSpPr>
          <p:nvPr/>
        </p:nvCxnSpPr>
        <p:spPr>
          <a:xfrm>
            <a:off x="4784212" y="4123023"/>
            <a:ext cx="2728538" cy="1165828"/>
          </a:xfrm>
          <a:prstGeom prst="bentConnector3">
            <a:avLst>
              <a:gd name="adj1" fmla="val 18349"/>
            </a:avLst>
          </a:prstGeom>
          <a:ln>
            <a:solidFill>
              <a:schemeClr val="tx1"/>
            </a:solidFill>
            <a:prstDash val="sysDot"/>
            <a:tailEnd type="triangle"/>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2" name="Rectangle 151">
            <a:extLst>
              <a:ext uri="{FF2B5EF4-FFF2-40B4-BE49-F238E27FC236}">
                <a16:creationId xmlns:a16="http://schemas.microsoft.com/office/drawing/2014/main" id="{2F317044-60D6-4CC7-B194-0466CE22BA01}"/>
              </a:ext>
            </a:extLst>
          </p:cNvPr>
          <p:cNvSpPr/>
          <p:nvPr/>
        </p:nvSpPr>
        <p:spPr>
          <a:xfrm rot="16200000">
            <a:off x="18345" y="3461958"/>
            <a:ext cx="4127500" cy="393700"/>
          </a:xfrm>
          <a:prstGeom prst="rect">
            <a:avLst/>
          </a:prstGeom>
          <a:solidFill>
            <a:schemeClr val="bg1"/>
          </a:solidFill>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ea typeface="Open Sans" panose="020B0606030504020204" pitchFamily="34" charset="0"/>
                <a:cs typeface="Open Sans" panose="020B0606030504020204" pitchFamily="34" charset="0"/>
              </a:rPr>
              <a:t>Firewall</a:t>
            </a:r>
            <a:endParaRPr lang="en-US" sz="2800" dirty="0">
              <a:solidFill>
                <a:schemeClr val="tx1"/>
              </a:solidFill>
              <a:ea typeface="Open Sans" panose="020B0606030504020204" pitchFamily="34" charset="0"/>
              <a:cs typeface="Open Sans" panose="020B0606030504020204" pitchFamily="34" charset="0"/>
            </a:endParaRPr>
          </a:p>
        </p:txBody>
      </p:sp>
      <p:sp>
        <p:nvSpPr>
          <p:cNvPr id="158" name="Rectangle 157">
            <a:extLst>
              <a:ext uri="{FF2B5EF4-FFF2-40B4-BE49-F238E27FC236}">
                <a16:creationId xmlns:a16="http://schemas.microsoft.com/office/drawing/2014/main" id="{16EE6D2C-6F67-46BA-8E62-DDA61A70CE66}"/>
              </a:ext>
            </a:extLst>
          </p:cNvPr>
          <p:cNvSpPr/>
          <p:nvPr/>
        </p:nvSpPr>
        <p:spPr>
          <a:xfrm>
            <a:off x="3067048" y="1081281"/>
            <a:ext cx="1365000" cy="788905"/>
          </a:xfrm>
          <a:prstGeom prst="rect">
            <a:avLst/>
          </a:prstGeom>
          <a:solidFill>
            <a:schemeClr val="bg1"/>
          </a:solidFill>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Open Sans" panose="020B0606030504020204" pitchFamily="34" charset="0"/>
              <a:cs typeface="Open Sans" panose="020B0606030504020204" pitchFamily="34" charset="0"/>
            </a:endParaRPr>
          </a:p>
        </p:txBody>
      </p:sp>
      <p:sp>
        <p:nvSpPr>
          <p:cNvPr id="159" name="Rectangle 158">
            <a:extLst>
              <a:ext uri="{FF2B5EF4-FFF2-40B4-BE49-F238E27FC236}">
                <a16:creationId xmlns:a16="http://schemas.microsoft.com/office/drawing/2014/main" id="{798060AA-361C-4E73-BF12-132418637769}"/>
              </a:ext>
            </a:extLst>
          </p:cNvPr>
          <p:cNvSpPr/>
          <p:nvPr/>
        </p:nvSpPr>
        <p:spPr>
          <a:xfrm>
            <a:off x="3067048" y="1233239"/>
            <a:ext cx="1365000" cy="50775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ea typeface="Open Sans" panose="020B0606030504020204" pitchFamily="34" charset="0"/>
                <a:cs typeface="Open Sans" panose="020B0606030504020204" pitchFamily="34" charset="0"/>
              </a:rPr>
              <a:t>Enterprise Identity &amp; Access Management</a:t>
            </a:r>
          </a:p>
        </p:txBody>
      </p:sp>
      <p:cxnSp>
        <p:nvCxnSpPr>
          <p:cNvPr id="160" name="Straight Arrow Connector 159">
            <a:extLst>
              <a:ext uri="{FF2B5EF4-FFF2-40B4-BE49-F238E27FC236}">
                <a16:creationId xmlns:a16="http://schemas.microsoft.com/office/drawing/2014/main" id="{2895C24B-38C8-41F8-9C0A-6D2F682FB10A}"/>
              </a:ext>
            </a:extLst>
          </p:cNvPr>
          <p:cNvCxnSpPr>
            <a:stCxn id="117" idx="0"/>
            <a:endCxn id="158" idx="2"/>
          </p:cNvCxnSpPr>
          <p:nvPr/>
        </p:nvCxnSpPr>
        <p:spPr>
          <a:xfrm flipH="1" flipV="1">
            <a:off x="3749548" y="1870186"/>
            <a:ext cx="2597" cy="967516"/>
          </a:xfrm>
          <a:prstGeom prst="straightConnector1">
            <a:avLst/>
          </a:prstGeom>
          <a:ln>
            <a:solidFill>
              <a:schemeClr val="tx1"/>
            </a:solidFill>
            <a:prstDash val="sysDash"/>
            <a:tailEnd type="triangle"/>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1" name="Flowchart: Connector 160">
            <a:extLst>
              <a:ext uri="{FF2B5EF4-FFF2-40B4-BE49-F238E27FC236}">
                <a16:creationId xmlns:a16="http://schemas.microsoft.com/office/drawing/2014/main" id="{2BECA27B-990B-43E5-B1AF-9C2183DECCEC}"/>
              </a:ext>
            </a:extLst>
          </p:cNvPr>
          <p:cNvSpPr/>
          <p:nvPr/>
        </p:nvSpPr>
        <p:spPr>
          <a:xfrm>
            <a:off x="6228940" y="3107246"/>
            <a:ext cx="991529" cy="608445"/>
          </a:xfrm>
          <a:prstGeom prst="flowChartConnector">
            <a:avLst/>
          </a:prstGeom>
          <a:solidFill>
            <a:schemeClr val="accent1">
              <a:lumMod val="20000"/>
              <a:lumOff val="80000"/>
            </a:schemeClr>
          </a:solidFill>
          <a:ln w="19050" cap="flat" cmpd="sng" algn="ctr">
            <a:solidFill>
              <a:schemeClr val="accent1"/>
            </a:solidFill>
            <a:prstDash val="solid"/>
            <a:miter lim="800000"/>
            <a:headEnd type="none" w="med" len="med"/>
            <a:tailEnd type="none" w="med" len="med"/>
          </a:ln>
          <a:effectLst>
            <a:outerShdw blurRad="50800" dist="38100" algn="l" rotWithShape="0">
              <a:prstClr val="black">
                <a:alpha val="40000"/>
              </a:prstClr>
            </a:outerShdw>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050" kern="0">
              <a:solidFill>
                <a:schemeClr val="tx1"/>
              </a:solidFill>
              <a:ea typeface="Open Sans" panose="020B0606030504020204" pitchFamily="34" charset="0"/>
              <a:cs typeface="Open Sans" panose="020B0606030504020204" pitchFamily="34" charset="0"/>
            </a:endParaRPr>
          </a:p>
        </p:txBody>
      </p:sp>
      <p:sp>
        <p:nvSpPr>
          <p:cNvPr id="162" name="Rectangle 161">
            <a:extLst>
              <a:ext uri="{FF2B5EF4-FFF2-40B4-BE49-F238E27FC236}">
                <a16:creationId xmlns:a16="http://schemas.microsoft.com/office/drawing/2014/main" id="{6EA2F13A-5A7A-4CF9-8586-F2E75290D9AA}"/>
              </a:ext>
            </a:extLst>
          </p:cNvPr>
          <p:cNvSpPr/>
          <p:nvPr/>
        </p:nvSpPr>
        <p:spPr>
          <a:xfrm>
            <a:off x="6179363" y="3232956"/>
            <a:ext cx="1090682" cy="33060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ea typeface="Open Sans" panose="020B0606030504020204" pitchFamily="34" charset="0"/>
                <a:cs typeface="Open Sans" panose="020B0606030504020204" pitchFamily="34" charset="0"/>
              </a:rPr>
              <a:t>Service</a:t>
            </a:r>
          </a:p>
          <a:p>
            <a:pPr algn="ctr"/>
            <a:r>
              <a:rPr lang="en-US" sz="1200" dirty="0">
                <a:solidFill>
                  <a:schemeClr val="tx1"/>
                </a:solidFill>
                <a:ea typeface="Open Sans" panose="020B0606030504020204" pitchFamily="34" charset="0"/>
                <a:cs typeface="Open Sans" panose="020B0606030504020204" pitchFamily="34" charset="0"/>
              </a:rPr>
              <a:t>Gateway</a:t>
            </a:r>
          </a:p>
        </p:txBody>
      </p:sp>
      <p:sp>
        <p:nvSpPr>
          <p:cNvPr id="163" name="Flowchart: Connector 162">
            <a:extLst>
              <a:ext uri="{FF2B5EF4-FFF2-40B4-BE49-F238E27FC236}">
                <a16:creationId xmlns:a16="http://schemas.microsoft.com/office/drawing/2014/main" id="{ABE98F90-C8FC-4310-A0BB-684A6F28E7FB}"/>
              </a:ext>
            </a:extLst>
          </p:cNvPr>
          <p:cNvSpPr/>
          <p:nvPr/>
        </p:nvSpPr>
        <p:spPr>
          <a:xfrm>
            <a:off x="6228940" y="3818446"/>
            <a:ext cx="991529" cy="608445"/>
          </a:xfrm>
          <a:prstGeom prst="flowChartConnector">
            <a:avLst/>
          </a:prstGeom>
          <a:solidFill>
            <a:schemeClr val="accent1">
              <a:lumMod val="20000"/>
              <a:lumOff val="80000"/>
            </a:schemeClr>
          </a:solidFill>
          <a:ln w="19050" cap="flat" cmpd="sng" algn="ctr">
            <a:solidFill>
              <a:schemeClr val="accent1"/>
            </a:solidFill>
            <a:prstDash val="solid"/>
            <a:miter lim="800000"/>
            <a:headEnd type="none" w="med" len="med"/>
            <a:tailEnd type="none" w="med" len="med"/>
          </a:ln>
          <a:effectLst>
            <a:outerShdw blurRad="50800" dist="38100" algn="l" rotWithShape="0">
              <a:prstClr val="black">
                <a:alpha val="40000"/>
              </a:prstClr>
            </a:outerShdw>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050" kern="0">
              <a:solidFill>
                <a:schemeClr val="tx1"/>
              </a:solidFill>
              <a:ea typeface="Open Sans" panose="020B0606030504020204" pitchFamily="34" charset="0"/>
              <a:cs typeface="Open Sans" panose="020B0606030504020204" pitchFamily="34" charset="0"/>
            </a:endParaRPr>
          </a:p>
        </p:txBody>
      </p:sp>
      <p:sp>
        <p:nvSpPr>
          <p:cNvPr id="164" name="Rectangle 163">
            <a:extLst>
              <a:ext uri="{FF2B5EF4-FFF2-40B4-BE49-F238E27FC236}">
                <a16:creationId xmlns:a16="http://schemas.microsoft.com/office/drawing/2014/main" id="{3BDF6C3F-6E52-4C3E-B3EA-6F96590D81B2}"/>
              </a:ext>
            </a:extLst>
          </p:cNvPr>
          <p:cNvSpPr/>
          <p:nvPr/>
        </p:nvSpPr>
        <p:spPr>
          <a:xfrm>
            <a:off x="6179363" y="3944156"/>
            <a:ext cx="1090682" cy="33060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ea typeface="Open Sans" panose="020B0606030504020204" pitchFamily="34" charset="0"/>
                <a:cs typeface="Open Sans" panose="020B0606030504020204" pitchFamily="34" charset="0"/>
              </a:rPr>
              <a:t>Service</a:t>
            </a:r>
          </a:p>
          <a:p>
            <a:pPr algn="ctr"/>
            <a:r>
              <a:rPr lang="en-US" sz="1200" dirty="0">
                <a:solidFill>
                  <a:schemeClr val="tx1"/>
                </a:solidFill>
                <a:ea typeface="Open Sans" panose="020B0606030504020204" pitchFamily="34" charset="0"/>
                <a:cs typeface="Open Sans" panose="020B0606030504020204" pitchFamily="34" charset="0"/>
              </a:rPr>
              <a:t>Gateway</a:t>
            </a:r>
          </a:p>
        </p:txBody>
      </p:sp>
      <p:sp>
        <p:nvSpPr>
          <p:cNvPr id="102" name="Oval 101">
            <a:extLst>
              <a:ext uri="{FF2B5EF4-FFF2-40B4-BE49-F238E27FC236}">
                <a16:creationId xmlns:a16="http://schemas.microsoft.com/office/drawing/2014/main" id="{DE9F4F7B-A814-4F80-90E3-56056563BEBD}"/>
              </a:ext>
            </a:extLst>
          </p:cNvPr>
          <p:cNvSpPr/>
          <p:nvPr/>
        </p:nvSpPr>
        <p:spPr>
          <a:xfrm>
            <a:off x="9783520" y="3236598"/>
            <a:ext cx="365760" cy="36576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72" name="Rectangle 71">
            <a:extLst>
              <a:ext uri="{FF2B5EF4-FFF2-40B4-BE49-F238E27FC236}">
                <a16:creationId xmlns:a16="http://schemas.microsoft.com/office/drawing/2014/main" id="{63E1EEE3-40D7-4558-B0CE-9ADF6C28968B}"/>
              </a:ext>
            </a:extLst>
          </p:cNvPr>
          <p:cNvSpPr/>
          <p:nvPr/>
        </p:nvSpPr>
        <p:spPr>
          <a:xfrm>
            <a:off x="10157773" y="3175053"/>
            <a:ext cx="1954231" cy="64038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tx2"/>
                </a:solidFill>
                <a:ea typeface="Open Sans" panose="020B0606030504020204" pitchFamily="34" charset="0"/>
                <a:cs typeface="Open Sans" panose="020B0606030504020204" pitchFamily="34" charset="0"/>
              </a:rPr>
              <a:t>API Gateway insert JWT tokens</a:t>
            </a:r>
          </a:p>
        </p:txBody>
      </p:sp>
      <p:sp>
        <p:nvSpPr>
          <p:cNvPr id="101" name="Oval 100">
            <a:extLst>
              <a:ext uri="{FF2B5EF4-FFF2-40B4-BE49-F238E27FC236}">
                <a16:creationId xmlns:a16="http://schemas.microsoft.com/office/drawing/2014/main" id="{7099ABDF-1ED0-48EB-962C-F571FC4FF74D}"/>
              </a:ext>
            </a:extLst>
          </p:cNvPr>
          <p:cNvSpPr/>
          <p:nvPr/>
        </p:nvSpPr>
        <p:spPr>
          <a:xfrm>
            <a:off x="9783520" y="4182872"/>
            <a:ext cx="365760" cy="36576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73" name="Rectangle 72">
            <a:extLst>
              <a:ext uri="{FF2B5EF4-FFF2-40B4-BE49-F238E27FC236}">
                <a16:creationId xmlns:a16="http://schemas.microsoft.com/office/drawing/2014/main" id="{C7A85DE9-4FA4-4894-84DB-D7D14F6672EC}"/>
              </a:ext>
            </a:extLst>
          </p:cNvPr>
          <p:cNvSpPr/>
          <p:nvPr/>
        </p:nvSpPr>
        <p:spPr>
          <a:xfrm>
            <a:off x="10157773" y="4121327"/>
            <a:ext cx="1927668" cy="107775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err="1">
                <a:solidFill>
                  <a:schemeClr val="tx2"/>
                </a:solidFill>
                <a:ea typeface="Open Sans" panose="020B0606030504020204" pitchFamily="34" charset="0"/>
                <a:cs typeface="Open Sans" panose="020B0606030504020204" pitchFamily="34" charset="0"/>
              </a:rPr>
              <a:t>ServiceGateways</a:t>
            </a:r>
            <a:r>
              <a:rPr lang="en-US" sz="1400" dirty="0">
                <a:solidFill>
                  <a:schemeClr val="tx2"/>
                </a:solidFill>
                <a:ea typeface="Open Sans" panose="020B0606030504020204" pitchFamily="34" charset="0"/>
                <a:cs typeface="Open Sans" panose="020B0606030504020204" pitchFamily="34" charset="0"/>
              </a:rPr>
              <a:t> performs fine-grained authorization based on JWT tokens</a:t>
            </a:r>
          </a:p>
        </p:txBody>
      </p:sp>
      <p:sp>
        <p:nvSpPr>
          <p:cNvPr id="165" name="Oval 164">
            <a:extLst>
              <a:ext uri="{FF2B5EF4-FFF2-40B4-BE49-F238E27FC236}">
                <a16:creationId xmlns:a16="http://schemas.microsoft.com/office/drawing/2014/main" id="{4C8B9D12-AE83-47A9-B092-00E8D605ACC0}"/>
              </a:ext>
            </a:extLst>
          </p:cNvPr>
          <p:cNvSpPr/>
          <p:nvPr/>
        </p:nvSpPr>
        <p:spPr>
          <a:xfrm>
            <a:off x="9783520" y="5566514"/>
            <a:ext cx="365760" cy="36576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74" name="Rectangle 73">
            <a:extLst>
              <a:ext uri="{FF2B5EF4-FFF2-40B4-BE49-F238E27FC236}">
                <a16:creationId xmlns:a16="http://schemas.microsoft.com/office/drawing/2014/main" id="{96C1C41E-E607-427C-A4F1-B1715C13E74C}"/>
              </a:ext>
            </a:extLst>
          </p:cNvPr>
          <p:cNvSpPr/>
          <p:nvPr/>
        </p:nvSpPr>
        <p:spPr>
          <a:xfrm>
            <a:off x="10157773" y="5504969"/>
            <a:ext cx="1927668" cy="40466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tx2"/>
                </a:solidFill>
                <a:ea typeface="Open Sans" panose="020B0606030504020204" pitchFamily="34" charset="0"/>
                <a:cs typeface="Open Sans" panose="020B0606030504020204" pitchFamily="34" charset="0"/>
              </a:rPr>
              <a:t>Service mesh </a:t>
            </a:r>
          </a:p>
          <a:p>
            <a:pPr marL="228600" indent="-228600">
              <a:buAutoNum type="arabicPeriod"/>
            </a:pPr>
            <a:endParaRPr lang="en-US" sz="1400" dirty="0">
              <a:solidFill>
                <a:schemeClr val="tx2"/>
              </a:solidFill>
              <a:ea typeface="Open Sans" panose="020B0606030504020204" pitchFamily="34" charset="0"/>
              <a:cs typeface="Open Sans" panose="020B0606030504020204" pitchFamily="34" charset="0"/>
            </a:endParaRPr>
          </a:p>
        </p:txBody>
      </p:sp>
      <p:sp>
        <p:nvSpPr>
          <p:cNvPr id="82" name="Oval 81">
            <a:extLst>
              <a:ext uri="{FF2B5EF4-FFF2-40B4-BE49-F238E27FC236}">
                <a16:creationId xmlns:a16="http://schemas.microsoft.com/office/drawing/2014/main" id="{4773197F-DD4C-458D-B219-E8CAB4A7D8BF}"/>
              </a:ext>
            </a:extLst>
          </p:cNvPr>
          <p:cNvSpPr/>
          <p:nvPr/>
        </p:nvSpPr>
        <p:spPr>
          <a:xfrm>
            <a:off x="7584858" y="2826280"/>
            <a:ext cx="365760" cy="36576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83" name="Oval 82">
            <a:extLst>
              <a:ext uri="{FF2B5EF4-FFF2-40B4-BE49-F238E27FC236}">
                <a16:creationId xmlns:a16="http://schemas.microsoft.com/office/drawing/2014/main" id="{3A9CE475-BA02-4B32-80CA-5AD568D98F9C}"/>
              </a:ext>
            </a:extLst>
          </p:cNvPr>
          <p:cNvSpPr/>
          <p:nvPr/>
        </p:nvSpPr>
        <p:spPr>
          <a:xfrm>
            <a:off x="5953141" y="4284385"/>
            <a:ext cx="365760" cy="36576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84" name="Oval 83">
            <a:extLst>
              <a:ext uri="{FF2B5EF4-FFF2-40B4-BE49-F238E27FC236}">
                <a16:creationId xmlns:a16="http://schemas.microsoft.com/office/drawing/2014/main" id="{83B8BB4D-71C3-4D4A-A752-E9FAE18A8C94}"/>
              </a:ext>
            </a:extLst>
          </p:cNvPr>
          <p:cNvSpPr/>
          <p:nvPr/>
        </p:nvSpPr>
        <p:spPr>
          <a:xfrm>
            <a:off x="5953141" y="2848480"/>
            <a:ext cx="365760" cy="36576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85" name="Oval 84">
            <a:extLst>
              <a:ext uri="{FF2B5EF4-FFF2-40B4-BE49-F238E27FC236}">
                <a16:creationId xmlns:a16="http://schemas.microsoft.com/office/drawing/2014/main" id="{10307D2E-D15F-455A-A765-1E07607C3A8D}"/>
              </a:ext>
            </a:extLst>
          </p:cNvPr>
          <p:cNvSpPr/>
          <p:nvPr/>
        </p:nvSpPr>
        <p:spPr>
          <a:xfrm>
            <a:off x="5442988" y="3602358"/>
            <a:ext cx="365760" cy="36576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86" name="Oval 85">
            <a:extLst>
              <a:ext uri="{FF2B5EF4-FFF2-40B4-BE49-F238E27FC236}">
                <a16:creationId xmlns:a16="http://schemas.microsoft.com/office/drawing/2014/main" id="{D7A46632-F852-443E-8DB1-4507185E21F6}"/>
              </a:ext>
            </a:extLst>
          </p:cNvPr>
          <p:cNvSpPr/>
          <p:nvPr/>
        </p:nvSpPr>
        <p:spPr>
          <a:xfrm>
            <a:off x="2936113" y="3387050"/>
            <a:ext cx="365760" cy="36576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Tree>
    <p:extLst>
      <p:ext uri="{BB962C8B-B14F-4D97-AF65-F5344CB8AC3E}">
        <p14:creationId xmlns:p14="http://schemas.microsoft.com/office/powerpoint/2010/main" val="122612098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Title 5">
            <a:extLst>
              <a:ext uri="{FF2B5EF4-FFF2-40B4-BE49-F238E27FC236}">
                <a16:creationId xmlns:a16="http://schemas.microsoft.com/office/drawing/2014/main" id="{47396696-5BBF-44A6-B6A0-CE83BBD6BA98}"/>
              </a:ext>
            </a:extLst>
          </p:cNvPr>
          <p:cNvSpPr txBox="1">
            <a:spLocks/>
          </p:cNvSpPr>
          <p:nvPr/>
        </p:nvSpPr>
        <p:spPr>
          <a:xfrm>
            <a:off x="421341" y="381179"/>
            <a:ext cx="11170024" cy="594360"/>
          </a:xfrm>
          <a:prstGeom prst="rect">
            <a:avLst/>
          </a:prstGeom>
        </p:spPr>
        <p:txBody>
          <a:bodyPr vert="horz" lIns="0" tIns="45720" rIns="0" bIns="0" rtlCol="0" anchor="t" anchorCtr="0">
            <a:noAutofit/>
          </a:bodyPr>
          <a:lstStyle>
            <a:lvl1pPr algn="l" defTabSz="914400" rtl="0" eaLnBrk="1" latinLnBrk="0" hangingPunct="1">
              <a:lnSpc>
                <a:spcPct val="80000"/>
              </a:lnSpc>
              <a:spcBef>
                <a:spcPct val="0"/>
              </a:spcBef>
              <a:buNone/>
              <a:defRPr sz="2800" b="0" i="0" kern="1200" cap="none" spc="-1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3200" dirty="0">
                <a:latin typeface="+mj-lt"/>
              </a:rPr>
              <a:t>Example User Journey on any Developer Portal</a:t>
            </a:r>
          </a:p>
        </p:txBody>
      </p:sp>
      <p:cxnSp>
        <p:nvCxnSpPr>
          <p:cNvPr id="76" name="Straight Connector 75">
            <a:extLst>
              <a:ext uri="{FF2B5EF4-FFF2-40B4-BE49-F238E27FC236}">
                <a16:creationId xmlns:a16="http://schemas.microsoft.com/office/drawing/2014/main" id="{8ADB7D7B-1056-44B9-9946-C5F0874A0B7C}"/>
              </a:ext>
            </a:extLst>
          </p:cNvPr>
          <p:cNvCxnSpPr>
            <a:stCxn id="168" idx="2"/>
          </p:cNvCxnSpPr>
          <p:nvPr/>
        </p:nvCxnSpPr>
        <p:spPr>
          <a:xfrm flipV="1">
            <a:off x="6022527" y="2552445"/>
            <a:ext cx="2993789" cy="3580"/>
          </a:xfrm>
          <a:prstGeom prst="line">
            <a:avLst/>
          </a:prstGeom>
          <a:ln w="1016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7" name="Oval 76">
            <a:extLst>
              <a:ext uri="{FF2B5EF4-FFF2-40B4-BE49-F238E27FC236}">
                <a16:creationId xmlns:a16="http://schemas.microsoft.com/office/drawing/2014/main" id="{8305FED4-27D6-4FE9-BC0A-393C1F76F3CD}"/>
              </a:ext>
            </a:extLst>
          </p:cNvPr>
          <p:cNvSpPr>
            <a:spLocks noChangeAspect="1"/>
          </p:cNvSpPr>
          <p:nvPr/>
        </p:nvSpPr>
        <p:spPr>
          <a:xfrm>
            <a:off x="6215292" y="2292024"/>
            <a:ext cx="498764" cy="498764"/>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marL="0" marR="0" lvl="0" indent="0" algn="ctr" defTabSz="837901"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a:ln>
                <a:noFill/>
              </a:ln>
              <a:solidFill>
                <a:srgbClr val="FFFFFF"/>
              </a:solidFill>
              <a:effectLst/>
              <a:uLnTx/>
              <a:uFillTx/>
              <a:latin typeface="Open Sans"/>
              <a:ea typeface="+mn-ea"/>
              <a:cs typeface="+mn-cs"/>
            </a:endParaRPr>
          </a:p>
        </p:txBody>
      </p:sp>
      <p:cxnSp>
        <p:nvCxnSpPr>
          <p:cNvPr id="78" name="Straight Connector 77">
            <a:extLst>
              <a:ext uri="{FF2B5EF4-FFF2-40B4-BE49-F238E27FC236}">
                <a16:creationId xmlns:a16="http://schemas.microsoft.com/office/drawing/2014/main" id="{8261C95F-613E-4EC4-9E45-FA7A851F4379}"/>
              </a:ext>
            </a:extLst>
          </p:cNvPr>
          <p:cNvCxnSpPr>
            <a:endCxn id="166" idx="2"/>
          </p:cNvCxnSpPr>
          <p:nvPr/>
        </p:nvCxnSpPr>
        <p:spPr>
          <a:xfrm flipV="1">
            <a:off x="3795263" y="4219466"/>
            <a:ext cx="1789159" cy="846"/>
          </a:xfrm>
          <a:prstGeom prst="line">
            <a:avLst/>
          </a:prstGeom>
          <a:ln w="1016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9" name="Elbow Connector 142">
            <a:extLst>
              <a:ext uri="{FF2B5EF4-FFF2-40B4-BE49-F238E27FC236}">
                <a16:creationId xmlns:a16="http://schemas.microsoft.com/office/drawing/2014/main" id="{5317D8F1-F7F5-4438-98D2-50A13772AEB8}"/>
              </a:ext>
            </a:extLst>
          </p:cNvPr>
          <p:cNvCxnSpPr>
            <a:cxnSpLocks/>
            <a:stCxn id="80" idx="4"/>
            <a:endCxn id="191" idx="0"/>
          </p:cNvCxnSpPr>
          <p:nvPr/>
        </p:nvCxnSpPr>
        <p:spPr>
          <a:xfrm rot="16200000" flipH="1">
            <a:off x="4999276" y="4634875"/>
            <a:ext cx="391297" cy="18962"/>
          </a:xfrm>
          <a:prstGeom prst="bentConnector3">
            <a:avLst>
              <a:gd name="adj1" fmla="val 50000"/>
            </a:avLst>
          </a:prstGeom>
          <a:ln w="127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8DBADA50-AE8E-4BE2-A975-8B9B8403F54A}"/>
              </a:ext>
            </a:extLst>
          </p:cNvPr>
          <p:cNvSpPr>
            <a:spLocks noChangeAspect="1"/>
          </p:cNvSpPr>
          <p:nvPr/>
        </p:nvSpPr>
        <p:spPr>
          <a:xfrm>
            <a:off x="4936061" y="3949944"/>
            <a:ext cx="498764" cy="498764"/>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marL="0" marR="0" lvl="0" indent="0" algn="ctr" defTabSz="837901"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a:ln>
                <a:noFill/>
              </a:ln>
              <a:solidFill>
                <a:srgbClr val="FFFFFF"/>
              </a:solidFill>
              <a:effectLst/>
              <a:uLnTx/>
              <a:uFillTx/>
              <a:latin typeface="Open Sans"/>
              <a:ea typeface="+mn-ea"/>
              <a:cs typeface="+mn-cs"/>
            </a:endParaRPr>
          </a:p>
        </p:txBody>
      </p:sp>
      <p:sp>
        <p:nvSpPr>
          <p:cNvPr id="81" name="Arc 80">
            <a:extLst>
              <a:ext uri="{FF2B5EF4-FFF2-40B4-BE49-F238E27FC236}">
                <a16:creationId xmlns:a16="http://schemas.microsoft.com/office/drawing/2014/main" id="{D73E4B85-E469-4944-800B-DD069B9AA7E8}"/>
              </a:ext>
            </a:extLst>
          </p:cNvPr>
          <p:cNvSpPr/>
          <p:nvPr/>
        </p:nvSpPr>
        <p:spPr>
          <a:xfrm rot="16200000">
            <a:off x="2921613" y="2658814"/>
            <a:ext cx="437429" cy="974045"/>
          </a:xfrm>
          <a:prstGeom prst="arc">
            <a:avLst/>
          </a:prstGeom>
          <a:ln w="1016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marR="0" lvl="0" indent="0" algn="ctr" defTabSz="837901"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a:ln>
                <a:noFill/>
              </a:ln>
              <a:solidFill>
                <a:srgbClr val="000000"/>
              </a:solidFill>
              <a:effectLst/>
              <a:uLnTx/>
              <a:uFillTx/>
              <a:latin typeface="Open Sans"/>
              <a:ea typeface="+mn-ea"/>
              <a:cs typeface="+mn-cs"/>
            </a:endParaRPr>
          </a:p>
        </p:txBody>
      </p:sp>
      <p:sp>
        <p:nvSpPr>
          <p:cNvPr id="87" name="Arc 86">
            <a:extLst>
              <a:ext uri="{FF2B5EF4-FFF2-40B4-BE49-F238E27FC236}">
                <a16:creationId xmlns:a16="http://schemas.microsoft.com/office/drawing/2014/main" id="{91A776C6-7068-4CDB-9D4E-36CCA1E23D26}"/>
              </a:ext>
            </a:extLst>
          </p:cNvPr>
          <p:cNvSpPr/>
          <p:nvPr/>
        </p:nvSpPr>
        <p:spPr>
          <a:xfrm>
            <a:off x="2686979" y="2931672"/>
            <a:ext cx="892538" cy="437429"/>
          </a:xfrm>
          <a:prstGeom prst="arc">
            <a:avLst/>
          </a:prstGeom>
          <a:ln w="1016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marR="0" lvl="0" indent="0" algn="ctr" defTabSz="837901"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a:ln>
                <a:noFill/>
              </a:ln>
              <a:solidFill>
                <a:srgbClr val="000000"/>
              </a:solidFill>
              <a:effectLst/>
              <a:uLnTx/>
              <a:uFillTx/>
              <a:latin typeface="Open Sans"/>
              <a:ea typeface="+mn-ea"/>
              <a:cs typeface="+mn-cs"/>
            </a:endParaRPr>
          </a:p>
        </p:txBody>
      </p:sp>
      <p:sp>
        <p:nvSpPr>
          <p:cNvPr id="88" name="Text Placeholder 2">
            <a:extLst>
              <a:ext uri="{FF2B5EF4-FFF2-40B4-BE49-F238E27FC236}">
                <a16:creationId xmlns:a16="http://schemas.microsoft.com/office/drawing/2014/main" id="{D2498381-9DBE-4078-9F23-07D339B2B38D}"/>
              </a:ext>
            </a:extLst>
          </p:cNvPr>
          <p:cNvSpPr txBox="1">
            <a:spLocks/>
          </p:cNvSpPr>
          <p:nvPr/>
        </p:nvSpPr>
        <p:spPr>
          <a:xfrm>
            <a:off x="2358543" y="1528018"/>
            <a:ext cx="1201730" cy="240322"/>
          </a:xfrm>
          <a:prstGeom prst="rect">
            <a:avLst/>
          </a:prstGeom>
        </p:spPr>
        <p:txBody>
          <a:bodyP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
                <a:srgbClr val="787878"/>
              </a:buClr>
              <a:buSzPct val="75000"/>
              <a:buFont typeface="Arial" panose="020B0604020202020204" pitchFamily="34" charset="0"/>
              <a:buNone/>
              <a:tabLst/>
              <a:defRPr/>
            </a:pPr>
            <a:r>
              <a:rPr kumimoji="0" lang="en-US" sz="1600" b="0" i="0" u="none" strike="noStrike" kern="1200" cap="none" spc="-30" normalizeH="0" baseline="0" noProof="0" dirty="0">
                <a:ln>
                  <a:noFill/>
                </a:ln>
                <a:solidFill>
                  <a:srgbClr val="000000"/>
                </a:solidFill>
                <a:effectLst/>
                <a:uLnTx/>
                <a:uFillTx/>
                <a:latin typeface="Chronicle Display Light" charset="0"/>
                <a:ea typeface="Chronicle Display Light" charset="0"/>
                <a:cs typeface="Chronicle Display Light" charset="0"/>
              </a:rPr>
              <a:t>Login</a:t>
            </a:r>
          </a:p>
        </p:txBody>
      </p:sp>
      <p:sp>
        <p:nvSpPr>
          <p:cNvPr id="89" name="Text Placeholder 2">
            <a:extLst>
              <a:ext uri="{FF2B5EF4-FFF2-40B4-BE49-F238E27FC236}">
                <a16:creationId xmlns:a16="http://schemas.microsoft.com/office/drawing/2014/main" id="{709B7FC9-8771-453A-ABD4-4C478D29066B}"/>
              </a:ext>
            </a:extLst>
          </p:cNvPr>
          <p:cNvSpPr txBox="1">
            <a:spLocks/>
          </p:cNvSpPr>
          <p:nvPr/>
        </p:nvSpPr>
        <p:spPr>
          <a:xfrm>
            <a:off x="3592973" y="1528018"/>
            <a:ext cx="1718608" cy="341192"/>
          </a:xfrm>
          <a:prstGeom prst="rect">
            <a:avLst/>
          </a:prstGeom>
        </p:spPr>
        <p:txBody>
          <a:bodyP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
                <a:srgbClr val="787878"/>
              </a:buClr>
              <a:buSzPct val="75000"/>
              <a:buFont typeface="Arial" panose="020B0604020202020204" pitchFamily="34" charset="0"/>
              <a:buNone/>
              <a:tabLst/>
              <a:defRPr/>
            </a:pPr>
            <a:r>
              <a:rPr kumimoji="0" lang="en-US" sz="1600" b="0" i="0" u="none" strike="noStrike" kern="1200" cap="none" spc="-30" normalizeH="0" baseline="0" noProof="0" dirty="0">
                <a:ln>
                  <a:noFill/>
                </a:ln>
                <a:solidFill>
                  <a:srgbClr val="000000"/>
                </a:solidFill>
                <a:effectLst/>
                <a:uLnTx/>
                <a:uFillTx/>
                <a:latin typeface="Chronicle Display Light" charset="0"/>
                <a:ea typeface="Chronicle Display Light" charset="0"/>
                <a:cs typeface="Chronicle Display Light" charset="0"/>
              </a:rPr>
              <a:t>API Exploration</a:t>
            </a:r>
          </a:p>
        </p:txBody>
      </p:sp>
      <p:sp>
        <p:nvSpPr>
          <p:cNvPr id="90" name="Text Placeholder 2">
            <a:extLst>
              <a:ext uri="{FF2B5EF4-FFF2-40B4-BE49-F238E27FC236}">
                <a16:creationId xmlns:a16="http://schemas.microsoft.com/office/drawing/2014/main" id="{8A5188F9-1E76-4BC9-A4EE-005F660C2874}"/>
              </a:ext>
            </a:extLst>
          </p:cNvPr>
          <p:cNvSpPr txBox="1">
            <a:spLocks/>
          </p:cNvSpPr>
          <p:nvPr/>
        </p:nvSpPr>
        <p:spPr>
          <a:xfrm>
            <a:off x="6566596" y="1528017"/>
            <a:ext cx="1490351" cy="279867"/>
          </a:xfrm>
          <a:prstGeom prst="rect">
            <a:avLst/>
          </a:prstGeom>
        </p:spPr>
        <p:txBody>
          <a:bodyP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
                <a:srgbClr val="787878"/>
              </a:buClr>
              <a:buSzPct val="75000"/>
              <a:buFont typeface="Arial" panose="020B0604020202020204" pitchFamily="34" charset="0"/>
              <a:buNone/>
              <a:tabLst/>
              <a:defRPr/>
            </a:pPr>
            <a:r>
              <a:rPr kumimoji="0" lang="en-US" sz="1600" b="0" i="0" u="none" strike="noStrike" kern="1200" cap="none" spc="-30" normalizeH="0" baseline="0" noProof="0" dirty="0">
                <a:ln>
                  <a:noFill/>
                </a:ln>
                <a:solidFill>
                  <a:srgbClr val="000000"/>
                </a:solidFill>
                <a:effectLst/>
                <a:uLnTx/>
                <a:uFillTx/>
                <a:latin typeface="Chronicle Display Light" charset="0"/>
                <a:ea typeface="Chronicle Display Light" charset="0"/>
                <a:cs typeface="Chronicle Display Light" charset="0"/>
              </a:rPr>
              <a:t>Subscription</a:t>
            </a:r>
          </a:p>
        </p:txBody>
      </p:sp>
      <p:sp>
        <p:nvSpPr>
          <p:cNvPr id="91" name="Text Placeholder 2">
            <a:extLst>
              <a:ext uri="{FF2B5EF4-FFF2-40B4-BE49-F238E27FC236}">
                <a16:creationId xmlns:a16="http://schemas.microsoft.com/office/drawing/2014/main" id="{58ACB669-64C2-4425-B56E-F62BE7AB0A07}"/>
              </a:ext>
            </a:extLst>
          </p:cNvPr>
          <p:cNvSpPr txBox="1">
            <a:spLocks/>
          </p:cNvSpPr>
          <p:nvPr/>
        </p:nvSpPr>
        <p:spPr>
          <a:xfrm>
            <a:off x="8796862" y="1528018"/>
            <a:ext cx="1201730" cy="240322"/>
          </a:xfrm>
          <a:prstGeom prst="rect">
            <a:avLst/>
          </a:prstGeom>
        </p:spPr>
        <p:txBody>
          <a:bodyP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
                <a:srgbClr val="787878"/>
              </a:buClr>
              <a:buSzPct val="75000"/>
              <a:buFont typeface="Arial" panose="020B0604020202020204" pitchFamily="34" charset="0"/>
              <a:buNone/>
              <a:tabLst/>
              <a:defRPr/>
            </a:pPr>
            <a:r>
              <a:rPr kumimoji="0" lang="en-US" sz="1600" b="0" i="0" u="none" strike="noStrike" kern="1200" cap="none" spc="-30" normalizeH="0" baseline="0" noProof="0" dirty="0">
                <a:ln>
                  <a:noFill/>
                </a:ln>
                <a:solidFill>
                  <a:srgbClr val="000000"/>
                </a:solidFill>
                <a:effectLst/>
                <a:uLnTx/>
                <a:uFillTx/>
                <a:latin typeface="Chronicle Display Light" charset="0"/>
                <a:ea typeface="Chronicle Display Light" charset="0"/>
                <a:cs typeface="Chronicle Display Light" charset="0"/>
              </a:rPr>
              <a:t>Analytics</a:t>
            </a:r>
          </a:p>
        </p:txBody>
      </p:sp>
      <p:cxnSp>
        <p:nvCxnSpPr>
          <p:cNvPr id="92" name="Straight Connector 91">
            <a:extLst>
              <a:ext uri="{FF2B5EF4-FFF2-40B4-BE49-F238E27FC236}">
                <a16:creationId xmlns:a16="http://schemas.microsoft.com/office/drawing/2014/main" id="{664C5FDA-A308-48C4-B92F-9B969760FE45}"/>
              </a:ext>
            </a:extLst>
          </p:cNvPr>
          <p:cNvCxnSpPr>
            <a:cxnSpLocks/>
          </p:cNvCxnSpPr>
          <p:nvPr/>
        </p:nvCxnSpPr>
        <p:spPr>
          <a:xfrm>
            <a:off x="2440941" y="1858669"/>
            <a:ext cx="589839" cy="0"/>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445874C-4562-4DCC-A2D2-959ED717CB46}"/>
              </a:ext>
            </a:extLst>
          </p:cNvPr>
          <p:cNvCxnSpPr/>
          <p:nvPr/>
        </p:nvCxnSpPr>
        <p:spPr>
          <a:xfrm>
            <a:off x="3183537" y="1858669"/>
            <a:ext cx="2464456" cy="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912AE52-1D9C-4190-83F4-ECF3D96EB664}"/>
              </a:ext>
            </a:extLst>
          </p:cNvPr>
          <p:cNvCxnSpPr/>
          <p:nvPr/>
        </p:nvCxnSpPr>
        <p:spPr>
          <a:xfrm flipV="1">
            <a:off x="5800750" y="1858669"/>
            <a:ext cx="2869266" cy="0"/>
          </a:xfrm>
          <a:prstGeom prst="line">
            <a:avLst/>
          </a:prstGeom>
          <a:ln w="444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3636CFD-69EC-4394-82FD-565DC9015818}"/>
              </a:ext>
            </a:extLst>
          </p:cNvPr>
          <p:cNvCxnSpPr/>
          <p:nvPr/>
        </p:nvCxnSpPr>
        <p:spPr>
          <a:xfrm>
            <a:off x="8822773" y="1858669"/>
            <a:ext cx="1960731" cy="0"/>
          </a:xfrm>
          <a:prstGeom prst="line">
            <a:avLst/>
          </a:prstGeom>
          <a:ln w="444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F648E97-0F1F-43D6-826B-CD6C7A0C8D47}"/>
              </a:ext>
            </a:extLst>
          </p:cNvPr>
          <p:cNvCxnSpPr>
            <a:endCxn id="181" idx="2"/>
          </p:cNvCxnSpPr>
          <p:nvPr/>
        </p:nvCxnSpPr>
        <p:spPr>
          <a:xfrm>
            <a:off x="1853466" y="2894017"/>
            <a:ext cx="977" cy="1205647"/>
          </a:xfrm>
          <a:prstGeom prst="line">
            <a:avLst/>
          </a:prstGeom>
          <a:ln w="1016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7" name="Arc 96">
            <a:extLst>
              <a:ext uri="{FF2B5EF4-FFF2-40B4-BE49-F238E27FC236}">
                <a16:creationId xmlns:a16="http://schemas.microsoft.com/office/drawing/2014/main" id="{0383E9E1-DE83-4D28-92EB-3B7D4C2CEADE}"/>
              </a:ext>
            </a:extLst>
          </p:cNvPr>
          <p:cNvSpPr/>
          <p:nvPr/>
        </p:nvSpPr>
        <p:spPr>
          <a:xfrm rot="5400000">
            <a:off x="2215708" y="3873906"/>
            <a:ext cx="437429" cy="437429"/>
          </a:xfrm>
          <a:prstGeom prst="arc">
            <a:avLst/>
          </a:prstGeom>
          <a:ln w="1016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marR="0" lvl="0" indent="0" algn="ctr" defTabSz="837901"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a:ln>
                <a:noFill/>
              </a:ln>
              <a:solidFill>
                <a:srgbClr val="000000"/>
              </a:solidFill>
              <a:effectLst/>
              <a:uLnTx/>
              <a:uFillTx/>
              <a:latin typeface="Open Sans"/>
              <a:ea typeface="+mn-ea"/>
              <a:cs typeface="+mn-cs"/>
            </a:endParaRPr>
          </a:p>
        </p:txBody>
      </p:sp>
      <p:cxnSp>
        <p:nvCxnSpPr>
          <p:cNvPr id="98" name="Straight Connector 97">
            <a:extLst>
              <a:ext uri="{FF2B5EF4-FFF2-40B4-BE49-F238E27FC236}">
                <a16:creationId xmlns:a16="http://schemas.microsoft.com/office/drawing/2014/main" id="{734DC51C-4A51-4DBB-9886-F8E7B98F967B}"/>
              </a:ext>
            </a:extLst>
          </p:cNvPr>
          <p:cNvCxnSpPr>
            <a:endCxn id="97" idx="0"/>
          </p:cNvCxnSpPr>
          <p:nvPr/>
        </p:nvCxnSpPr>
        <p:spPr>
          <a:xfrm>
            <a:off x="2653136" y="3142948"/>
            <a:ext cx="1" cy="949672"/>
          </a:xfrm>
          <a:prstGeom prst="line">
            <a:avLst/>
          </a:prstGeom>
          <a:ln w="1016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49176409-7A67-4725-B33E-B759C8BFF95C}"/>
              </a:ext>
            </a:extLst>
          </p:cNvPr>
          <p:cNvSpPr/>
          <p:nvPr/>
        </p:nvSpPr>
        <p:spPr>
          <a:xfrm>
            <a:off x="1631437" y="4973059"/>
            <a:ext cx="1435608" cy="1183588"/>
          </a:xfrm>
          <a:prstGeom prst="rect">
            <a:avLst/>
          </a:prstGeom>
          <a:noFill/>
          <a:ln w="19050">
            <a:solidFill>
              <a:srgbClr val="046A38"/>
            </a:solidFill>
          </a:ln>
        </p:spPr>
        <p:style>
          <a:lnRef idx="2">
            <a:schemeClr val="accent1">
              <a:shade val="50000"/>
            </a:schemeClr>
          </a:lnRef>
          <a:fillRef idx="1">
            <a:schemeClr val="accent1"/>
          </a:fillRef>
          <a:effectRef idx="0">
            <a:schemeClr val="accent1"/>
          </a:effectRef>
          <a:fontRef idx="minor">
            <a:schemeClr val="lt1"/>
          </a:fontRef>
        </p:style>
        <p:txBody>
          <a:bodyPr tIns="62345" rtlCol="0" anchor="t" anchorCtr="0"/>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lvl="0" defTabSz="837901">
              <a:lnSpc>
                <a:spcPct val="110000"/>
              </a:lnSpc>
              <a:defRPr/>
            </a:pPr>
            <a:r>
              <a:rPr lang="en-US" sz="800" dirty="0">
                <a:solidFill>
                  <a:srgbClr val="000000"/>
                </a:solidFill>
                <a:latin typeface="Open Sans"/>
              </a:rPr>
              <a:t>Upon receiving the invitation email, Developer clicks on the link and setup user profile on developer portal.</a:t>
            </a:r>
          </a:p>
        </p:txBody>
      </p:sp>
      <p:cxnSp>
        <p:nvCxnSpPr>
          <p:cNvPr id="154" name="Straight Connector 153">
            <a:extLst>
              <a:ext uri="{FF2B5EF4-FFF2-40B4-BE49-F238E27FC236}">
                <a16:creationId xmlns:a16="http://schemas.microsoft.com/office/drawing/2014/main" id="{A3FA1E92-B19D-42A5-AF96-09BE35F8CCC1}"/>
              </a:ext>
            </a:extLst>
          </p:cNvPr>
          <p:cNvCxnSpPr/>
          <p:nvPr/>
        </p:nvCxnSpPr>
        <p:spPr>
          <a:xfrm>
            <a:off x="3579121" y="3138736"/>
            <a:ext cx="0" cy="870168"/>
          </a:xfrm>
          <a:prstGeom prst="line">
            <a:avLst/>
          </a:prstGeom>
          <a:ln w="1016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5" name="Arc 154">
            <a:extLst>
              <a:ext uri="{FF2B5EF4-FFF2-40B4-BE49-F238E27FC236}">
                <a16:creationId xmlns:a16="http://schemas.microsoft.com/office/drawing/2014/main" id="{2F29D100-68C0-47A3-903A-27B9884D0A3B}"/>
              </a:ext>
            </a:extLst>
          </p:cNvPr>
          <p:cNvSpPr/>
          <p:nvPr/>
        </p:nvSpPr>
        <p:spPr>
          <a:xfrm rot="10800000">
            <a:off x="3581125" y="3782037"/>
            <a:ext cx="437429" cy="437429"/>
          </a:xfrm>
          <a:prstGeom prst="arc">
            <a:avLst/>
          </a:prstGeom>
          <a:ln w="1016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marR="0" lvl="0" indent="0" algn="ctr" defTabSz="837901"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a:ln>
                <a:noFill/>
              </a:ln>
              <a:solidFill>
                <a:srgbClr val="000000"/>
              </a:solidFill>
              <a:effectLst/>
              <a:uLnTx/>
              <a:uFillTx/>
              <a:latin typeface="Open Sans"/>
              <a:ea typeface="+mn-ea"/>
              <a:cs typeface="+mn-cs"/>
            </a:endParaRPr>
          </a:p>
        </p:txBody>
      </p:sp>
      <p:sp>
        <p:nvSpPr>
          <p:cNvPr id="156" name="Rectangle 155">
            <a:extLst>
              <a:ext uri="{FF2B5EF4-FFF2-40B4-BE49-F238E27FC236}">
                <a16:creationId xmlns:a16="http://schemas.microsoft.com/office/drawing/2014/main" id="{54143E56-8BDA-4CC9-9C76-31D0D3AA0DB4}"/>
              </a:ext>
            </a:extLst>
          </p:cNvPr>
          <p:cNvSpPr/>
          <p:nvPr/>
        </p:nvSpPr>
        <p:spPr>
          <a:xfrm>
            <a:off x="3129453" y="4973059"/>
            <a:ext cx="1435608" cy="1183588"/>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2345" rtlCol="0" anchor="t" anchorCtr="0"/>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defTabSz="837901">
              <a:lnSpc>
                <a:spcPct val="110000"/>
              </a:lnSpc>
              <a:defRPr/>
            </a:pPr>
            <a:r>
              <a:rPr lang="en-US" sz="800" dirty="0">
                <a:solidFill>
                  <a:srgbClr val="000000"/>
                </a:solidFill>
                <a:latin typeface="Open Sans"/>
              </a:rPr>
              <a:t>Developer starts searching and exploring APIs they are interested in. Check APIs sample request/response data and required security and available plans. </a:t>
            </a:r>
          </a:p>
          <a:p>
            <a:pPr lvl="0" defTabSz="837901">
              <a:lnSpc>
                <a:spcPct val="110000"/>
              </a:lnSpc>
              <a:defRPr/>
            </a:pPr>
            <a:endParaRPr lang="en-US" sz="800" dirty="0">
              <a:solidFill>
                <a:srgbClr val="000000"/>
              </a:solidFill>
              <a:latin typeface="Open Sans"/>
            </a:endParaRPr>
          </a:p>
        </p:txBody>
      </p:sp>
      <p:sp>
        <p:nvSpPr>
          <p:cNvPr id="157" name="Rectangle 156">
            <a:extLst>
              <a:ext uri="{FF2B5EF4-FFF2-40B4-BE49-F238E27FC236}">
                <a16:creationId xmlns:a16="http://schemas.microsoft.com/office/drawing/2014/main" id="{D00B953B-88D7-42FC-A668-A4DF47121B7D}"/>
              </a:ext>
            </a:extLst>
          </p:cNvPr>
          <p:cNvSpPr/>
          <p:nvPr/>
        </p:nvSpPr>
        <p:spPr>
          <a:xfrm>
            <a:off x="4627469" y="4973059"/>
            <a:ext cx="1435608" cy="1183588"/>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2345" rtlCol="0" anchor="t" anchorCtr="0"/>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marR="0" lvl="0" algn="l" defTabSz="837901" rtl="0" eaLnBrk="1" fontAlgn="auto" latinLnBrk="0" hangingPunct="1">
              <a:lnSpc>
                <a:spcPct val="110000"/>
              </a:lnSpc>
              <a:spcBef>
                <a:spcPts val="0"/>
              </a:spcBef>
              <a:spcAft>
                <a:spcPts val="0"/>
              </a:spcAft>
              <a:buClrTx/>
              <a:buSzTx/>
              <a:tabLst/>
              <a:defRPr/>
            </a:pPr>
            <a:r>
              <a:rPr kumimoji="0" lang="en-US" sz="800" b="0" i="0" u="none" strike="noStrike" kern="1200" cap="none" spc="0" normalizeH="0" baseline="0" noProof="0" dirty="0">
                <a:ln>
                  <a:noFill/>
                </a:ln>
                <a:solidFill>
                  <a:srgbClr val="000000"/>
                </a:solidFill>
                <a:effectLst/>
                <a:uLnTx/>
                <a:uFillTx/>
                <a:latin typeface="Open Sans"/>
                <a:ea typeface="+mn-ea"/>
                <a:cs typeface="+mn-cs"/>
              </a:rPr>
              <a:t>Create a developer application on Developer portal. This will generate a unique client id for the</a:t>
            </a:r>
            <a:r>
              <a:rPr kumimoji="0" lang="en-US" sz="800" b="0" i="0" u="none" strike="noStrike" kern="1200" cap="none" spc="0" normalizeH="0" noProof="0" dirty="0">
                <a:ln>
                  <a:noFill/>
                </a:ln>
                <a:solidFill>
                  <a:srgbClr val="000000"/>
                </a:solidFill>
                <a:effectLst/>
                <a:uLnTx/>
                <a:uFillTx/>
                <a:latin typeface="Open Sans"/>
                <a:ea typeface="+mn-ea"/>
                <a:cs typeface="+mn-cs"/>
              </a:rPr>
              <a:t> application. </a:t>
            </a:r>
            <a:r>
              <a:rPr lang="en-US" sz="800" baseline="0" dirty="0">
                <a:solidFill>
                  <a:srgbClr val="000000"/>
                </a:solidFill>
                <a:latin typeface="Open Sans"/>
              </a:rPr>
              <a:t>Developer can use this unique id to subscribe APIs.</a:t>
            </a:r>
            <a:endParaRPr kumimoji="0" lang="en-US" sz="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166" name="Arc 165">
            <a:extLst>
              <a:ext uri="{FF2B5EF4-FFF2-40B4-BE49-F238E27FC236}">
                <a16:creationId xmlns:a16="http://schemas.microsoft.com/office/drawing/2014/main" id="{28EB3156-48F1-4D5D-BD1F-68EB32526F6F}"/>
              </a:ext>
            </a:extLst>
          </p:cNvPr>
          <p:cNvSpPr/>
          <p:nvPr/>
        </p:nvSpPr>
        <p:spPr>
          <a:xfrm rot="5400000">
            <a:off x="5365708" y="3782037"/>
            <a:ext cx="437429" cy="437429"/>
          </a:xfrm>
          <a:prstGeom prst="arc">
            <a:avLst/>
          </a:prstGeom>
          <a:ln w="1016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marR="0" lvl="0" indent="0" algn="ctr" defTabSz="837901"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a:ln>
                <a:noFill/>
              </a:ln>
              <a:solidFill>
                <a:srgbClr val="000000"/>
              </a:solidFill>
              <a:effectLst/>
              <a:uLnTx/>
              <a:uFillTx/>
              <a:latin typeface="Open Sans"/>
              <a:ea typeface="+mn-ea"/>
              <a:cs typeface="+mn-cs"/>
            </a:endParaRPr>
          </a:p>
        </p:txBody>
      </p:sp>
      <p:cxnSp>
        <p:nvCxnSpPr>
          <p:cNvPr id="167" name="Straight Connector 166">
            <a:extLst>
              <a:ext uri="{FF2B5EF4-FFF2-40B4-BE49-F238E27FC236}">
                <a16:creationId xmlns:a16="http://schemas.microsoft.com/office/drawing/2014/main" id="{411598DE-2122-413B-9BF6-BD264C5E6716}"/>
              </a:ext>
            </a:extLst>
          </p:cNvPr>
          <p:cNvCxnSpPr/>
          <p:nvPr/>
        </p:nvCxnSpPr>
        <p:spPr>
          <a:xfrm>
            <a:off x="5803542" y="2754440"/>
            <a:ext cx="0" cy="1257746"/>
          </a:xfrm>
          <a:prstGeom prst="line">
            <a:avLst/>
          </a:prstGeom>
          <a:ln w="1016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8" name="Arc 167">
            <a:extLst>
              <a:ext uri="{FF2B5EF4-FFF2-40B4-BE49-F238E27FC236}">
                <a16:creationId xmlns:a16="http://schemas.microsoft.com/office/drawing/2014/main" id="{41AC292D-CAA9-4A4E-8D2B-DA4F287C0428}"/>
              </a:ext>
            </a:extLst>
          </p:cNvPr>
          <p:cNvSpPr/>
          <p:nvPr/>
        </p:nvSpPr>
        <p:spPr>
          <a:xfrm rot="16200000">
            <a:off x="5803812" y="2556025"/>
            <a:ext cx="437429" cy="437429"/>
          </a:xfrm>
          <a:prstGeom prst="arc">
            <a:avLst/>
          </a:prstGeom>
          <a:ln w="1016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marR="0" lvl="0" indent="0" algn="ctr" defTabSz="837901"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a:ln>
                <a:noFill/>
              </a:ln>
              <a:solidFill>
                <a:srgbClr val="000000"/>
              </a:solidFill>
              <a:effectLst/>
              <a:uLnTx/>
              <a:uFillTx/>
              <a:latin typeface="Open Sans"/>
              <a:ea typeface="+mn-ea"/>
              <a:cs typeface="+mn-cs"/>
            </a:endParaRPr>
          </a:p>
        </p:txBody>
      </p:sp>
      <p:sp>
        <p:nvSpPr>
          <p:cNvPr id="169" name="Arc 168">
            <a:extLst>
              <a:ext uri="{FF2B5EF4-FFF2-40B4-BE49-F238E27FC236}">
                <a16:creationId xmlns:a16="http://schemas.microsoft.com/office/drawing/2014/main" id="{3BC0577E-934A-400E-8892-63C51FF75599}"/>
              </a:ext>
            </a:extLst>
          </p:cNvPr>
          <p:cNvSpPr/>
          <p:nvPr/>
        </p:nvSpPr>
        <p:spPr>
          <a:xfrm>
            <a:off x="8797602" y="2553362"/>
            <a:ext cx="437429" cy="437429"/>
          </a:xfrm>
          <a:prstGeom prst="arc">
            <a:avLst/>
          </a:prstGeom>
          <a:ln w="1016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marR="0" lvl="0" indent="0" algn="ctr" defTabSz="837901"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a:ln>
                <a:noFill/>
              </a:ln>
              <a:solidFill>
                <a:srgbClr val="000000"/>
              </a:solidFill>
              <a:effectLst/>
              <a:uLnTx/>
              <a:uFillTx/>
              <a:latin typeface="Open Sans"/>
              <a:ea typeface="+mn-ea"/>
              <a:cs typeface="+mn-cs"/>
            </a:endParaRPr>
          </a:p>
        </p:txBody>
      </p:sp>
      <p:cxnSp>
        <p:nvCxnSpPr>
          <p:cNvPr id="170" name="Straight Connector 169">
            <a:extLst>
              <a:ext uri="{FF2B5EF4-FFF2-40B4-BE49-F238E27FC236}">
                <a16:creationId xmlns:a16="http://schemas.microsoft.com/office/drawing/2014/main" id="{647E7E97-1DBC-48AC-8708-737D1235F5E9}"/>
              </a:ext>
            </a:extLst>
          </p:cNvPr>
          <p:cNvCxnSpPr/>
          <p:nvPr/>
        </p:nvCxnSpPr>
        <p:spPr>
          <a:xfrm>
            <a:off x="9235273" y="2767838"/>
            <a:ext cx="0" cy="997527"/>
          </a:xfrm>
          <a:prstGeom prst="line">
            <a:avLst/>
          </a:prstGeom>
          <a:ln w="1016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1" name="Arc 170">
            <a:extLst>
              <a:ext uri="{FF2B5EF4-FFF2-40B4-BE49-F238E27FC236}">
                <a16:creationId xmlns:a16="http://schemas.microsoft.com/office/drawing/2014/main" id="{7ACEB2A1-A0A4-4A17-9E90-B4F191638609}"/>
              </a:ext>
            </a:extLst>
          </p:cNvPr>
          <p:cNvSpPr/>
          <p:nvPr/>
        </p:nvSpPr>
        <p:spPr>
          <a:xfrm rot="10800000">
            <a:off x="9240245" y="3539566"/>
            <a:ext cx="437429" cy="437429"/>
          </a:xfrm>
          <a:prstGeom prst="arc">
            <a:avLst/>
          </a:prstGeom>
          <a:ln w="1016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marR="0" lvl="0" indent="0" algn="ctr" defTabSz="837901"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a:ln>
                <a:noFill/>
              </a:ln>
              <a:solidFill>
                <a:srgbClr val="000000"/>
              </a:solidFill>
              <a:effectLst/>
              <a:uLnTx/>
              <a:uFillTx/>
              <a:latin typeface="Open Sans"/>
              <a:ea typeface="+mn-ea"/>
              <a:cs typeface="+mn-cs"/>
            </a:endParaRPr>
          </a:p>
        </p:txBody>
      </p:sp>
      <p:sp>
        <p:nvSpPr>
          <p:cNvPr id="172" name="Rectangle 171">
            <a:extLst>
              <a:ext uri="{FF2B5EF4-FFF2-40B4-BE49-F238E27FC236}">
                <a16:creationId xmlns:a16="http://schemas.microsoft.com/office/drawing/2014/main" id="{A35097C1-0EBF-4198-87A9-2A79B6DE67B5}"/>
              </a:ext>
            </a:extLst>
          </p:cNvPr>
          <p:cNvSpPr/>
          <p:nvPr/>
        </p:nvSpPr>
        <p:spPr>
          <a:xfrm>
            <a:off x="7623501" y="4973059"/>
            <a:ext cx="1435608" cy="1183588"/>
          </a:xfrm>
          <a:prstGeom prst="rect">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62345" rtlCol="0" anchor="t" anchorCtr="0"/>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lvl="0" defTabSz="837901">
              <a:lnSpc>
                <a:spcPct val="120000"/>
              </a:lnSpc>
              <a:defRPr/>
            </a:pPr>
            <a:r>
              <a:rPr lang="en-US" sz="800" dirty="0">
                <a:solidFill>
                  <a:srgbClr val="000000"/>
                </a:solidFill>
                <a:latin typeface="Open Sans"/>
              </a:rPr>
              <a:t>Subscription will be submitted for API owner approval. Once approved on API Manager portal, customer can call the API with appropriate </a:t>
            </a:r>
            <a:r>
              <a:rPr lang="en-US" sz="800" dirty="0" err="1">
                <a:solidFill>
                  <a:srgbClr val="000000"/>
                </a:solidFill>
                <a:latin typeface="Open Sans"/>
              </a:rPr>
              <a:t>clientID</a:t>
            </a:r>
            <a:r>
              <a:rPr lang="en-US" sz="800" dirty="0">
                <a:solidFill>
                  <a:srgbClr val="000000"/>
                </a:solidFill>
                <a:latin typeface="Open Sans"/>
              </a:rPr>
              <a:t>/applications.</a:t>
            </a:r>
            <a:endParaRPr kumimoji="0" lang="en-US" sz="700" b="0" i="0" u="none" strike="noStrike" kern="1200" cap="none" spc="0" normalizeH="0" baseline="0" noProof="0" dirty="0">
              <a:ln>
                <a:noFill/>
              </a:ln>
              <a:solidFill>
                <a:srgbClr val="000000"/>
              </a:solidFill>
              <a:effectLst/>
              <a:uLnTx/>
              <a:uFillTx/>
              <a:latin typeface="Open Sans"/>
              <a:ea typeface="+mn-ea"/>
              <a:cs typeface="+mn-cs"/>
            </a:endParaRPr>
          </a:p>
        </p:txBody>
      </p:sp>
      <p:cxnSp>
        <p:nvCxnSpPr>
          <p:cNvPr id="173" name="Straight Connector 172">
            <a:extLst>
              <a:ext uri="{FF2B5EF4-FFF2-40B4-BE49-F238E27FC236}">
                <a16:creationId xmlns:a16="http://schemas.microsoft.com/office/drawing/2014/main" id="{7B9BD26A-D455-404D-AE40-11E15384DE98}"/>
              </a:ext>
            </a:extLst>
          </p:cNvPr>
          <p:cNvCxnSpPr>
            <a:stCxn id="171" idx="0"/>
          </p:cNvCxnSpPr>
          <p:nvPr/>
        </p:nvCxnSpPr>
        <p:spPr>
          <a:xfrm flipV="1">
            <a:off x="9458960" y="3975157"/>
            <a:ext cx="821181" cy="1838"/>
          </a:xfrm>
          <a:prstGeom prst="line">
            <a:avLst/>
          </a:prstGeom>
          <a:ln w="1016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4" name="Arc 173">
            <a:extLst>
              <a:ext uri="{FF2B5EF4-FFF2-40B4-BE49-F238E27FC236}">
                <a16:creationId xmlns:a16="http://schemas.microsoft.com/office/drawing/2014/main" id="{8A5677BE-380B-49E8-8274-27F34A1ECE1B}"/>
              </a:ext>
            </a:extLst>
          </p:cNvPr>
          <p:cNvSpPr/>
          <p:nvPr/>
        </p:nvSpPr>
        <p:spPr>
          <a:xfrm rot="5400000">
            <a:off x="10048490" y="3539566"/>
            <a:ext cx="437429" cy="437429"/>
          </a:xfrm>
          <a:prstGeom prst="arc">
            <a:avLst/>
          </a:prstGeom>
          <a:ln w="1016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marR="0" lvl="0" indent="0" algn="ctr" defTabSz="837901"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a:ln>
                <a:noFill/>
              </a:ln>
              <a:solidFill>
                <a:srgbClr val="000000"/>
              </a:solidFill>
              <a:effectLst/>
              <a:uLnTx/>
              <a:uFillTx/>
              <a:latin typeface="Open Sans"/>
              <a:ea typeface="+mn-ea"/>
              <a:cs typeface="+mn-cs"/>
            </a:endParaRPr>
          </a:p>
        </p:txBody>
      </p:sp>
      <p:sp>
        <p:nvSpPr>
          <p:cNvPr id="175" name="Arc 174">
            <a:extLst>
              <a:ext uri="{FF2B5EF4-FFF2-40B4-BE49-F238E27FC236}">
                <a16:creationId xmlns:a16="http://schemas.microsoft.com/office/drawing/2014/main" id="{B826C406-055B-4382-9978-9BF99620068E}"/>
              </a:ext>
            </a:extLst>
          </p:cNvPr>
          <p:cNvSpPr/>
          <p:nvPr/>
        </p:nvSpPr>
        <p:spPr>
          <a:xfrm rot="16200000">
            <a:off x="10486594" y="2799790"/>
            <a:ext cx="437429" cy="437429"/>
          </a:xfrm>
          <a:prstGeom prst="arc">
            <a:avLst/>
          </a:prstGeom>
          <a:ln w="1016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marR="0" lvl="0" indent="0" algn="ctr" defTabSz="837901"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a:ln>
                <a:noFill/>
              </a:ln>
              <a:solidFill>
                <a:srgbClr val="000000"/>
              </a:solidFill>
              <a:effectLst/>
              <a:uLnTx/>
              <a:uFillTx/>
              <a:latin typeface="Open Sans"/>
              <a:ea typeface="+mn-ea"/>
              <a:cs typeface="+mn-cs"/>
            </a:endParaRPr>
          </a:p>
        </p:txBody>
      </p:sp>
      <p:cxnSp>
        <p:nvCxnSpPr>
          <p:cNvPr id="176" name="Straight Connector 175">
            <a:extLst>
              <a:ext uri="{FF2B5EF4-FFF2-40B4-BE49-F238E27FC236}">
                <a16:creationId xmlns:a16="http://schemas.microsoft.com/office/drawing/2014/main" id="{8949C643-BFCE-4CB4-B826-D270346D8B14}"/>
              </a:ext>
            </a:extLst>
          </p:cNvPr>
          <p:cNvCxnSpPr/>
          <p:nvPr/>
        </p:nvCxnSpPr>
        <p:spPr>
          <a:xfrm>
            <a:off x="10486560" y="3013763"/>
            <a:ext cx="0" cy="748763"/>
          </a:xfrm>
          <a:prstGeom prst="line">
            <a:avLst/>
          </a:prstGeom>
          <a:ln w="1016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9B938A3F-4178-43D4-9CB8-817577D1C05E}"/>
              </a:ext>
            </a:extLst>
          </p:cNvPr>
          <p:cNvCxnSpPr/>
          <p:nvPr/>
        </p:nvCxnSpPr>
        <p:spPr>
          <a:xfrm>
            <a:off x="10694761" y="2797273"/>
            <a:ext cx="1488671" cy="0"/>
          </a:xfrm>
          <a:prstGeom prst="line">
            <a:avLst/>
          </a:prstGeom>
          <a:ln w="1016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8" name="Rectangle 177">
            <a:extLst>
              <a:ext uri="{FF2B5EF4-FFF2-40B4-BE49-F238E27FC236}">
                <a16:creationId xmlns:a16="http://schemas.microsoft.com/office/drawing/2014/main" id="{1E2D47EB-02D0-4F2F-B43E-D0F44C716A16}"/>
              </a:ext>
            </a:extLst>
          </p:cNvPr>
          <p:cNvSpPr/>
          <p:nvPr/>
        </p:nvSpPr>
        <p:spPr>
          <a:xfrm>
            <a:off x="9121516" y="4973059"/>
            <a:ext cx="1435608" cy="1183588"/>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tIns="62345" rtlCol="0" anchor="t" anchorCtr="0"/>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marL="0" marR="0" lvl="0" indent="0" algn="l" defTabSz="837901" rtl="0" eaLnBrk="1" fontAlgn="auto" latinLnBrk="0" hangingPunct="1">
              <a:lnSpc>
                <a:spcPct val="11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Open Sans"/>
                <a:ea typeface="+mn-ea"/>
                <a:cs typeface="+mn-cs"/>
              </a:rPr>
              <a:t>The API consumption and other relevant</a:t>
            </a:r>
            <a:r>
              <a:rPr kumimoji="0" lang="en-US" sz="800" b="0" i="0" u="none" strike="noStrike" kern="1200" cap="none" spc="0" normalizeH="0" noProof="0" dirty="0">
                <a:ln>
                  <a:noFill/>
                </a:ln>
                <a:solidFill>
                  <a:srgbClr val="000000"/>
                </a:solidFill>
                <a:effectLst/>
                <a:uLnTx/>
                <a:uFillTx/>
                <a:latin typeface="Open Sans"/>
                <a:ea typeface="+mn-ea"/>
                <a:cs typeface="+mn-cs"/>
              </a:rPr>
              <a:t> analytics can be accessed by API providers (on API manager) and developers (on Developer portal).</a:t>
            </a:r>
            <a:endParaRPr kumimoji="0" lang="en-US" sz="800" b="0" i="0" u="none" strike="noStrike" kern="1200" cap="none" spc="0" normalizeH="0" baseline="0" noProof="0" dirty="0">
              <a:ln>
                <a:noFill/>
              </a:ln>
              <a:solidFill>
                <a:srgbClr val="000000"/>
              </a:solidFill>
              <a:effectLst/>
              <a:uLnTx/>
              <a:uFillTx/>
              <a:latin typeface="Open Sans"/>
              <a:ea typeface="+mn-ea"/>
              <a:cs typeface="+mn-cs"/>
            </a:endParaRPr>
          </a:p>
        </p:txBody>
      </p:sp>
      <p:cxnSp>
        <p:nvCxnSpPr>
          <p:cNvPr id="179" name="Straight Connector 178">
            <a:extLst>
              <a:ext uri="{FF2B5EF4-FFF2-40B4-BE49-F238E27FC236}">
                <a16:creationId xmlns:a16="http://schemas.microsoft.com/office/drawing/2014/main" id="{152C2899-5DAD-4C79-9CD3-B068FB96FC55}"/>
              </a:ext>
            </a:extLst>
          </p:cNvPr>
          <p:cNvCxnSpPr/>
          <p:nvPr/>
        </p:nvCxnSpPr>
        <p:spPr>
          <a:xfrm>
            <a:off x="-8568" y="1420816"/>
            <a:ext cx="1644759" cy="0"/>
          </a:xfrm>
          <a:prstGeom prst="line">
            <a:avLst/>
          </a:prstGeom>
          <a:ln w="1016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0" name="Arc 179">
            <a:extLst>
              <a:ext uri="{FF2B5EF4-FFF2-40B4-BE49-F238E27FC236}">
                <a16:creationId xmlns:a16="http://schemas.microsoft.com/office/drawing/2014/main" id="{FCA3A114-6936-455E-980B-98C590497A04}"/>
              </a:ext>
            </a:extLst>
          </p:cNvPr>
          <p:cNvSpPr/>
          <p:nvPr/>
        </p:nvSpPr>
        <p:spPr>
          <a:xfrm>
            <a:off x="1415062" y="1422412"/>
            <a:ext cx="437429" cy="437429"/>
          </a:xfrm>
          <a:prstGeom prst="arc">
            <a:avLst/>
          </a:prstGeom>
          <a:ln w="1016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marR="0" lvl="0" indent="0" algn="ctr" defTabSz="837901"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a:ln>
                <a:noFill/>
              </a:ln>
              <a:solidFill>
                <a:srgbClr val="000000"/>
              </a:solidFill>
              <a:effectLst/>
              <a:uLnTx/>
              <a:uFillTx/>
              <a:latin typeface="Open Sans"/>
              <a:ea typeface="+mn-ea"/>
              <a:cs typeface="+mn-cs"/>
            </a:endParaRPr>
          </a:p>
        </p:txBody>
      </p:sp>
      <p:sp>
        <p:nvSpPr>
          <p:cNvPr id="181" name="Arc 180">
            <a:extLst>
              <a:ext uri="{FF2B5EF4-FFF2-40B4-BE49-F238E27FC236}">
                <a16:creationId xmlns:a16="http://schemas.microsoft.com/office/drawing/2014/main" id="{5C3417FF-F4D2-41B1-9CC4-C898A746535E}"/>
              </a:ext>
            </a:extLst>
          </p:cNvPr>
          <p:cNvSpPr/>
          <p:nvPr/>
        </p:nvSpPr>
        <p:spPr>
          <a:xfrm rot="10800000">
            <a:off x="1854443" y="3880950"/>
            <a:ext cx="437429" cy="437429"/>
          </a:xfrm>
          <a:prstGeom prst="arc">
            <a:avLst/>
          </a:prstGeom>
          <a:ln w="1016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marR="0" lvl="0" indent="0" algn="ctr" defTabSz="837901"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a:ln>
                <a:noFill/>
              </a:ln>
              <a:solidFill>
                <a:srgbClr val="000000"/>
              </a:solidFill>
              <a:effectLst/>
              <a:uLnTx/>
              <a:uFillTx/>
              <a:latin typeface="Open Sans"/>
              <a:ea typeface="+mn-ea"/>
              <a:cs typeface="+mn-cs"/>
            </a:endParaRPr>
          </a:p>
        </p:txBody>
      </p:sp>
      <p:cxnSp>
        <p:nvCxnSpPr>
          <p:cNvPr id="182" name="Straight Connector 181">
            <a:extLst>
              <a:ext uri="{FF2B5EF4-FFF2-40B4-BE49-F238E27FC236}">
                <a16:creationId xmlns:a16="http://schemas.microsoft.com/office/drawing/2014/main" id="{3F19E09E-5086-4F42-9AD0-16590C79C99A}"/>
              </a:ext>
            </a:extLst>
          </p:cNvPr>
          <p:cNvCxnSpPr/>
          <p:nvPr/>
        </p:nvCxnSpPr>
        <p:spPr>
          <a:xfrm>
            <a:off x="4052491" y="2620594"/>
            <a:ext cx="0" cy="106718"/>
          </a:xfrm>
          <a:prstGeom prst="line">
            <a:avLst/>
          </a:prstGeom>
          <a:ln w="127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83" name="Oval 182">
            <a:extLst>
              <a:ext uri="{FF2B5EF4-FFF2-40B4-BE49-F238E27FC236}">
                <a16:creationId xmlns:a16="http://schemas.microsoft.com/office/drawing/2014/main" id="{455DDFB1-3CA5-4DC3-B91A-AE8331362406}"/>
              </a:ext>
            </a:extLst>
          </p:cNvPr>
          <p:cNvSpPr/>
          <p:nvPr/>
        </p:nvSpPr>
        <p:spPr>
          <a:xfrm>
            <a:off x="2185695" y="4562908"/>
            <a:ext cx="89154" cy="8104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marL="0" marR="0" lvl="0" indent="0" algn="ctr" defTabSz="837901"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a:ln>
                <a:noFill/>
              </a:ln>
              <a:solidFill>
                <a:srgbClr val="FFFFFF"/>
              </a:solidFill>
              <a:effectLst/>
              <a:uLnTx/>
              <a:uFillTx/>
              <a:latin typeface="Open Sans"/>
              <a:ea typeface="+mn-ea"/>
              <a:cs typeface="+mn-cs"/>
            </a:endParaRPr>
          </a:p>
        </p:txBody>
      </p:sp>
      <p:sp>
        <p:nvSpPr>
          <p:cNvPr id="184" name="TextBox 109">
            <a:extLst>
              <a:ext uri="{FF2B5EF4-FFF2-40B4-BE49-F238E27FC236}">
                <a16:creationId xmlns:a16="http://schemas.microsoft.com/office/drawing/2014/main" id="{C990D82C-F78E-4E0C-BEF5-A3BA91B365A7}"/>
              </a:ext>
            </a:extLst>
          </p:cNvPr>
          <p:cNvSpPr txBox="1"/>
          <p:nvPr/>
        </p:nvSpPr>
        <p:spPr>
          <a:xfrm>
            <a:off x="3658206" y="4513424"/>
            <a:ext cx="184731" cy="346120"/>
          </a:xfrm>
          <a:prstGeom prst="rect">
            <a:avLst/>
          </a:prstGeom>
          <a:noFill/>
        </p:spPr>
        <p:txBody>
          <a:bodyPr wrap="none"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marR="0" lvl="0" indent="0" algn="l" defTabSz="837901"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dirty="0">
              <a:ln>
                <a:noFill/>
              </a:ln>
              <a:solidFill>
                <a:srgbClr val="000000"/>
              </a:solidFill>
              <a:effectLst/>
              <a:uLnTx/>
              <a:uFillTx/>
              <a:latin typeface="Open Sans"/>
              <a:ea typeface="+mn-ea"/>
              <a:cs typeface="+mn-cs"/>
            </a:endParaRPr>
          </a:p>
        </p:txBody>
      </p:sp>
      <p:sp>
        <p:nvSpPr>
          <p:cNvPr id="185" name="Rectangle 184">
            <a:extLst>
              <a:ext uri="{FF2B5EF4-FFF2-40B4-BE49-F238E27FC236}">
                <a16:creationId xmlns:a16="http://schemas.microsoft.com/office/drawing/2014/main" id="{363D64DB-5097-4D87-BD1B-23D098479DA9}"/>
              </a:ext>
            </a:extLst>
          </p:cNvPr>
          <p:cNvSpPr/>
          <p:nvPr/>
        </p:nvSpPr>
        <p:spPr>
          <a:xfrm>
            <a:off x="5913629" y="2842641"/>
            <a:ext cx="1060372" cy="203606"/>
          </a:xfrm>
          <a:prstGeom prst="rect">
            <a:avLst/>
          </a:prstGeom>
          <a:solidFill>
            <a:schemeClr val="bg1"/>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marL="0" marR="0" lvl="0" indent="0" algn="ctr" defTabSz="837901" rtl="0" eaLnBrk="1" fontAlgn="auto" latinLnBrk="0" hangingPunct="1">
              <a:lnSpc>
                <a:spcPct val="100000"/>
              </a:lnSpc>
              <a:spcBef>
                <a:spcPts val="0"/>
              </a:spcBef>
              <a:spcAft>
                <a:spcPts val="0"/>
              </a:spcAft>
              <a:buClrTx/>
              <a:buSzTx/>
              <a:buFontTx/>
              <a:buNone/>
              <a:tabLst/>
              <a:defRPr/>
            </a:pPr>
            <a:r>
              <a:rPr lang="en-US" sz="700" b="1" dirty="0">
                <a:solidFill>
                  <a:srgbClr val="000000"/>
                </a:solidFill>
                <a:latin typeface="Open Sans"/>
                <a:ea typeface="Open Sans Light" charset="0"/>
                <a:cs typeface="Open Sans Light" charset="0"/>
              </a:rPr>
              <a:t>Subscribe API</a:t>
            </a:r>
            <a:endParaRPr kumimoji="0" lang="en-US" sz="700" b="1" i="0" u="none" strike="noStrike" kern="1200" cap="none" spc="0" normalizeH="0" baseline="0" noProof="0" dirty="0">
              <a:ln>
                <a:noFill/>
              </a:ln>
              <a:solidFill>
                <a:srgbClr val="000000"/>
              </a:solidFill>
              <a:effectLst/>
              <a:uLnTx/>
              <a:uFillTx/>
              <a:latin typeface="Open Sans"/>
              <a:ea typeface="Open Sans Light" charset="0"/>
              <a:cs typeface="Open Sans Light" charset="0"/>
            </a:endParaRPr>
          </a:p>
        </p:txBody>
      </p:sp>
      <p:sp>
        <p:nvSpPr>
          <p:cNvPr id="186" name="Oval 185">
            <a:extLst>
              <a:ext uri="{FF2B5EF4-FFF2-40B4-BE49-F238E27FC236}">
                <a16:creationId xmlns:a16="http://schemas.microsoft.com/office/drawing/2014/main" id="{4AF84D00-9BFE-4B0E-97A4-17BA1F68A8E1}"/>
              </a:ext>
            </a:extLst>
          </p:cNvPr>
          <p:cNvSpPr>
            <a:spLocks noChangeAspect="1"/>
          </p:cNvSpPr>
          <p:nvPr/>
        </p:nvSpPr>
        <p:spPr>
          <a:xfrm>
            <a:off x="4094580" y="3963802"/>
            <a:ext cx="498764" cy="498764"/>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marL="0" marR="0" lvl="0" indent="0" algn="ctr" defTabSz="837901"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a:ln>
                <a:noFill/>
              </a:ln>
              <a:solidFill>
                <a:srgbClr val="FFFFFF"/>
              </a:solidFill>
              <a:effectLst/>
              <a:uLnTx/>
              <a:uFillTx/>
              <a:latin typeface="Open Sans"/>
              <a:ea typeface="+mn-ea"/>
              <a:cs typeface="+mn-cs"/>
            </a:endParaRPr>
          </a:p>
        </p:txBody>
      </p:sp>
      <p:sp>
        <p:nvSpPr>
          <p:cNvPr id="187" name="Oval 186">
            <a:extLst>
              <a:ext uri="{FF2B5EF4-FFF2-40B4-BE49-F238E27FC236}">
                <a16:creationId xmlns:a16="http://schemas.microsoft.com/office/drawing/2014/main" id="{AF458B86-E9FF-433E-99B6-30A0B17060CC}"/>
              </a:ext>
            </a:extLst>
          </p:cNvPr>
          <p:cNvSpPr>
            <a:spLocks noChangeAspect="1"/>
          </p:cNvSpPr>
          <p:nvPr/>
        </p:nvSpPr>
        <p:spPr>
          <a:xfrm>
            <a:off x="2871741" y="2384382"/>
            <a:ext cx="498764" cy="498764"/>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marL="0" marR="0" lvl="0" indent="0" algn="ctr" defTabSz="837901"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a:ln>
                <a:noFill/>
              </a:ln>
              <a:solidFill>
                <a:srgbClr val="FFFFFF"/>
              </a:solidFill>
              <a:effectLst/>
              <a:uLnTx/>
              <a:uFillTx/>
              <a:latin typeface="Open Sans"/>
              <a:ea typeface="+mn-ea"/>
              <a:cs typeface="+mn-cs"/>
            </a:endParaRPr>
          </a:p>
        </p:txBody>
      </p:sp>
      <p:sp>
        <p:nvSpPr>
          <p:cNvPr id="188" name="Oval 187">
            <a:extLst>
              <a:ext uri="{FF2B5EF4-FFF2-40B4-BE49-F238E27FC236}">
                <a16:creationId xmlns:a16="http://schemas.microsoft.com/office/drawing/2014/main" id="{B99FAC16-B43C-47B4-981C-C65612F2D33C}"/>
              </a:ext>
            </a:extLst>
          </p:cNvPr>
          <p:cNvSpPr>
            <a:spLocks noChangeAspect="1"/>
          </p:cNvSpPr>
          <p:nvPr/>
        </p:nvSpPr>
        <p:spPr>
          <a:xfrm>
            <a:off x="1990043" y="4054780"/>
            <a:ext cx="498764" cy="498764"/>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marL="0" marR="0" lvl="0" indent="0" algn="ctr" defTabSz="837901"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a:ln>
                <a:noFill/>
              </a:ln>
              <a:solidFill>
                <a:srgbClr val="FFFFFF"/>
              </a:solidFill>
              <a:effectLst/>
              <a:uLnTx/>
              <a:uFillTx/>
              <a:latin typeface="Open Sans"/>
              <a:ea typeface="+mn-ea"/>
              <a:cs typeface="+mn-cs"/>
            </a:endParaRPr>
          </a:p>
        </p:txBody>
      </p:sp>
      <p:grpSp>
        <p:nvGrpSpPr>
          <p:cNvPr id="189" name="Group 188">
            <a:extLst>
              <a:ext uri="{FF2B5EF4-FFF2-40B4-BE49-F238E27FC236}">
                <a16:creationId xmlns:a16="http://schemas.microsoft.com/office/drawing/2014/main" id="{3DF4BFEF-54E6-4B69-9BC7-F25D2765DB70}"/>
              </a:ext>
            </a:extLst>
          </p:cNvPr>
          <p:cNvGrpSpPr>
            <a:grpSpLocks noChangeAspect="1"/>
          </p:cNvGrpSpPr>
          <p:nvPr/>
        </p:nvGrpSpPr>
        <p:grpSpPr>
          <a:xfrm>
            <a:off x="2123384" y="4187320"/>
            <a:ext cx="230352" cy="240890"/>
            <a:chOff x="4216401" y="969963"/>
            <a:chExt cx="242888" cy="254000"/>
          </a:xfrm>
        </p:grpSpPr>
        <p:sp>
          <p:nvSpPr>
            <p:cNvPr id="260" name="Freeform 222">
              <a:extLst>
                <a:ext uri="{FF2B5EF4-FFF2-40B4-BE49-F238E27FC236}">
                  <a16:creationId xmlns:a16="http://schemas.microsoft.com/office/drawing/2014/main" id="{BA89876D-11B8-4660-812F-7BB8D6D4A10B}"/>
                </a:ext>
              </a:extLst>
            </p:cNvPr>
            <p:cNvSpPr>
              <a:spLocks/>
            </p:cNvSpPr>
            <p:nvPr/>
          </p:nvSpPr>
          <p:spPr bwMode="auto">
            <a:xfrm>
              <a:off x="4216401" y="1087438"/>
              <a:ext cx="242888" cy="136525"/>
            </a:xfrm>
            <a:custGeom>
              <a:avLst/>
              <a:gdLst>
                <a:gd name="T0" fmla="*/ 154 w 305"/>
                <a:gd name="T1" fmla="*/ 85 h 173"/>
                <a:gd name="T2" fmla="*/ 154 w 305"/>
                <a:gd name="T3" fmla="*/ 85 h 173"/>
                <a:gd name="T4" fmla="*/ 152 w 305"/>
                <a:gd name="T5" fmla="*/ 85 h 173"/>
                <a:gd name="T6" fmla="*/ 152 w 305"/>
                <a:gd name="T7" fmla="*/ 85 h 173"/>
                <a:gd name="T8" fmla="*/ 149 w 305"/>
                <a:gd name="T9" fmla="*/ 85 h 173"/>
                <a:gd name="T10" fmla="*/ 0 w 305"/>
                <a:gd name="T11" fmla="*/ 0 h 173"/>
                <a:gd name="T12" fmla="*/ 0 w 305"/>
                <a:gd name="T13" fmla="*/ 168 h 173"/>
                <a:gd name="T14" fmla="*/ 0 w 305"/>
                <a:gd name="T15" fmla="*/ 168 h 173"/>
                <a:gd name="T16" fmla="*/ 1 w 305"/>
                <a:gd name="T17" fmla="*/ 172 h 173"/>
                <a:gd name="T18" fmla="*/ 4 w 305"/>
                <a:gd name="T19" fmla="*/ 173 h 173"/>
                <a:gd name="T20" fmla="*/ 299 w 305"/>
                <a:gd name="T21" fmla="*/ 173 h 173"/>
                <a:gd name="T22" fmla="*/ 299 w 305"/>
                <a:gd name="T23" fmla="*/ 173 h 173"/>
                <a:gd name="T24" fmla="*/ 303 w 305"/>
                <a:gd name="T25" fmla="*/ 172 h 173"/>
                <a:gd name="T26" fmla="*/ 305 w 305"/>
                <a:gd name="T27" fmla="*/ 168 h 173"/>
                <a:gd name="T28" fmla="*/ 305 w 305"/>
                <a:gd name="T29" fmla="*/ 0 h 173"/>
                <a:gd name="T30" fmla="*/ 154 w 305"/>
                <a:gd name="T31" fmla="*/ 85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5" h="173">
                  <a:moveTo>
                    <a:pt x="154" y="85"/>
                  </a:moveTo>
                  <a:lnTo>
                    <a:pt x="154" y="85"/>
                  </a:lnTo>
                  <a:lnTo>
                    <a:pt x="152" y="85"/>
                  </a:lnTo>
                  <a:lnTo>
                    <a:pt x="152" y="85"/>
                  </a:lnTo>
                  <a:lnTo>
                    <a:pt x="149" y="85"/>
                  </a:lnTo>
                  <a:lnTo>
                    <a:pt x="0" y="0"/>
                  </a:lnTo>
                  <a:lnTo>
                    <a:pt x="0" y="168"/>
                  </a:lnTo>
                  <a:lnTo>
                    <a:pt x="0" y="168"/>
                  </a:lnTo>
                  <a:lnTo>
                    <a:pt x="1" y="172"/>
                  </a:lnTo>
                  <a:lnTo>
                    <a:pt x="4" y="173"/>
                  </a:lnTo>
                  <a:lnTo>
                    <a:pt x="299" y="173"/>
                  </a:lnTo>
                  <a:lnTo>
                    <a:pt x="299" y="173"/>
                  </a:lnTo>
                  <a:lnTo>
                    <a:pt x="303" y="172"/>
                  </a:lnTo>
                  <a:lnTo>
                    <a:pt x="305" y="168"/>
                  </a:lnTo>
                  <a:lnTo>
                    <a:pt x="305" y="0"/>
                  </a:lnTo>
                  <a:lnTo>
                    <a:pt x="154" y="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2345" tIns="31173" rIns="62345" bIns="31173" numCol="1" anchor="t" anchorCtr="0" compatLnSpc="1">
              <a:prstTxWarp prst="textNoShape">
                <a:avLst/>
              </a:prstTxWarp>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marR="0" lvl="0" indent="0" algn="l" defTabSz="837901"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a:ln>
                  <a:noFill/>
                </a:ln>
                <a:solidFill>
                  <a:srgbClr val="000000"/>
                </a:solidFill>
                <a:effectLst/>
                <a:uLnTx/>
                <a:uFillTx/>
                <a:latin typeface="Open Sans"/>
                <a:ea typeface="+mn-ea"/>
                <a:cs typeface="+mn-cs"/>
              </a:endParaRPr>
            </a:p>
          </p:txBody>
        </p:sp>
        <p:sp>
          <p:nvSpPr>
            <p:cNvPr id="261" name="Freeform 223">
              <a:extLst>
                <a:ext uri="{FF2B5EF4-FFF2-40B4-BE49-F238E27FC236}">
                  <a16:creationId xmlns:a16="http://schemas.microsoft.com/office/drawing/2014/main" id="{C2D34CAC-76C4-4766-87B7-7DC3448B2EBF}"/>
                </a:ext>
              </a:extLst>
            </p:cNvPr>
            <p:cNvSpPr>
              <a:spLocks/>
            </p:cNvSpPr>
            <p:nvPr/>
          </p:nvSpPr>
          <p:spPr bwMode="auto">
            <a:xfrm>
              <a:off x="4292601" y="1014413"/>
              <a:ext cx="90488" cy="12700"/>
            </a:xfrm>
            <a:custGeom>
              <a:avLst/>
              <a:gdLst>
                <a:gd name="T0" fmla="*/ 106 w 114"/>
                <a:gd name="T1" fmla="*/ 16 h 16"/>
                <a:gd name="T2" fmla="*/ 8 w 114"/>
                <a:gd name="T3" fmla="*/ 16 h 16"/>
                <a:gd name="T4" fmla="*/ 8 w 114"/>
                <a:gd name="T5" fmla="*/ 16 h 16"/>
                <a:gd name="T6" fmla="*/ 4 w 114"/>
                <a:gd name="T7" fmla="*/ 15 h 16"/>
                <a:gd name="T8" fmla="*/ 2 w 114"/>
                <a:gd name="T9" fmla="*/ 13 h 16"/>
                <a:gd name="T10" fmla="*/ 0 w 114"/>
                <a:gd name="T11" fmla="*/ 10 h 16"/>
                <a:gd name="T12" fmla="*/ 0 w 114"/>
                <a:gd name="T13" fmla="*/ 8 h 16"/>
                <a:gd name="T14" fmla="*/ 0 w 114"/>
                <a:gd name="T15" fmla="*/ 8 h 16"/>
                <a:gd name="T16" fmla="*/ 0 w 114"/>
                <a:gd name="T17" fmla="*/ 4 h 16"/>
                <a:gd name="T18" fmla="*/ 2 w 114"/>
                <a:gd name="T19" fmla="*/ 2 h 16"/>
                <a:gd name="T20" fmla="*/ 4 w 114"/>
                <a:gd name="T21" fmla="*/ 0 h 16"/>
                <a:gd name="T22" fmla="*/ 8 w 114"/>
                <a:gd name="T23" fmla="*/ 0 h 16"/>
                <a:gd name="T24" fmla="*/ 106 w 114"/>
                <a:gd name="T25" fmla="*/ 0 h 16"/>
                <a:gd name="T26" fmla="*/ 106 w 114"/>
                <a:gd name="T27" fmla="*/ 0 h 16"/>
                <a:gd name="T28" fmla="*/ 109 w 114"/>
                <a:gd name="T29" fmla="*/ 0 h 16"/>
                <a:gd name="T30" fmla="*/ 112 w 114"/>
                <a:gd name="T31" fmla="*/ 2 h 16"/>
                <a:gd name="T32" fmla="*/ 113 w 114"/>
                <a:gd name="T33" fmla="*/ 4 h 16"/>
                <a:gd name="T34" fmla="*/ 114 w 114"/>
                <a:gd name="T35" fmla="*/ 8 h 16"/>
                <a:gd name="T36" fmla="*/ 114 w 114"/>
                <a:gd name="T37" fmla="*/ 8 h 16"/>
                <a:gd name="T38" fmla="*/ 113 w 114"/>
                <a:gd name="T39" fmla="*/ 10 h 16"/>
                <a:gd name="T40" fmla="*/ 112 w 114"/>
                <a:gd name="T41" fmla="*/ 13 h 16"/>
                <a:gd name="T42" fmla="*/ 109 w 114"/>
                <a:gd name="T43" fmla="*/ 15 h 16"/>
                <a:gd name="T44" fmla="*/ 106 w 114"/>
                <a:gd name="T45" fmla="*/ 16 h 16"/>
                <a:gd name="T46" fmla="*/ 106 w 114"/>
                <a:gd name="T4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4" h="16">
                  <a:moveTo>
                    <a:pt x="106" y="16"/>
                  </a:moveTo>
                  <a:lnTo>
                    <a:pt x="8" y="16"/>
                  </a:lnTo>
                  <a:lnTo>
                    <a:pt x="8" y="16"/>
                  </a:lnTo>
                  <a:lnTo>
                    <a:pt x="4" y="15"/>
                  </a:lnTo>
                  <a:lnTo>
                    <a:pt x="2" y="13"/>
                  </a:lnTo>
                  <a:lnTo>
                    <a:pt x="0" y="10"/>
                  </a:lnTo>
                  <a:lnTo>
                    <a:pt x="0" y="8"/>
                  </a:lnTo>
                  <a:lnTo>
                    <a:pt x="0" y="8"/>
                  </a:lnTo>
                  <a:lnTo>
                    <a:pt x="0" y="4"/>
                  </a:lnTo>
                  <a:lnTo>
                    <a:pt x="2" y="2"/>
                  </a:lnTo>
                  <a:lnTo>
                    <a:pt x="4" y="0"/>
                  </a:lnTo>
                  <a:lnTo>
                    <a:pt x="8" y="0"/>
                  </a:lnTo>
                  <a:lnTo>
                    <a:pt x="106" y="0"/>
                  </a:lnTo>
                  <a:lnTo>
                    <a:pt x="106" y="0"/>
                  </a:lnTo>
                  <a:lnTo>
                    <a:pt x="109" y="0"/>
                  </a:lnTo>
                  <a:lnTo>
                    <a:pt x="112" y="2"/>
                  </a:lnTo>
                  <a:lnTo>
                    <a:pt x="113" y="4"/>
                  </a:lnTo>
                  <a:lnTo>
                    <a:pt x="114" y="8"/>
                  </a:lnTo>
                  <a:lnTo>
                    <a:pt x="114" y="8"/>
                  </a:lnTo>
                  <a:lnTo>
                    <a:pt x="113" y="10"/>
                  </a:lnTo>
                  <a:lnTo>
                    <a:pt x="112" y="13"/>
                  </a:lnTo>
                  <a:lnTo>
                    <a:pt x="109" y="15"/>
                  </a:lnTo>
                  <a:lnTo>
                    <a:pt x="106" y="16"/>
                  </a:lnTo>
                  <a:lnTo>
                    <a:pt x="106"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2345" tIns="31173" rIns="62345" bIns="31173" numCol="1" anchor="t" anchorCtr="0" compatLnSpc="1">
              <a:prstTxWarp prst="textNoShape">
                <a:avLst/>
              </a:prstTxWarp>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marR="0" lvl="0" indent="0" algn="l" defTabSz="837901"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a:ln>
                  <a:noFill/>
                </a:ln>
                <a:solidFill>
                  <a:srgbClr val="000000"/>
                </a:solidFill>
                <a:effectLst/>
                <a:uLnTx/>
                <a:uFillTx/>
                <a:latin typeface="Open Sans"/>
                <a:ea typeface="+mn-ea"/>
                <a:cs typeface="+mn-cs"/>
              </a:endParaRPr>
            </a:p>
          </p:txBody>
        </p:sp>
        <p:sp>
          <p:nvSpPr>
            <p:cNvPr id="262" name="Freeform 224">
              <a:extLst>
                <a:ext uri="{FF2B5EF4-FFF2-40B4-BE49-F238E27FC236}">
                  <a16:creationId xmlns:a16="http://schemas.microsoft.com/office/drawing/2014/main" id="{F841AA0B-26F4-40E4-8C53-3E5DB87C8087}"/>
                </a:ext>
              </a:extLst>
            </p:cNvPr>
            <p:cNvSpPr>
              <a:spLocks/>
            </p:cNvSpPr>
            <p:nvPr/>
          </p:nvSpPr>
          <p:spPr bwMode="auto">
            <a:xfrm>
              <a:off x="4292601" y="1057275"/>
              <a:ext cx="90488" cy="12700"/>
            </a:xfrm>
            <a:custGeom>
              <a:avLst/>
              <a:gdLst>
                <a:gd name="T0" fmla="*/ 106 w 114"/>
                <a:gd name="T1" fmla="*/ 17 h 17"/>
                <a:gd name="T2" fmla="*/ 8 w 114"/>
                <a:gd name="T3" fmla="*/ 17 h 17"/>
                <a:gd name="T4" fmla="*/ 8 w 114"/>
                <a:gd name="T5" fmla="*/ 17 h 17"/>
                <a:gd name="T6" fmla="*/ 4 w 114"/>
                <a:gd name="T7" fmla="*/ 17 h 17"/>
                <a:gd name="T8" fmla="*/ 2 w 114"/>
                <a:gd name="T9" fmla="*/ 14 h 17"/>
                <a:gd name="T10" fmla="*/ 0 w 114"/>
                <a:gd name="T11" fmla="*/ 11 h 17"/>
                <a:gd name="T12" fmla="*/ 0 w 114"/>
                <a:gd name="T13" fmla="*/ 9 h 17"/>
                <a:gd name="T14" fmla="*/ 0 w 114"/>
                <a:gd name="T15" fmla="*/ 9 h 17"/>
                <a:gd name="T16" fmla="*/ 0 w 114"/>
                <a:gd name="T17" fmla="*/ 6 h 17"/>
                <a:gd name="T18" fmla="*/ 2 w 114"/>
                <a:gd name="T19" fmla="*/ 3 h 17"/>
                <a:gd name="T20" fmla="*/ 4 w 114"/>
                <a:gd name="T21" fmla="*/ 2 h 17"/>
                <a:gd name="T22" fmla="*/ 8 w 114"/>
                <a:gd name="T23" fmla="*/ 0 h 17"/>
                <a:gd name="T24" fmla="*/ 106 w 114"/>
                <a:gd name="T25" fmla="*/ 0 h 17"/>
                <a:gd name="T26" fmla="*/ 106 w 114"/>
                <a:gd name="T27" fmla="*/ 0 h 17"/>
                <a:gd name="T28" fmla="*/ 109 w 114"/>
                <a:gd name="T29" fmla="*/ 2 h 17"/>
                <a:gd name="T30" fmla="*/ 112 w 114"/>
                <a:gd name="T31" fmla="*/ 3 h 17"/>
                <a:gd name="T32" fmla="*/ 113 w 114"/>
                <a:gd name="T33" fmla="*/ 6 h 17"/>
                <a:gd name="T34" fmla="*/ 114 w 114"/>
                <a:gd name="T35" fmla="*/ 9 h 17"/>
                <a:gd name="T36" fmla="*/ 114 w 114"/>
                <a:gd name="T37" fmla="*/ 9 h 17"/>
                <a:gd name="T38" fmla="*/ 113 w 114"/>
                <a:gd name="T39" fmla="*/ 11 h 17"/>
                <a:gd name="T40" fmla="*/ 112 w 114"/>
                <a:gd name="T41" fmla="*/ 14 h 17"/>
                <a:gd name="T42" fmla="*/ 109 w 114"/>
                <a:gd name="T43" fmla="*/ 17 h 17"/>
                <a:gd name="T44" fmla="*/ 106 w 114"/>
                <a:gd name="T45" fmla="*/ 17 h 17"/>
                <a:gd name="T46" fmla="*/ 106 w 114"/>
                <a:gd name="T4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4" h="17">
                  <a:moveTo>
                    <a:pt x="106" y="17"/>
                  </a:moveTo>
                  <a:lnTo>
                    <a:pt x="8" y="17"/>
                  </a:lnTo>
                  <a:lnTo>
                    <a:pt x="8" y="17"/>
                  </a:lnTo>
                  <a:lnTo>
                    <a:pt x="4" y="17"/>
                  </a:lnTo>
                  <a:lnTo>
                    <a:pt x="2" y="14"/>
                  </a:lnTo>
                  <a:lnTo>
                    <a:pt x="0" y="11"/>
                  </a:lnTo>
                  <a:lnTo>
                    <a:pt x="0" y="9"/>
                  </a:lnTo>
                  <a:lnTo>
                    <a:pt x="0" y="9"/>
                  </a:lnTo>
                  <a:lnTo>
                    <a:pt x="0" y="6"/>
                  </a:lnTo>
                  <a:lnTo>
                    <a:pt x="2" y="3"/>
                  </a:lnTo>
                  <a:lnTo>
                    <a:pt x="4" y="2"/>
                  </a:lnTo>
                  <a:lnTo>
                    <a:pt x="8" y="0"/>
                  </a:lnTo>
                  <a:lnTo>
                    <a:pt x="106" y="0"/>
                  </a:lnTo>
                  <a:lnTo>
                    <a:pt x="106" y="0"/>
                  </a:lnTo>
                  <a:lnTo>
                    <a:pt x="109" y="2"/>
                  </a:lnTo>
                  <a:lnTo>
                    <a:pt x="112" y="3"/>
                  </a:lnTo>
                  <a:lnTo>
                    <a:pt x="113" y="6"/>
                  </a:lnTo>
                  <a:lnTo>
                    <a:pt x="114" y="9"/>
                  </a:lnTo>
                  <a:lnTo>
                    <a:pt x="114" y="9"/>
                  </a:lnTo>
                  <a:lnTo>
                    <a:pt x="113" y="11"/>
                  </a:lnTo>
                  <a:lnTo>
                    <a:pt x="112" y="14"/>
                  </a:lnTo>
                  <a:lnTo>
                    <a:pt x="109" y="17"/>
                  </a:lnTo>
                  <a:lnTo>
                    <a:pt x="106" y="17"/>
                  </a:lnTo>
                  <a:lnTo>
                    <a:pt x="10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2345" tIns="31173" rIns="62345" bIns="31173" numCol="1" anchor="t" anchorCtr="0" compatLnSpc="1">
              <a:prstTxWarp prst="textNoShape">
                <a:avLst/>
              </a:prstTxWarp>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marR="0" lvl="0" indent="0" algn="l" defTabSz="837901"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a:ln>
                  <a:noFill/>
                </a:ln>
                <a:solidFill>
                  <a:srgbClr val="000000"/>
                </a:solidFill>
                <a:effectLst/>
                <a:uLnTx/>
                <a:uFillTx/>
                <a:latin typeface="Open Sans"/>
                <a:ea typeface="+mn-ea"/>
                <a:cs typeface="+mn-cs"/>
              </a:endParaRPr>
            </a:p>
          </p:txBody>
        </p:sp>
        <p:sp>
          <p:nvSpPr>
            <p:cNvPr id="263" name="Freeform 225">
              <a:extLst>
                <a:ext uri="{FF2B5EF4-FFF2-40B4-BE49-F238E27FC236}">
                  <a16:creationId xmlns:a16="http://schemas.microsoft.com/office/drawing/2014/main" id="{91E8F04B-2141-4E72-989D-DDED62702306}"/>
                </a:ext>
              </a:extLst>
            </p:cNvPr>
            <p:cNvSpPr>
              <a:spLocks/>
            </p:cNvSpPr>
            <p:nvPr/>
          </p:nvSpPr>
          <p:spPr bwMode="auto">
            <a:xfrm>
              <a:off x="4222751" y="969963"/>
              <a:ext cx="230188" cy="127000"/>
            </a:xfrm>
            <a:custGeom>
              <a:avLst/>
              <a:gdLst>
                <a:gd name="T0" fmla="*/ 251 w 290"/>
                <a:gd name="T1" fmla="*/ 150 h 159"/>
                <a:gd name="T2" fmla="*/ 290 w 290"/>
                <a:gd name="T3" fmla="*/ 129 h 159"/>
                <a:gd name="T4" fmla="*/ 251 w 290"/>
                <a:gd name="T5" fmla="*/ 106 h 159"/>
                <a:gd name="T6" fmla="*/ 251 w 290"/>
                <a:gd name="T7" fmla="*/ 8 h 159"/>
                <a:gd name="T8" fmla="*/ 251 w 290"/>
                <a:gd name="T9" fmla="*/ 8 h 159"/>
                <a:gd name="T10" fmla="*/ 251 w 290"/>
                <a:gd name="T11" fmla="*/ 5 h 159"/>
                <a:gd name="T12" fmla="*/ 249 w 290"/>
                <a:gd name="T13" fmla="*/ 2 h 159"/>
                <a:gd name="T14" fmla="*/ 247 w 290"/>
                <a:gd name="T15" fmla="*/ 1 h 159"/>
                <a:gd name="T16" fmla="*/ 243 w 290"/>
                <a:gd name="T17" fmla="*/ 0 h 159"/>
                <a:gd name="T18" fmla="*/ 47 w 290"/>
                <a:gd name="T19" fmla="*/ 0 h 159"/>
                <a:gd name="T20" fmla="*/ 47 w 290"/>
                <a:gd name="T21" fmla="*/ 0 h 159"/>
                <a:gd name="T22" fmla="*/ 44 w 290"/>
                <a:gd name="T23" fmla="*/ 1 h 159"/>
                <a:gd name="T24" fmla="*/ 41 w 290"/>
                <a:gd name="T25" fmla="*/ 2 h 159"/>
                <a:gd name="T26" fmla="*/ 40 w 290"/>
                <a:gd name="T27" fmla="*/ 5 h 159"/>
                <a:gd name="T28" fmla="*/ 38 w 290"/>
                <a:gd name="T29" fmla="*/ 8 h 159"/>
                <a:gd name="T30" fmla="*/ 38 w 290"/>
                <a:gd name="T31" fmla="*/ 106 h 159"/>
                <a:gd name="T32" fmla="*/ 0 w 290"/>
                <a:gd name="T33" fmla="*/ 129 h 159"/>
                <a:gd name="T34" fmla="*/ 38 w 290"/>
                <a:gd name="T35" fmla="*/ 150 h 159"/>
                <a:gd name="T36" fmla="*/ 41 w 290"/>
                <a:gd name="T37" fmla="*/ 151 h 159"/>
                <a:gd name="T38" fmla="*/ 52 w 290"/>
                <a:gd name="T39" fmla="*/ 158 h 159"/>
                <a:gd name="T40" fmla="*/ 55 w 290"/>
                <a:gd name="T41" fmla="*/ 159 h 159"/>
                <a:gd name="T42" fmla="*/ 55 w 290"/>
                <a:gd name="T43" fmla="*/ 16 h 159"/>
                <a:gd name="T44" fmla="*/ 235 w 290"/>
                <a:gd name="T45" fmla="*/ 16 h 159"/>
                <a:gd name="T46" fmla="*/ 235 w 290"/>
                <a:gd name="T47" fmla="*/ 151 h 159"/>
                <a:gd name="T48" fmla="*/ 235 w 290"/>
                <a:gd name="T49" fmla="*/ 159 h 159"/>
                <a:gd name="T50" fmla="*/ 248 w 290"/>
                <a:gd name="T51" fmla="*/ 151 h 159"/>
                <a:gd name="T52" fmla="*/ 251 w 290"/>
                <a:gd name="T53" fmla="*/ 15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0" h="159">
                  <a:moveTo>
                    <a:pt x="251" y="150"/>
                  </a:moveTo>
                  <a:lnTo>
                    <a:pt x="290" y="129"/>
                  </a:lnTo>
                  <a:lnTo>
                    <a:pt x="251" y="106"/>
                  </a:lnTo>
                  <a:lnTo>
                    <a:pt x="251" y="8"/>
                  </a:lnTo>
                  <a:lnTo>
                    <a:pt x="251" y="8"/>
                  </a:lnTo>
                  <a:lnTo>
                    <a:pt x="251" y="5"/>
                  </a:lnTo>
                  <a:lnTo>
                    <a:pt x="249" y="2"/>
                  </a:lnTo>
                  <a:lnTo>
                    <a:pt x="247" y="1"/>
                  </a:lnTo>
                  <a:lnTo>
                    <a:pt x="243" y="0"/>
                  </a:lnTo>
                  <a:lnTo>
                    <a:pt x="47" y="0"/>
                  </a:lnTo>
                  <a:lnTo>
                    <a:pt x="47" y="0"/>
                  </a:lnTo>
                  <a:lnTo>
                    <a:pt x="44" y="1"/>
                  </a:lnTo>
                  <a:lnTo>
                    <a:pt x="41" y="2"/>
                  </a:lnTo>
                  <a:lnTo>
                    <a:pt x="40" y="5"/>
                  </a:lnTo>
                  <a:lnTo>
                    <a:pt x="38" y="8"/>
                  </a:lnTo>
                  <a:lnTo>
                    <a:pt x="38" y="106"/>
                  </a:lnTo>
                  <a:lnTo>
                    <a:pt x="0" y="129"/>
                  </a:lnTo>
                  <a:lnTo>
                    <a:pt x="38" y="150"/>
                  </a:lnTo>
                  <a:lnTo>
                    <a:pt x="41" y="151"/>
                  </a:lnTo>
                  <a:lnTo>
                    <a:pt x="52" y="158"/>
                  </a:lnTo>
                  <a:lnTo>
                    <a:pt x="55" y="159"/>
                  </a:lnTo>
                  <a:lnTo>
                    <a:pt x="55" y="16"/>
                  </a:lnTo>
                  <a:lnTo>
                    <a:pt x="235" y="16"/>
                  </a:lnTo>
                  <a:lnTo>
                    <a:pt x="235" y="151"/>
                  </a:lnTo>
                  <a:lnTo>
                    <a:pt x="235" y="159"/>
                  </a:lnTo>
                  <a:lnTo>
                    <a:pt x="248" y="151"/>
                  </a:lnTo>
                  <a:lnTo>
                    <a:pt x="251"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2345" tIns="31173" rIns="62345" bIns="31173" numCol="1" anchor="t" anchorCtr="0" compatLnSpc="1">
              <a:prstTxWarp prst="textNoShape">
                <a:avLst/>
              </a:prstTxWarp>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marR="0" lvl="0" indent="0" algn="l" defTabSz="837901"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a:ln>
                  <a:noFill/>
                </a:ln>
                <a:solidFill>
                  <a:srgbClr val="000000"/>
                </a:solidFill>
                <a:effectLst/>
                <a:uLnTx/>
                <a:uFillTx/>
                <a:latin typeface="Open Sans"/>
                <a:ea typeface="+mn-ea"/>
                <a:cs typeface="+mn-cs"/>
              </a:endParaRPr>
            </a:p>
          </p:txBody>
        </p:sp>
      </p:grpSp>
      <p:sp>
        <p:nvSpPr>
          <p:cNvPr id="190" name="Rectangle 189">
            <a:extLst>
              <a:ext uri="{FF2B5EF4-FFF2-40B4-BE49-F238E27FC236}">
                <a16:creationId xmlns:a16="http://schemas.microsoft.com/office/drawing/2014/main" id="{C6C32A2C-7F20-48D3-8AE3-7532FDCD4174}"/>
              </a:ext>
            </a:extLst>
          </p:cNvPr>
          <p:cNvSpPr/>
          <p:nvPr/>
        </p:nvSpPr>
        <p:spPr>
          <a:xfrm>
            <a:off x="3904291" y="3668331"/>
            <a:ext cx="829302" cy="203606"/>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marL="0" marR="0" lvl="0" indent="0" algn="ctr" defTabSz="837901"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20" normalizeH="0" baseline="0" noProof="0" dirty="0">
                <a:ln>
                  <a:noFill/>
                </a:ln>
                <a:solidFill>
                  <a:srgbClr val="000000"/>
                </a:solidFill>
                <a:effectLst/>
                <a:uLnTx/>
                <a:uFillTx/>
                <a:latin typeface="Open Sans"/>
                <a:ea typeface="Open Sans Light" charset="0"/>
                <a:cs typeface="Open Sans Light" charset="0"/>
              </a:rPr>
              <a:t>Explore APIs</a:t>
            </a:r>
          </a:p>
        </p:txBody>
      </p:sp>
      <p:sp>
        <p:nvSpPr>
          <p:cNvPr id="191" name="Oval 190">
            <a:extLst>
              <a:ext uri="{FF2B5EF4-FFF2-40B4-BE49-F238E27FC236}">
                <a16:creationId xmlns:a16="http://schemas.microsoft.com/office/drawing/2014/main" id="{C65AAD9A-DFB7-44B2-9220-7FEA3A9E7160}"/>
              </a:ext>
            </a:extLst>
          </p:cNvPr>
          <p:cNvSpPr/>
          <p:nvPr/>
        </p:nvSpPr>
        <p:spPr>
          <a:xfrm>
            <a:off x="5158685" y="4840005"/>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marL="0" marR="0" lvl="0" indent="0" algn="ctr" defTabSz="837901"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a:ln>
                <a:noFill/>
              </a:ln>
              <a:solidFill>
                <a:srgbClr val="FFFFFF"/>
              </a:solidFill>
              <a:effectLst/>
              <a:uLnTx/>
              <a:uFillTx/>
              <a:latin typeface="Open Sans"/>
              <a:ea typeface="+mn-ea"/>
              <a:cs typeface="+mn-cs"/>
            </a:endParaRPr>
          </a:p>
        </p:txBody>
      </p:sp>
      <p:sp>
        <p:nvSpPr>
          <p:cNvPr id="192" name="Oval 191">
            <a:extLst>
              <a:ext uri="{FF2B5EF4-FFF2-40B4-BE49-F238E27FC236}">
                <a16:creationId xmlns:a16="http://schemas.microsoft.com/office/drawing/2014/main" id="{E78AFC4D-8A0A-4D75-9F9E-9788209A9656}"/>
              </a:ext>
            </a:extLst>
          </p:cNvPr>
          <p:cNvSpPr>
            <a:spLocks noChangeAspect="1"/>
          </p:cNvSpPr>
          <p:nvPr/>
        </p:nvSpPr>
        <p:spPr>
          <a:xfrm>
            <a:off x="7942632" y="2311674"/>
            <a:ext cx="498764" cy="498764"/>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marL="0" marR="0" lvl="0" indent="0" algn="ctr" defTabSz="837901"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a:ln>
                <a:noFill/>
              </a:ln>
              <a:solidFill>
                <a:srgbClr val="FFFFFF"/>
              </a:solidFill>
              <a:effectLst/>
              <a:uLnTx/>
              <a:uFillTx/>
              <a:latin typeface="Open Sans"/>
              <a:ea typeface="+mn-ea"/>
              <a:cs typeface="+mn-cs"/>
            </a:endParaRPr>
          </a:p>
        </p:txBody>
      </p:sp>
      <p:sp>
        <p:nvSpPr>
          <p:cNvPr id="193" name="Oval 192">
            <a:extLst>
              <a:ext uri="{FF2B5EF4-FFF2-40B4-BE49-F238E27FC236}">
                <a16:creationId xmlns:a16="http://schemas.microsoft.com/office/drawing/2014/main" id="{E6B8C215-BFCC-4ED6-B3C0-463B9DEA8613}"/>
              </a:ext>
            </a:extLst>
          </p:cNvPr>
          <p:cNvSpPr>
            <a:spLocks noChangeAspect="1"/>
          </p:cNvSpPr>
          <p:nvPr/>
        </p:nvSpPr>
        <p:spPr>
          <a:xfrm>
            <a:off x="9604421" y="3727083"/>
            <a:ext cx="498764" cy="498764"/>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marL="0" marR="0" lvl="0" indent="0" algn="ctr" defTabSz="837901"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a:ln>
                <a:noFill/>
              </a:ln>
              <a:solidFill>
                <a:srgbClr val="FFFFFF"/>
              </a:solidFill>
              <a:effectLst/>
              <a:uLnTx/>
              <a:uFillTx/>
              <a:latin typeface="Open Sans"/>
              <a:ea typeface="+mn-ea"/>
              <a:cs typeface="+mn-cs"/>
            </a:endParaRPr>
          </a:p>
        </p:txBody>
      </p:sp>
      <p:sp>
        <p:nvSpPr>
          <p:cNvPr id="194" name="Freeform 168">
            <a:extLst>
              <a:ext uri="{FF2B5EF4-FFF2-40B4-BE49-F238E27FC236}">
                <a16:creationId xmlns:a16="http://schemas.microsoft.com/office/drawing/2014/main" id="{E768CBB0-973B-4C88-8C65-142458EEC47A}"/>
              </a:ext>
            </a:extLst>
          </p:cNvPr>
          <p:cNvSpPr>
            <a:spLocks/>
          </p:cNvSpPr>
          <p:nvPr/>
        </p:nvSpPr>
        <p:spPr bwMode="auto">
          <a:xfrm>
            <a:off x="6321167" y="2425264"/>
            <a:ext cx="280036" cy="209273"/>
          </a:xfrm>
          <a:custGeom>
            <a:avLst/>
            <a:gdLst>
              <a:gd name="T0" fmla="*/ 245 w 371"/>
              <a:gd name="T1" fmla="*/ 159 h 278"/>
              <a:gd name="T2" fmla="*/ 241 w 371"/>
              <a:gd name="T3" fmla="*/ 157 h 278"/>
              <a:gd name="T4" fmla="*/ 237 w 371"/>
              <a:gd name="T5" fmla="*/ 159 h 278"/>
              <a:gd name="T6" fmla="*/ 232 w 371"/>
              <a:gd name="T7" fmla="*/ 163 h 278"/>
              <a:gd name="T8" fmla="*/ 230 w 371"/>
              <a:gd name="T9" fmla="*/ 167 h 278"/>
              <a:gd name="T10" fmla="*/ 233 w 371"/>
              <a:gd name="T11" fmla="*/ 173 h 278"/>
              <a:gd name="T12" fmla="*/ 351 w 371"/>
              <a:gd name="T13" fmla="*/ 239 h 278"/>
              <a:gd name="T14" fmla="*/ 20 w 371"/>
              <a:gd name="T15" fmla="*/ 258 h 278"/>
              <a:gd name="T16" fmla="*/ 179 w 371"/>
              <a:gd name="T17" fmla="*/ 148 h 278"/>
              <a:gd name="T18" fmla="*/ 182 w 371"/>
              <a:gd name="T19" fmla="*/ 144 h 278"/>
              <a:gd name="T20" fmla="*/ 183 w 371"/>
              <a:gd name="T21" fmla="*/ 102 h 278"/>
              <a:gd name="T22" fmla="*/ 183 w 371"/>
              <a:gd name="T23" fmla="*/ 100 h 278"/>
              <a:gd name="T24" fmla="*/ 179 w 371"/>
              <a:gd name="T25" fmla="*/ 94 h 278"/>
              <a:gd name="T26" fmla="*/ 177 w 371"/>
              <a:gd name="T27" fmla="*/ 93 h 278"/>
              <a:gd name="T28" fmla="*/ 165 w 371"/>
              <a:gd name="T29" fmla="*/ 87 h 278"/>
              <a:gd name="T30" fmla="*/ 157 w 371"/>
              <a:gd name="T31" fmla="*/ 79 h 278"/>
              <a:gd name="T32" fmla="*/ 151 w 371"/>
              <a:gd name="T33" fmla="*/ 69 h 278"/>
              <a:gd name="T34" fmla="*/ 149 w 371"/>
              <a:gd name="T35" fmla="*/ 57 h 278"/>
              <a:gd name="T36" fmla="*/ 150 w 371"/>
              <a:gd name="T37" fmla="*/ 50 h 278"/>
              <a:gd name="T38" fmla="*/ 155 w 371"/>
              <a:gd name="T39" fmla="*/ 36 h 278"/>
              <a:gd name="T40" fmla="*/ 165 w 371"/>
              <a:gd name="T41" fmla="*/ 26 h 278"/>
              <a:gd name="T42" fmla="*/ 178 w 371"/>
              <a:gd name="T43" fmla="*/ 20 h 278"/>
              <a:gd name="T44" fmla="*/ 186 w 371"/>
              <a:gd name="T45" fmla="*/ 20 h 278"/>
              <a:gd name="T46" fmla="*/ 200 w 371"/>
              <a:gd name="T47" fmla="*/ 23 h 278"/>
              <a:gd name="T48" fmla="*/ 212 w 371"/>
              <a:gd name="T49" fmla="*/ 31 h 278"/>
              <a:gd name="T50" fmla="*/ 220 w 371"/>
              <a:gd name="T51" fmla="*/ 42 h 278"/>
              <a:gd name="T52" fmla="*/ 222 w 371"/>
              <a:gd name="T53" fmla="*/ 57 h 278"/>
              <a:gd name="T54" fmla="*/ 224 w 371"/>
              <a:gd name="T55" fmla="*/ 61 h 278"/>
              <a:gd name="T56" fmla="*/ 229 w 371"/>
              <a:gd name="T57" fmla="*/ 66 h 278"/>
              <a:gd name="T58" fmla="*/ 233 w 371"/>
              <a:gd name="T59" fmla="*/ 66 h 278"/>
              <a:gd name="T60" fmla="*/ 240 w 371"/>
              <a:gd name="T61" fmla="*/ 63 h 278"/>
              <a:gd name="T62" fmla="*/ 243 w 371"/>
              <a:gd name="T63" fmla="*/ 57 h 278"/>
              <a:gd name="T64" fmla="*/ 241 w 371"/>
              <a:gd name="T65" fmla="*/ 46 h 278"/>
              <a:gd name="T66" fmla="*/ 233 w 371"/>
              <a:gd name="T67" fmla="*/ 24 h 278"/>
              <a:gd name="T68" fmla="*/ 217 w 371"/>
              <a:gd name="T69" fmla="*/ 10 h 278"/>
              <a:gd name="T70" fmla="*/ 197 w 371"/>
              <a:gd name="T71" fmla="*/ 2 h 278"/>
              <a:gd name="T72" fmla="*/ 186 w 371"/>
              <a:gd name="T73" fmla="*/ 0 h 278"/>
              <a:gd name="T74" fmla="*/ 163 w 371"/>
              <a:gd name="T75" fmla="*/ 4 h 278"/>
              <a:gd name="T76" fmla="*/ 146 w 371"/>
              <a:gd name="T77" fmla="*/ 16 h 278"/>
              <a:gd name="T78" fmla="*/ 134 w 371"/>
              <a:gd name="T79" fmla="*/ 35 h 278"/>
              <a:gd name="T80" fmla="*/ 128 w 371"/>
              <a:gd name="T81" fmla="*/ 57 h 278"/>
              <a:gd name="T82" fmla="*/ 130 w 371"/>
              <a:gd name="T83" fmla="*/ 65 h 278"/>
              <a:gd name="T84" fmla="*/ 135 w 371"/>
              <a:gd name="T85" fmla="*/ 81 h 278"/>
              <a:gd name="T86" fmla="*/ 143 w 371"/>
              <a:gd name="T87" fmla="*/ 96 h 278"/>
              <a:gd name="T88" fmla="*/ 157 w 371"/>
              <a:gd name="T89" fmla="*/ 105 h 278"/>
              <a:gd name="T90" fmla="*/ 165 w 371"/>
              <a:gd name="T91" fmla="*/ 133 h 278"/>
              <a:gd name="T92" fmla="*/ 5 w 371"/>
              <a:gd name="T93" fmla="*/ 224 h 278"/>
              <a:gd name="T94" fmla="*/ 0 w 371"/>
              <a:gd name="T95" fmla="*/ 232 h 278"/>
              <a:gd name="T96" fmla="*/ 0 w 371"/>
              <a:gd name="T97" fmla="*/ 267 h 278"/>
              <a:gd name="T98" fmla="*/ 2 w 371"/>
              <a:gd name="T99" fmla="*/ 275 h 278"/>
              <a:gd name="T100" fmla="*/ 10 w 371"/>
              <a:gd name="T101" fmla="*/ 278 h 278"/>
              <a:gd name="T102" fmla="*/ 362 w 371"/>
              <a:gd name="T103" fmla="*/ 278 h 278"/>
              <a:gd name="T104" fmla="*/ 369 w 371"/>
              <a:gd name="T105" fmla="*/ 275 h 278"/>
              <a:gd name="T106" fmla="*/ 371 w 371"/>
              <a:gd name="T107" fmla="*/ 267 h 278"/>
              <a:gd name="T108" fmla="*/ 371 w 371"/>
              <a:gd name="T109" fmla="*/ 232 h 278"/>
              <a:gd name="T110" fmla="*/ 366 w 371"/>
              <a:gd name="T111" fmla="*/ 22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1" h="278">
                <a:moveTo>
                  <a:pt x="366" y="224"/>
                </a:moveTo>
                <a:lnTo>
                  <a:pt x="245" y="159"/>
                </a:lnTo>
                <a:lnTo>
                  <a:pt x="245" y="159"/>
                </a:lnTo>
                <a:lnTo>
                  <a:pt x="241" y="157"/>
                </a:lnTo>
                <a:lnTo>
                  <a:pt x="237" y="159"/>
                </a:lnTo>
                <a:lnTo>
                  <a:pt x="237" y="159"/>
                </a:lnTo>
                <a:lnTo>
                  <a:pt x="234" y="160"/>
                </a:lnTo>
                <a:lnTo>
                  <a:pt x="232" y="163"/>
                </a:lnTo>
                <a:lnTo>
                  <a:pt x="232" y="163"/>
                </a:lnTo>
                <a:lnTo>
                  <a:pt x="230" y="167"/>
                </a:lnTo>
                <a:lnTo>
                  <a:pt x="230" y="171"/>
                </a:lnTo>
                <a:lnTo>
                  <a:pt x="233" y="173"/>
                </a:lnTo>
                <a:lnTo>
                  <a:pt x="236" y="176"/>
                </a:lnTo>
                <a:lnTo>
                  <a:pt x="351" y="239"/>
                </a:lnTo>
                <a:lnTo>
                  <a:pt x="351" y="258"/>
                </a:lnTo>
                <a:lnTo>
                  <a:pt x="20" y="258"/>
                </a:lnTo>
                <a:lnTo>
                  <a:pt x="20" y="238"/>
                </a:lnTo>
                <a:lnTo>
                  <a:pt x="179" y="148"/>
                </a:lnTo>
                <a:lnTo>
                  <a:pt x="179" y="148"/>
                </a:lnTo>
                <a:lnTo>
                  <a:pt x="182" y="144"/>
                </a:lnTo>
                <a:lnTo>
                  <a:pt x="183" y="138"/>
                </a:lnTo>
                <a:lnTo>
                  <a:pt x="183" y="102"/>
                </a:lnTo>
                <a:lnTo>
                  <a:pt x="183" y="102"/>
                </a:lnTo>
                <a:lnTo>
                  <a:pt x="183" y="100"/>
                </a:lnTo>
                <a:lnTo>
                  <a:pt x="182" y="96"/>
                </a:lnTo>
                <a:lnTo>
                  <a:pt x="179" y="94"/>
                </a:lnTo>
                <a:lnTo>
                  <a:pt x="177" y="93"/>
                </a:lnTo>
                <a:lnTo>
                  <a:pt x="177" y="93"/>
                </a:lnTo>
                <a:lnTo>
                  <a:pt x="170" y="90"/>
                </a:lnTo>
                <a:lnTo>
                  <a:pt x="165" y="87"/>
                </a:lnTo>
                <a:lnTo>
                  <a:pt x="161" y="83"/>
                </a:lnTo>
                <a:lnTo>
                  <a:pt x="157" y="79"/>
                </a:lnTo>
                <a:lnTo>
                  <a:pt x="153" y="74"/>
                </a:lnTo>
                <a:lnTo>
                  <a:pt x="151" y="69"/>
                </a:lnTo>
                <a:lnTo>
                  <a:pt x="150" y="63"/>
                </a:lnTo>
                <a:lnTo>
                  <a:pt x="149" y="57"/>
                </a:lnTo>
                <a:lnTo>
                  <a:pt x="149" y="57"/>
                </a:lnTo>
                <a:lnTo>
                  <a:pt x="150" y="50"/>
                </a:lnTo>
                <a:lnTo>
                  <a:pt x="151" y="42"/>
                </a:lnTo>
                <a:lnTo>
                  <a:pt x="155" y="36"/>
                </a:lnTo>
                <a:lnTo>
                  <a:pt x="159" y="31"/>
                </a:lnTo>
                <a:lnTo>
                  <a:pt x="165" y="26"/>
                </a:lnTo>
                <a:lnTo>
                  <a:pt x="171" y="23"/>
                </a:lnTo>
                <a:lnTo>
                  <a:pt x="178" y="20"/>
                </a:lnTo>
                <a:lnTo>
                  <a:pt x="186" y="20"/>
                </a:lnTo>
                <a:lnTo>
                  <a:pt x="186" y="20"/>
                </a:lnTo>
                <a:lnTo>
                  <a:pt x="193" y="20"/>
                </a:lnTo>
                <a:lnTo>
                  <a:pt x="200" y="23"/>
                </a:lnTo>
                <a:lnTo>
                  <a:pt x="206" y="26"/>
                </a:lnTo>
                <a:lnTo>
                  <a:pt x="212" y="31"/>
                </a:lnTo>
                <a:lnTo>
                  <a:pt x="217" y="36"/>
                </a:lnTo>
                <a:lnTo>
                  <a:pt x="220" y="42"/>
                </a:lnTo>
                <a:lnTo>
                  <a:pt x="222" y="50"/>
                </a:lnTo>
                <a:lnTo>
                  <a:pt x="222" y="57"/>
                </a:lnTo>
                <a:lnTo>
                  <a:pt x="222" y="57"/>
                </a:lnTo>
                <a:lnTo>
                  <a:pt x="224" y="61"/>
                </a:lnTo>
                <a:lnTo>
                  <a:pt x="225" y="63"/>
                </a:lnTo>
                <a:lnTo>
                  <a:pt x="229" y="66"/>
                </a:lnTo>
                <a:lnTo>
                  <a:pt x="233" y="66"/>
                </a:lnTo>
                <a:lnTo>
                  <a:pt x="233" y="66"/>
                </a:lnTo>
                <a:lnTo>
                  <a:pt x="237" y="66"/>
                </a:lnTo>
                <a:lnTo>
                  <a:pt x="240" y="63"/>
                </a:lnTo>
                <a:lnTo>
                  <a:pt x="241" y="61"/>
                </a:lnTo>
                <a:lnTo>
                  <a:pt x="243" y="57"/>
                </a:lnTo>
                <a:lnTo>
                  <a:pt x="243" y="57"/>
                </a:lnTo>
                <a:lnTo>
                  <a:pt x="241" y="46"/>
                </a:lnTo>
                <a:lnTo>
                  <a:pt x="238" y="35"/>
                </a:lnTo>
                <a:lnTo>
                  <a:pt x="233" y="24"/>
                </a:lnTo>
                <a:lnTo>
                  <a:pt x="226" y="16"/>
                </a:lnTo>
                <a:lnTo>
                  <a:pt x="217" y="10"/>
                </a:lnTo>
                <a:lnTo>
                  <a:pt x="208" y="4"/>
                </a:lnTo>
                <a:lnTo>
                  <a:pt x="197" y="2"/>
                </a:lnTo>
                <a:lnTo>
                  <a:pt x="186" y="0"/>
                </a:lnTo>
                <a:lnTo>
                  <a:pt x="186" y="0"/>
                </a:lnTo>
                <a:lnTo>
                  <a:pt x="174" y="2"/>
                </a:lnTo>
                <a:lnTo>
                  <a:pt x="163" y="4"/>
                </a:lnTo>
                <a:lnTo>
                  <a:pt x="154" y="10"/>
                </a:lnTo>
                <a:lnTo>
                  <a:pt x="146" y="16"/>
                </a:lnTo>
                <a:lnTo>
                  <a:pt x="139" y="24"/>
                </a:lnTo>
                <a:lnTo>
                  <a:pt x="134" y="35"/>
                </a:lnTo>
                <a:lnTo>
                  <a:pt x="130" y="46"/>
                </a:lnTo>
                <a:lnTo>
                  <a:pt x="128" y="57"/>
                </a:lnTo>
                <a:lnTo>
                  <a:pt x="128" y="57"/>
                </a:lnTo>
                <a:lnTo>
                  <a:pt x="130" y="65"/>
                </a:lnTo>
                <a:lnTo>
                  <a:pt x="131" y="74"/>
                </a:lnTo>
                <a:lnTo>
                  <a:pt x="135" y="81"/>
                </a:lnTo>
                <a:lnTo>
                  <a:pt x="139" y="89"/>
                </a:lnTo>
                <a:lnTo>
                  <a:pt x="143" y="96"/>
                </a:lnTo>
                <a:lnTo>
                  <a:pt x="150" y="101"/>
                </a:lnTo>
                <a:lnTo>
                  <a:pt x="157" y="105"/>
                </a:lnTo>
                <a:lnTo>
                  <a:pt x="165" y="109"/>
                </a:lnTo>
                <a:lnTo>
                  <a:pt x="165" y="133"/>
                </a:lnTo>
                <a:lnTo>
                  <a:pt x="5" y="224"/>
                </a:lnTo>
                <a:lnTo>
                  <a:pt x="5" y="224"/>
                </a:lnTo>
                <a:lnTo>
                  <a:pt x="1" y="227"/>
                </a:lnTo>
                <a:lnTo>
                  <a:pt x="0" y="232"/>
                </a:lnTo>
                <a:lnTo>
                  <a:pt x="0" y="267"/>
                </a:lnTo>
                <a:lnTo>
                  <a:pt x="0" y="267"/>
                </a:lnTo>
                <a:lnTo>
                  <a:pt x="1" y="271"/>
                </a:lnTo>
                <a:lnTo>
                  <a:pt x="2" y="275"/>
                </a:lnTo>
                <a:lnTo>
                  <a:pt x="6" y="277"/>
                </a:lnTo>
                <a:lnTo>
                  <a:pt x="10" y="278"/>
                </a:lnTo>
                <a:lnTo>
                  <a:pt x="362" y="278"/>
                </a:lnTo>
                <a:lnTo>
                  <a:pt x="362" y="278"/>
                </a:lnTo>
                <a:lnTo>
                  <a:pt x="366" y="277"/>
                </a:lnTo>
                <a:lnTo>
                  <a:pt x="369" y="275"/>
                </a:lnTo>
                <a:lnTo>
                  <a:pt x="371" y="271"/>
                </a:lnTo>
                <a:lnTo>
                  <a:pt x="371" y="267"/>
                </a:lnTo>
                <a:lnTo>
                  <a:pt x="371" y="232"/>
                </a:lnTo>
                <a:lnTo>
                  <a:pt x="371" y="232"/>
                </a:lnTo>
                <a:lnTo>
                  <a:pt x="370" y="227"/>
                </a:lnTo>
                <a:lnTo>
                  <a:pt x="366" y="224"/>
                </a:lnTo>
                <a:lnTo>
                  <a:pt x="366" y="2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2345" tIns="31173" rIns="62345" bIns="31173" numCol="1" anchor="t" anchorCtr="0" compatLnSpc="1">
            <a:prstTxWarp prst="textNoShape">
              <a:avLst/>
            </a:prstTxWarp>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marR="0" lvl="0" indent="0" algn="l" defTabSz="837901"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a:ln>
                <a:noFill/>
              </a:ln>
              <a:solidFill>
                <a:srgbClr val="000000"/>
              </a:solidFill>
              <a:effectLst/>
              <a:uLnTx/>
              <a:uFillTx/>
              <a:latin typeface="Open Sans"/>
              <a:ea typeface="+mn-ea"/>
              <a:cs typeface="+mn-cs"/>
            </a:endParaRPr>
          </a:p>
        </p:txBody>
      </p:sp>
      <p:grpSp>
        <p:nvGrpSpPr>
          <p:cNvPr id="195" name="Group 194">
            <a:extLst>
              <a:ext uri="{FF2B5EF4-FFF2-40B4-BE49-F238E27FC236}">
                <a16:creationId xmlns:a16="http://schemas.microsoft.com/office/drawing/2014/main" id="{3B065E4C-FFE7-40FB-858F-F8F2B5E5243D}"/>
              </a:ext>
            </a:extLst>
          </p:cNvPr>
          <p:cNvGrpSpPr>
            <a:grpSpLocks noChangeAspect="1"/>
          </p:cNvGrpSpPr>
          <p:nvPr/>
        </p:nvGrpSpPr>
        <p:grpSpPr>
          <a:xfrm>
            <a:off x="4242469" y="4105488"/>
            <a:ext cx="204759" cy="233362"/>
            <a:chOff x="2468563" y="1793875"/>
            <a:chExt cx="215901" cy="246063"/>
          </a:xfrm>
        </p:grpSpPr>
        <p:sp>
          <p:nvSpPr>
            <p:cNvPr id="256" name="Freeform 149">
              <a:extLst>
                <a:ext uri="{FF2B5EF4-FFF2-40B4-BE49-F238E27FC236}">
                  <a16:creationId xmlns:a16="http://schemas.microsoft.com/office/drawing/2014/main" id="{4AFDAFA9-058A-4BDC-ADFB-F57292EC6219}"/>
                </a:ext>
              </a:extLst>
            </p:cNvPr>
            <p:cNvSpPr>
              <a:spLocks/>
            </p:cNvSpPr>
            <p:nvPr/>
          </p:nvSpPr>
          <p:spPr bwMode="auto">
            <a:xfrm>
              <a:off x="2597151" y="1793875"/>
              <a:ext cx="87313" cy="144463"/>
            </a:xfrm>
            <a:custGeom>
              <a:avLst/>
              <a:gdLst>
                <a:gd name="T0" fmla="*/ 61 w 110"/>
                <a:gd name="T1" fmla="*/ 0 h 184"/>
                <a:gd name="T2" fmla="*/ 61 w 110"/>
                <a:gd name="T3" fmla="*/ 0 h 184"/>
                <a:gd name="T4" fmla="*/ 49 w 110"/>
                <a:gd name="T5" fmla="*/ 0 h 184"/>
                <a:gd name="T6" fmla="*/ 39 w 110"/>
                <a:gd name="T7" fmla="*/ 3 h 184"/>
                <a:gd name="T8" fmla="*/ 28 w 110"/>
                <a:gd name="T9" fmla="*/ 9 h 184"/>
                <a:gd name="T10" fmla="*/ 20 w 110"/>
                <a:gd name="T11" fmla="*/ 18 h 184"/>
                <a:gd name="T12" fmla="*/ 12 w 110"/>
                <a:gd name="T13" fmla="*/ 28 h 184"/>
                <a:gd name="T14" fmla="*/ 6 w 110"/>
                <a:gd name="T15" fmla="*/ 40 h 184"/>
                <a:gd name="T16" fmla="*/ 2 w 110"/>
                <a:gd name="T17" fmla="*/ 55 h 184"/>
                <a:gd name="T18" fmla="*/ 0 w 110"/>
                <a:gd name="T19" fmla="*/ 71 h 184"/>
                <a:gd name="T20" fmla="*/ 0 w 110"/>
                <a:gd name="T21" fmla="*/ 71 h 184"/>
                <a:gd name="T22" fmla="*/ 0 w 110"/>
                <a:gd name="T23" fmla="*/ 83 h 184"/>
                <a:gd name="T24" fmla="*/ 1 w 110"/>
                <a:gd name="T25" fmla="*/ 97 h 184"/>
                <a:gd name="T26" fmla="*/ 6 w 110"/>
                <a:gd name="T27" fmla="*/ 124 h 184"/>
                <a:gd name="T28" fmla="*/ 6 w 110"/>
                <a:gd name="T29" fmla="*/ 124 h 184"/>
                <a:gd name="T30" fmla="*/ 10 w 110"/>
                <a:gd name="T31" fmla="*/ 149 h 184"/>
                <a:gd name="T32" fmla="*/ 12 w 110"/>
                <a:gd name="T33" fmla="*/ 161 h 184"/>
                <a:gd name="T34" fmla="*/ 12 w 110"/>
                <a:gd name="T35" fmla="*/ 173 h 184"/>
                <a:gd name="T36" fmla="*/ 12 w 110"/>
                <a:gd name="T37" fmla="*/ 173 h 184"/>
                <a:gd name="T38" fmla="*/ 13 w 110"/>
                <a:gd name="T39" fmla="*/ 177 h 184"/>
                <a:gd name="T40" fmla="*/ 17 w 110"/>
                <a:gd name="T41" fmla="*/ 179 h 184"/>
                <a:gd name="T42" fmla="*/ 87 w 110"/>
                <a:gd name="T43" fmla="*/ 184 h 184"/>
                <a:gd name="T44" fmla="*/ 87 w 110"/>
                <a:gd name="T45" fmla="*/ 184 h 184"/>
                <a:gd name="T46" fmla="*/ 87 w 110"/>
                <a:gd name="T47" fmla="*/ 184 h 184"/>
                <a:gd name="T48" fmla="*/ 87 w 110"/>
                <a:gd name="T49" fmla="*/ 184 h 184"/>
                <a:gd name="T50" fmla="*/ 91 w 110"/>
                <a:gd name="T51" fmla="*/ 183 h 184"/>
                <a:gd name="T52" fmla="*/ 92 w 110"/>
                <a:gd name="T53" fmla="*/ 180 h 184"/>
                <a:gd name="T54" fmla="*/ 92 w 110"/>
                <a:gd name="T55" fmla="*/ 180 h 184"/>
                <a:gd name="T56" fmla="*/ 95 w 110"/>
                <a:gd name="T57" fmla="*/ 172 h 184"/>
                <a:gd name="T58" fmla="*/ 100 w 110"/>
                <a:gd name="T59" fmla="*/ 153 h 184"/>
                <a:gd name="T60" fmla="*/ 106 w 110"/>
                <a:gd name="T61" fmla="*/ 125 h 184"/>
                <a:gd name="T62" fmla="*/ 108 w 110"/>
                <a:gd name="T63" fmla="*/ 107 h 184"/>
                <a:gd name="T64" fmla="*/ 110 w 110"/>
                <a:gd name="T65" fmla="*/ 90 h 184"/>
                <a:gd name="T66" fmla="*/ 110 w 110"/>
                <a:gd name="T67" fmla="*/ 90 h 184"/>
                <a:gd name="T68" fmla="*/ 110 w 110"/>
                <a:gd name="T69" fmla="*/ 71 h 184"/>
                <a:gd name="T70" fmla="*/ 108 w 110"/>
                <a:gd name="T71" fmla="*/ 54 h 184"/>
                <a:gd name="T72" fmla="*/ 106 w 110"/>
                <a:gd name="T73" fmla="*/ 39 h 184"/>
                <a:gd name="T74" fmla="*/ 99 w 110"/>
                <a:gd name="T75" fmla="*/ 26 h 184"/>
                <a:gd name="T76" fmla="*/ 92 w 110"/>
                <a:gd name="T77" fmla="*/ 16 h 184"/>
                <a:gd name="T78" fmla="*/ 83 w 110"/>
                <a:gd name="T79" fmla="*/ 8 h 184"/>
                <a:gd name="T80" fmla="*/ 74 w 110"/>
                <a:gd name="T81" fmla="*/ 3 h 184"/>
                <a:gd name="T82" fmla="*/ 61 w 110"/>
                <a:gd name="T83" fmla="*/ 0 h 184"/>
                <a:gd name="T84" fmla="*/ 61 w 110"/>
                <a:gd name="T85"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184">
                  <a:moveTo>
                    <a:pt x="61" y="0"/>
                  </a:moveTo>
                  <a:lnTo>
                    <a:pt x="61" y="0"/>
                  </a:lnTo>
                  <a:lnTo>
                    <a:pt x="49" y="0"/>
                  </a:lnTo>
                  <a:lnTo>
                    <a:pt x="39" y="3"/>
                  </a:lnTo>
                  <a:lnTo>
                    <a:pt x="28" y="9"/>
                  </a:lnTo>
                  <a:lnTo>
                    <a:pt x="20" y="18"/>
                  </a:lnTo>
                  <a:lnTo>
                    <a:pt x="12" y="28"/>
                  </a:lnTo>
                  <a:lnTo>
                    <a:pt x="6" y="40"/>
                  </a:lnTo>
                  <a:lnTo>
                    <a:pt x="2" y="55"/>
                  </a:lnTo>
                  <a:lnTo>
                    <a:pt x="0" y="71"/>
                  </a:lnTo>
                  <a:lnTo>
                    <a:pt x="0" y="71"/>
                  </a:lnTo>
                  <a:lnTo>
                    <a:pt x="0" y="83"/>
                  </a:lnTo>
                  <a:lnTo>
                    <a:pt x="1" y="97"/>
                  </a:lnTo>
                  <a:lnTo>
                    <a:pt x="6" y="124"/>
                  </a:lnTo>
                  <a:lnTo>
                    <a:pt x="6" y="124"/>
                  </a:lnTo>
                  <a:lnTo>
                    <a:pt x="10" y="149"/>
                  </a:lnTo>
                  <a:lnTo>
                    <a:pt x="12" y="161"/>
                  </a:lnTo>
                  <a:lnTo>
                    <a:pt x="12" y="173"/>
                  </a:lnTo>
                  <a:lnTo>
                    <a:pt x="12" y="173"/>
                  </a:lnTo>
                  <a:lnTo>
                    <a:pt x="13" y="177"/>
                  </a:lnTo>
                  <a:lnTo>
                    <a:pt x="17" y="179"/>
                  </a:lnTo>
                  <a:lnTo>
                    <a:pt x="87" y="184"/>
                  </a:lnTo>
                  <a:lnTo>
                    <a:pt x="87" y="184"/>
                  </a:lnTo>
                  <a:lnTo>
                    <a:pt x="87" y="184"/>
                  </a:lnTo>
                  <a:lnTo>
                    <a:pt x="87" y="184"/>
                  </a:lnTo>
                  <a:lnTo>
                    <a:pt x="91" y="183"/>
                  </a:lnTo>
                  <a:lnTo>
                    <a:pt x="92" y="180"/>
                  </a:lnTo>
                  <a:lnTo>
                    <a:pt x="92" y="180"/>
                  </a:lnTo>
                  <a:lnTo>
                    <a:pt x="95" y="172"/>
                  </a:lnTo>
                  <a:lnTo>
                    <a:pt x="100" y="153"/>
                  </a:lnTo>
                  <a:lnTo>
                    <a:pt x="106" y="125"/>
                  </a:lnTo>
                  <a:lnTo>
                    <a:pt x="108" y="107"/>
                  </a:lnTo>
                  <a:lnTo>
                    <a:pt x="110" y="90"/>
                  </a:lnTo>
                  <a:lnTo>
                    <a:pt x="110" y="90"/>
                  </a:lnTo>
                  <a:lnTo>
                    <a:pt x="110" y="71"/>
                  </a:lnTo>
                  <a:lnTo>
                    <a:pt x="108" y="54"/>
                  </a:lnTo>
                  <a:lnTo>
                    <a:pt x="106" y="39"/>
                  </a:lnTo>
                  <a:lnTo>
                    <a:pt x="99" y="26"/>
                  </a:lnTo>
                  <a:lnTo>
                    <a:pt x="92" y="16"/>
                  </a:lnTo>
                  <a:lnTo>
                    <a:pt x="83" y="8"/>
                  </a:lnTo>
                  <a:lnTo>
                    <a:pt x="74" y="3"/>
                  </a:lnTo>
                  <a:lnTo>
                    <a:pt x="61" y="0"/>
                  </a:lnTo>
                  <a:lnTo>
                    <a:pt x="6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2345" tIns="31173" rIns="62345" bIns="31173" numCol="1" anchor="t" anchorCtr="0" compatLnSpc="1">
              <a:prstTxWarp prst="textNoShape">
                <a:avLst/>
              </a:prstTxWarp>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marR="0" lvl="0" indent="0" algn="l" defTabSz="837901"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a:ln>
                  <a:noFill/>
                </a:ln>
                <a:solidFill>
                  <a:srgbClr val="000000"/>
                </a:solidFill>
                <a:effectLst/>
                <a:uLnTx/>
                <a:uFillTx/>
                <a:latin typeface="Open Sans"/>
                <a:ea typeface="+mn-ea"/>
                <a:cs typeface="+mn-cs"/>
              </a:endParaRPr>
            </a:p>
          </p:txBody>
        </p:sp>
        <p:sp>
          <p:nvSpPr>
            <p:cNvPr id="257" name="Freeform 150">
              <a:extLst>
                <a:ext uri="{FF2B5EF4-FFF2-40B4-BE49-F238E27FC236}">
                  <a16:creationId xmlns:a16="http://schemas.microsoft.com/office/drawing/2014/main" id="{2EBF8B70-CDD5-48FC-98ED-B83C1B7C274A}"/>
                </a:ext>
              </a:extLst>
            </p:cNvPr>
            <p:cNvSpPr>
              <a:spLocks/>
            </p:cNvSpPr>
            <p:nvPr/>
          </p:nvSpPr>
          <p:spPr bwMode="auto">
            <a:xfrm>
              <a:off x="2603501" y="1958975"/>
              <a:ext cx="65088" cy="50800"/>
            </a:xfrm>
            <a:custGeom>
              <a:avLst/>
              <a:gdLst>
                <a:gd name="T0" fmla="*/ 76 w 82"/>
                <a:gd name="T1" fmla="*/ 7 h 65"/>
                <a:gd name="T2" fmla="*/ 6 w 82"/>
                <a:gd name="T3" fmla="*/ 0 h 65"/>
                <a:gd name="T4" fmla="*/ 6 w 82"/>
                <a:gd name="T5" fmla="*/ 0 h 65"/>
                <a:gd name="T6" fmla="*/ 2 w 82"/>
                <a:gd name="T7" fmla="*/ 2 h 65"/>
                <a:gd name="T8" fmla="*/ 1 w 82"/>
                <a:gd name="T9" fmla="*/ 6 h 65"/>
                <a:gd name="T10" fmla="*/ 0 w 82"/>
                <a:gd name="T11" fmla="*/ 20 h 65"/>
                <a:gd name="T12" fmla="*/ 0 w 82"/>
                <a:gd name="T13" fmla="*/ 20 h 65"/>
                <a:gd name="T14" fmla="*/ 0 w 82"/>
                <a:gd name="T15" fmla="*/ 28 h 65"/>
                <a:gd name="T16" fmla="*/ 1 w 82"/>
                <a:gd name="T17" fmla="*/ 36 h 65"/>
                <a:gd name="T18" fmla="*/ 5 w 82"/>
                <a:gd name="T19" fmla="*/ 43 h 65"/>
                <a:gd name="T20" fmla="*/ 9 w 82"/>
                <a:gd name="T21" fmla="*/ 50 h 65"/>
                <a:gd name="T22" fmla="*/ 15 w 82"/>
                <a:gd name="T23" fmla="*/ 55 h 65"/>
                <a:gd name="T24" fmla="*/ 21 w 82"/>
                <a:gd name="T25" fmla="*/ 59 h 65"/>
                <a:gd name="T26" fmla="*/ 29 w 82"/>
                <a:gd name="T27" fmla="*/ 62 h 65"/>
                <a:gd name="T28" fmla="*/ 37 w 82"/>
                <a:gd name="T29" fmla="*/ 63 h 65"/>
                <a:gd name="T30" fmla="*/ 37 w 82"/>
                <a:gd name="T31" fmla="*/ 63 h 65"/>
                <a:gd name="T32" fmla="*/ 40 w 82"/>
                <a:gd name="T33" fmla="*/ 65 h 65"/>
                <a:gd name="T34" fmla="*/ 40 w 82"/>
                <a:gd name="T35" fmla="*/ 65 h 65"/>
                <a:gd name="T36" fmla="*/ 48 w 82"/>
                <a:gd name="T37" fmla="*/ 63 h 65"/>
                <a:gd name="T38" fmla="*/ 55 w 82"/>
                <a:gd name="T39" fmla="*/ 61 h 65"/>
                <a:gd name="T40" fmla="*/ 62 w 82"/>
                <a:gd name="T41" fmla="*/ 58 h 65"/>
                <a:gd name="T42" fmla="*/ 67 w 82"/>
                <a:gd name="T43" fmla="*/ 54 h 65"/>
                <a:gd name="T44" fmla="*/ 72 w 82"/>
                <a:gd name="T45" fmla="*/ 47 h 65"/>
                <a:gd name="T46" fmla="*/ 76 w 82"/>
                <a:gd name="T47" fmla="*/ 42 h 65"/>
                <a:gd name="T48" fmla="*/ 79 w 82"/>
                <a:gd name="T49" fmla="*/ 34 h 65"/>
                <a:gd name="T50" fmla="*/ 80 w 82"/>
                <a:gd name="T51" fmla="*/ 27 h 65"/>
                <a:gd name="T52" fmla="*/ 82 w 82"/>
                <a:gd name="T53" fmla="*/ 12 h 65"/>
                <a:gd name="T54" fmla="*/ 82 w 82"/>
                <a:gd name="T55" fmla="*/ 12 h 65"/>
                <a:gd name="T56" fmla="*/ 80 w 82"/>
                <a:gd name="T57" fmla="*/ 8 h 65"/>
                <a:gd name="T58" fmla="*/ 76 w 82"/>
                <a:gd name="T59" fmla="*/ 7 h 65"/>
                <a:gd name="T60" fmla="*/ 76 w 82"/>
                <a:gd name="T61" fmla="*/ 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2" h="65">
                  <a:moveTo>
                    <a:pt x="76" y="7"/>
                  </a:moveTo>
                  <a:lnTo>
                    <a:pt x="6" y="0"/>
                  </a:lnTo>
                  <a:lnTo>
                    <a:pt x="6" y="0"/>
                  </a:lnTo>
                  <a:lnTo>
                    <a:pt x="2" y="2"/>
                  </a:lnTo>
                  <a:lnTo>
                    <a:pt x="1" y="6"/>
                  </a:lnTo>
                  <a:lnTo>
                    <a:pt x="0" y="20"/>
                  </a:lnTo>
                  <a:lnTo>
                    <a:pt x="0" y="20"/>
                  </a:lnTo>
                  <a:lnTo>
                    <a:pt x="0" y="28"/>
                  </a:lnTo>
                  <a:lnTo>
                    <a:pt x="1" y="36"/>
                  </a:lnTo>
                  <a:lnTo>
                    <a:pt x="5" y="43"/>
                  </a:lnTo>
                  <a:lnTo>
                    <a:pt x="9" y="50"/>
                  </a:lnTo>
                  <a:lnTo>
                    <a:pt x="15" y="55"/>
                  </a:lnTo>
                  <a:lnTo>
                    <a:pt x="21" y="59"/>
                  </a:lnTo>
                  <a:lnTo>
                    <a:pt x="29" y="62"/>
                  </a:lnTo>
                  <a:lnTo>
                    <a:pt x="37" y="63"/>
                  </a:lnTo>
                  <a:lnTo>
                    <a:pt x="37" y="63"/>
                  </a:lnTo>
                  <a:lnTo>
                    <a:pt x="40" y="65"/>
                  </a:lnTo>
                  <a:lnTo>
                    <a:pt x="40" y="65"/>
                  </a:lnTo>
                  <a:lnTo>
                    <a:pt x="48" y="63"/>
                  </a:lnTo>
                  <a:lnTo>
                    <a:pt x="55" y="61"/>
                  </a:lnTo>
                  <a:lnTo>
                    <a:pt x="62" y="58"/>
                  </a:lnTo>
                  <a:lnTo>
                    <a:pt x="67" y="54"/>
                  </a:lnTo>
                  <a:lnTo>
                    <a:pt x="72" y="47"/>
                  </a:lnTo>
                  <a:lnTo>
                    <a:pt x="76" y="42"/>
                  </a:lnTo>
                  <a:lnTo>
                    <a:pt x="79" y="34"/>
                  </a:lnTo>
                  <a:lnTo>
                    <a:pt x="80" y="27"/>
                  </a:lnTo>
                  <a:lnTo>
                    <a:pt x="82" y="12"/>
                  </a:lnTo>
                  <a:lnTo>
                    <a:pt x="82" y="12"/>
                  </a:lnTo>
                  <a:lnTo>
                    <a:pt x="80" y="8"/>
                  </a:lnTo>
                  <a:lnTo>
                    <a:pt x="76" y="7"/>
                  </a:lnTo>
                  <a:lnTo>
                    <a:pt x="76"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2345" tIns="31173" rIns="62345" bIns="31173" numCol="1" anchor="t" anchorCtr="0" compatLnSpc="1">
              <a:prstTxWarp prst="textNoShape">
                <a:avLst/>
              </a:prstTxWarp>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marR="0" lvl="0" indent="0" algn="l" defTabSz="837901"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a:ln>
                  <a:noFill/>
                </a:ln>
                <a:solidFill>
                  <a:srgbClr val="000000"/>
                </a:solidFill>
                <a:effectLst/>
                <a:uLnTx/>
                <a:uFillTx/>
                <a:latin typeface="Open Sans"/>
                <a:ea typeface="+mn-ea"/>
                <a:cs typeface="+mn-cs"/>
              </a:endParaRPr>
            </a:p>
          </p:txBody>
        </p:sp>
        <p:sp>
          <p:nvSpPr>
            <p:cNvPr id="258" name="Freeform 151">
              <a:extLst>
                <a:ext uri="{FF2B5EF4-FFF2-40B4-BE49-F238E27FC236}">
                  <a16:creationId xmlns:a16="http://schemas.microsoft.com/office/drawing/2014/main" id="{3E94C592-FA80-4CE0-A981-1F39EA27625F}"/>
                </a:ext>
              </a:extLst>
            </p:cNvPr>
            <p:cNvSpPr>
              <a:spLocks/>
            </p:cNvSpPr>
            <p:nvPr/>
          </p:nvSpPr>
          <p:spPr bwMode="auto">
            <a:xfrm>
              <a:off x="2468563" y="1825625"/>
              <a:ext cx="87313" cy="146050"/>
            </a:xfrm>
            <a:custGeom>
              <a:avLst/>
              <a:gdLst>
                <a:gd name="T0" fmla="*/ 50 w 112"/>
                <a:gd name="T1" fmla="*/ 0 h 184"/>
                <a:gd name="T2" fmla="*/ 50 w 112"/>
                <a:gd name="T3" fmla="*/ 0 h 184"/>
                <a:gd name="T4" fmla="*/ 38 w 112"/>
                <a:gd name="T5" fmla="*/ 3 h 184"/>
                <a:gd name="T6" fmla="*/ 27 w 112"/>
                <a:gd name="T7" fmla="*/ 8 h 184"/>
                <a:gd name="T8" fmla="*/ 19 w 112"/>
                <a:gd name="T9" fmla="*/ 16 h 184"/>
                <a:gd name="T10" fmla="*/ 11 w 112"/>
                <a:gd name="T11" fmla="*/ 26 h 184"/>
                <a:gd name="T12" fmla="*/ 6 w 112"/>
                <a:gd name="T13" fmla="*/ 39 h 184"/>
                <a:gd name="T14" fmla="*/ 3 w 112"/>
                <a:gd name="T15" fmla="*/ 54 h 184"/>
                <a:gd name="T16" fmla="*/ 0 w 112"/>
                <a:gd name="T17" fmla="*/ 71 h 184"/>
                <a:gd name="T18" fmla="*/ 2 w 112"/>
                <a:gd name="T19" fmla="*/ 90 h 184"/>
                <a:gd name="T20" fmla="*/ 2 w 112"/>
                <a:gd name="T21" fmla="*/ 90 h 184"/>
                <a:gd name="T22" fmla="*/ 3 w 112"/>
                <a:gd name="T23" fmla="*/ 108 h 184"/>
                <a:gd name="T24" fmla="*/ 6 w 112"/>
                <a:gd name="T25" fmla="*/ 125 h 184"/>
                <a:gd name="T26" fmla="*/ 11 w 112"/>
                <a:gd name="T27" fmla="*/ 153 h 184"/>
                <a:gd name="T28" fmla="*/ 16 w 112"/>
                <a:gd name="T29" fmla="*/ 172 h 184"/>
                <a:gd name="T30" fmla="*/ 19 w 112"/>
                <a:gd name="T31" fmla="*/ 180 h 184"/>
                <a:gd name="T32" fmla="*/ 19 w 112"/>
                <a:gd name="T33" fmla="*/ 180 h 184"/>
                <a:gd name="T34" fmla="*/ 22 w 112"/>
                <a:gd name="T35" fmla="*/ 183 h 184"/>
                <a:gd name="T36" fmla="*/ 24 w 112"/>
                <a:gd name="T37" fmla="*/ 184 h 184"/>
                <a:gd name="T38" fmla="*/ 24 w 112"/>
                <a:gd name="T39" fmla="*/ 184 h 184"/>
                <a:gd name="T40" fmla="*/ 24 w 112"/>
                <a:gd name="T41" fmla="*/ 184 h 184"/>
                <a:gd name="T42" fmla="*/ 94 w 112"/>
                <a:gd name="T43" fmla="*/ 179 h 184"/>
                <a:gd name="T44" fmla="*/ 94 w 112"/>
                <a:gd name="T45" fmla="*/ 179 h 184"/>
                <a:gd name="T46" fmla="*/ 98 w 112"/>
                <a:gd name="T47" fmla="*/ 176 h 184"/>
                <a:gd name="T48" fmla="*/ 100 w 112"/>
                <a:gd name="T49" fmla="*/ 174 h 184"/>
                <a:gd name="T50" fmla="*/ 100 w 112"/>
                <a:gd name="T51" fmla="*/ 174 h 184"/>
                <a:gd name="T52" fmla="*/ 100 w 112"/>
                <a:gd name="T53" fmla="*/ 161 h 184"/>
                <a:gd name="T54" fmla="*/ 101 w 112"/>
                <a:gd name="T55" fmla="*/ 149 h 184"/>
                <a:gd name="T56" fmla="*/ 105 w 112"/>
                <a:gd name="T57" fmla="*/ 124 h 184"/>
                <a:gd name="T58" fmla="*/ 105 w 112"/>
                <a:gd name="T59" fmla="*/ 124 h 184"/>
                <a:gd name="T60" fmla="*/ 110 w 112"/>
                <a:gd name="T61" fmla="*/ 97 h 184"/>
                <a:gd name="T62" fmla="*/ 112 w 112"/>
                <a:gd name="T63" fmla="*/ 84 h 184"/>
                <a:gd name="T64" fmla="*/ 112 w 112"/>
                <a:gd name="T65" fmla="*/ 70 h 184"/>
                <a:gd name="T66" fmla="*/ 112 w 112"/>
                <a:gd name="T67" fmla="*/ 70 h 184"/>
                <a:gd name="T68" fmla="*/ 109 w 112"/>
                <a:gd name="T69" fmla="*/ 54 h 184"/>
                <a:gd name="T70" fmla="*/ 105 w 112"/>
                <a:gd name="T71" fmla="*/ 41 h 184"/>
                <a:gd name="T72" fmla="*/ 100 w 112"/>
                <a:gd name="T73" fmla="*/ 27 h 184"/>
                <a:gd name="T74" fmla="*/ 92 w 112"/>
                <a:gd name="T75" fmla="*/ 18 h 184"/>
                <a:gd name="T76" fmla="*/ 83 w 112"/>
                <a:gd name="T77" fmla="*/ 8 h 184"/>
                <a:gd name="T78" fmla="*/ 73 w 112"/>
                <a:gd name="T79" fmla="*/ 3 h 184"/>
                <a:gd name="T80" fmla="*/ 62 w 112"/>
                <a:gd name="T81" fmla="*/ 0 h 184"/>
                <a:gd name="T82" fmla="*/ 50 w 112"/>
                <a:gd name="T83" fmla="*/ 0 h 184"/>
                <a:gd name="T84" fmla="*/ 50 w 112"/>
                <a:gd name="T85"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84">
                  <a:moveTo>
                    <a:pt x="50" y="0"/>
                  </a:moveTo>
                  <a:lnTo>
                    <a:pt x="50" y="0"/>
                  </a:lnTo>
                  <a:lnTo>
                    <a:pt x="38" y="3"/>
                  </a:lnTo>
                  <a:lnTo>
                    <a:pt x="27" y="8"/>
                  </a:lnTo>
                  <a:lnTo>
                    <a:pt x="19" y="16"/>
                  </a:lnTo>
                  <a:lnTo>
                    <a:pt x="11" y="26"/>
                  </a:lnTo>
                  <a:lnTo>
                    <a:pt x="6" y="39"/>
                  </a:lnTo>
                  <a:lnTo>
                    <a:pt x="3" y="54"/>
                  </a:lnTo>
                  <a:lnTo>
                    <a:pt x="0" y="71"/>
                  </a:lnTo>
                  <a:lnTo>
                    <a:pt x="2" y="90"/>
                  </a:lnTo>
                  <a:lnTo>
                    <a:pt x="2" y="90"/>
                  </a:lnTo>
                  <a:lnTo>
                    <a:pt x="3" y="108"/>
                  </a:lnTo>
                  <a:lnTo>
                    <a:pt x="6" y="125"/>
                  </a:lnTo>
                  <a:lnTo>
                    <a:pt x="11" y="153"/>
                  </a:lnTo>
                  <a:lnTo>
                    <a:pt x="16" y="172"/>
                  </a:lnTo>
                  <a:lnTo>
                    <a:pt x="19" y="180"/>
                  </a:lnTo>
                  <a:lnTo>
                    <a:pt x="19" y="180"/>
                  </a:lnTo>
                  <a:lnTo>
                    <a:pt x="22" y="183"/>
                  </a:lnTo>
                  <a:lnTo>
                    <a:pt x="24" y="184"/>
                  </a:lnTo>
                  <a:lnTo>
                    <a:pt x="24" y="184"/>
                  </a:lnTo>
                  <a:lnTo>
                    <a:pt x="24" y="184"/>
                  </a:lnTo>
                  <a:lnTo>
                    <a:pt x="94" y="179"/>
                  </a:lnTo>
                  <a:lnTo>
                    <a:pt x="94" y="179"/>
                  </a:lnTo>
                  <a:lnTo>
                    <a:pt x="98" y="176"/>
                  </a:lnTo>
                  <a:lnTo>
                    <a:pt x="100" y="174"/>
                  </a:lnTo>
                  <a:lnTo>
                    <a:pt x="100" y="174"/>
                  </a:lnTo>
                  <a:lnTo>
                    <a:pt x="100" y="161"/>
                  </a:lnTo>
                  <a:lnTo>
                    <a:pt x="101" y="149"/>
                  </a:lnTo>
                  <a:lnTo>
                    <a:pt x="105" y="124"/>
                  </a:lnTo>
                  <a:lnTo>
                    <a:pt x="105" y="124"/>
                  </a:lnTo>
                  <a:lnTo>
                    <a:pt x="110" y="97"/>
                  </a:lnTo>
                  <a:lnTo>
                    <a:pt x="112" y="84"/>
                  </a:lnTo>
                  <a:lnTo>
                    <a:pt x="112" y="70"/>
                  </a:lnTo>
                  <a:lnTo>
                    <a:pt x="112" y="70"/>
                  </a:lnTo>
                  <a:lnTo>
                    <a:pt x="109" y="54"/>
                  </a:lnTo>
                  <a:lnTo>
                    <a:pt x="105" y="41"/>
                  </a:lnTo>
                  <a:lnTo>
                    <a:pt x="100" y="27"/>
                  </a:lnTo>
                  <a:lnTo>
                    <a:pt x="92" y="18"/>
                  </a:lnTo>
                  <a:lnTo>
                    <a:pt x="83" y="8"/>
                  </a:lnTo>
                  <a:lnTo>
                    <a:pt x="73" y="3"/>
                  </a:lnTo>
                  <a:lnTo>
                    <a:pt x="62" y="0"/>
                  </a:lnTo>
                  <a:lnTo>
                    <a:pt x="50" y="0"/>
                  </a:lnTo>
                  <a:lnTo>
                    <a:pt x="5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2345" tIns="31173" rIns="62345" bIns="31173" numCol="1" anchor="t" anchorCtr="0" compatLnSpc="1">
              <a:prstTxWarp prst="textNoShape">
                <a:avLst/>
              </a:prstTxWarp>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marR="0" lvl="0" indent="0" algn="l" defTabSz="837901"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a:ln>
                  <a:noFill/>
                </a:ln>
                <a:solidFill>
                  <a:srgbClr val="000000"/>
                </a:solidFill>
                <a:effectLst/>
                <a:uLnTx/>
                <a:uFillTx/>
                <a:latin typeface="Open Sans"/>
                <a:ea typeface="+mn-ea"/>
                <a:cs typeface="+mn-cs"/>
              </a:endParaRPr>
            </a:p>
          </p:txBody>
        </p:sp>
        <p:sp>
          <p:nvSpPr>
            <p:cNvPr id="259" name="Freeform 152">
              <a:extLst>
                <a:ext uri="{FF2B5EF4-FFF2-40B4-BE49-F238E27FC236}">
                  <a16:creationId xmlns:a16="http://schemas.microsoft.com/office/drawing/2014/main" id="{7EDEF4AC-1AC5-489D-AB13-0428DCF59C4C}"/>
                </a:ext>
              </a:extLst>
            </p:cNvPr>
            <p:cNvSpPr>
              <a:spLocks/>
            </p:cNvSpPr>
            <p:nvPr/>
          </p:nvSpPr>
          <p:spPr bwMode="auto">
            <a:xfrm>
              <a:off x="2484438" y="1990725"/>
              <a:ext cx="65088" cy="49213"/>
            </a:xfrm>
            <a:custGeom>
              <a:avLst/>
              <a:gdLst>
                <a:gd name="T0" fmla="*/ 80 w 82"/>
                <a:gd name="T1" fmla="*/ 6 h 64"/>
                <a:gd name="T2" fmla="*/ 80 w 82"/>
                <a:gd name="T3" fmla="*/ 6 h 64"/>
                <a:gd name="T4" fmla="*/ 79 w 82"/>
                <a:gd name="T5" fmla="*/ 2 h 64"/>
                <a:gd name="T6" fmla="*/ 78 w 82"/>
                <a:gd name="T7" fmla="*/ 0 h 64"/>
                <a:gd name="T8" fmla="*/ 75 w 82"/>
                <a:gd name="T9" fmla="*/ 0 h 64"/>
                <a:gd name="T10" fmla="*/ 5 w 82"/>
                <a:gd name="T11" fmla="*/ 7 h 64"/>
                <a:gd name="T12" fmla="*/ 5 w 82"/>
                <a:gd name="T13" fmla="*/ 7 h 64"/>
                <a:gd name="T14" fmla="*/ 1 w 82"/>
                <a:gd name="T15" fmla="*/ 8 h 64"/>
                <a:gd name="T16" fmla="*/ 0 w 82"/>
                <a:gd name="T17" fmla="*/ 13 h 64"/>
                <a:gd name="T18" fmla="*/ 1 w 82"/>
                <a:gd name="T19" fmla="*/ 27 h 64"/>
                <a:gd name="T20" fmla="*/ 1 w 82"/>
                <a:gd name="T21" fmla="*/ 27 h 64"/>
                <a:gd name="T22" fmla="*/ 2 w 82"/>
                <a:gd name="T23" fmla="*/ 34 h 64"/>
                <a:gd name="T24" fmla="*/ 5 w 82"/>
                <a:gd name="T25" fmla="*/ 42 h 64"/>
                <a:gd name="T26" fmla="*/ 9 w 82"/>
                <a:gd name="T27" fmla="*/ 47 h 64"/>
                <a:gd name="T28" fmla="*/ 14 w 82"/>
                <a:gd name="T29" fmla="*/ 53 h 64"/>
                <a:gd name="T30" fmla="*/ 20 w 82"/>
                <a:gd name="T31" fmla="*/ 58 h 64"/>
                <a:gd name="T32" fmla="*/ 27 w 82"/>
                <a:gd name="T33" fmla="*/ 61 h 64"/>
                <a:gd name="T34" fmla="*/ 35 w 82"/>
                <a:gd name="T35" fmla="*/ 64 h 64"/>
                <a:gd name="T36" fmla="*/ 41 w 82"/>
                <a:gd name="T37" fmla="*/ 64 h 64"/>
                <a:gd name="T38" fmla="*/ 41 w 82"/>
                <a:gd name="T39" fmla="*/ 64 h 64"/>
                <a:gd name="T40" fmla="*/ 41 w 82"/>
                <a:gd name="T41" fmla="*/ 64 h 64"/>
                <a:gd name="T42" fmla="*/ 45 w 82"/>
                <a:gd name="T43" fmla="*/ 64 h 64"/>
                <a:gd name="T44" fmla="*/ 45 w 82"/>
                <a:gd name="T45" fmla="*/ 64 h 64"/>
                <a:gd name="T46" fmla="*/ 53 w 82"/>
                <a:gd name="T47" fmla="*/ 62 h 64"/>
                <a:gd name="T48" fmla="*/ 60 w 82"/>
                <a:gd name="T49" fmla="*/ 60 h 64"/>
                <a:gd name="T50" fmla="*/ 67 w 82"/>
                <a:gd name="T51" fmla="*/ 55 h 64"/>
                <a:gd name="T52" fmla="*/ 72 w 82"/>
                <a:gd name="T53" fmla="*/ 50 h 64"/>
                <a:gd name="T54" fmla="*/ 72 w 82"/>
                <a:gd name="T55" fmla="*/ 50 h 64"/>
                <a:gd name="T56" fmla="*/ 78 w 82"/>
                <a:gd name="T57" fmla="*/ 43 h 64"/>
                <a:gd name="T58" fmla="*/ 80 w 82"/>
                <a:gd name="T59" fmla="*/ 35 h 64"/>
                <a:gd name="T60" fmla="*/ 82 w 82"/>
                <a:gd name="T61" fmla="*/ 29 h 64"/>
                <a:gd name="T62" fmla="*/ 82 w 82"/>
                <a:gd name="T63" fmla="*/ 21 h 64"/>
                <a:gd name="T64" fmla="*/ 80 w 82"/>
                <a:gd name="T65" fmla="*/ 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 h="64">
                  <a:moveTo>
                    <a:pt x="80" y="6"/>
                  </a:moveTo>
                  <a:lnTo>
                    <a:pt x="80" y="6"/>
                  </a:lnTo>
                  <a:lnTo>
                    <a:pt x="79" y="2"/>
                  </a:lnTo>
                  <a:lnTo>
                    <a:pt x="78" y="0"/>
                  </a:lnTo>
                  <a:lnTo>
                    <a:pt x="75" y="0"/>
                  </a:lnTo>
                  <a:lnTo>
                    <a:pt x="5" y="7"/>
                  </a:lnTo>
                  <a:lnTo>
                    <a:pt x="5" y="7"/>
                  </a:lnTo>
                  <a:lnTo>
                    <a:pt x="1" y="8"/>
                  </a:lnTo>
                  <a:lnTo>
                    <a:pt x="0" y="13"/>
                  </a:lnTo>
                  <a:lnTo>
                    <a:pt x="1" y="27"/>
                  </a:lnTo>
                  <a:lnTo>
                    <a:pt x="1" y="27"/>
                  </a:lnTo>
                  <a:lnTo>
                    <a:pt x="2" y="34"/>
                  </a:lnTo>
                  <a:lnTo>
                    <a:pt x="5" y="42"/>
                  </a:lnTo>
                  <a:lnTo>
                    <a:pt x="9" y="47"/>
                  </a:lnTo>
                  <a:lnTo>
                    <a:pt x="14" y="53"/>
                  </a:lnTo>
                  <a:lnTo>
                    <a:pt x="20" y="58"/>
                  </a:lnTo>
                  <a:lnTo>
                    <a:pt x="27" y="61"/>
                  </a:lnTo>
                  <a:lnTo>
                    <a:pt x="35" y="64"/>
                  </a:lnTo>
                  <a:lnTo>
                    <a:pt x="41" y="64"/>
                  </a:lnTo>
                  <a:lnTo>
                    <a:pt x="41" y="64"/>
                  </a:lnTo>
                  <a:lnTo>
                    <a:pt x="41" y="64"/>
                  </a:lnTo>
                  <a:lnTo>
                    <a:pt x="45" y="64"/>
                  </a:lnTo>
                  <a:lnTo>
                    <a:pt x="45" y="64"/>
                  </a:lnTo>
                  <a:lnTo>
                    <a:pt x="53" y="62"/>
                  </a:lnTo>
                  <a:lnTo>
                    <a:pt x="60" y="60"/>
                  </a:lnTo>
                  <a:lnTo>
                    <a:pt x="67" y="55"/>
                  </a:lnTo>
                  <a:lnTo>
                    <a:pt x="72" y="50"/>
                  </a:lnTo>
                  <a:lnTo>
                    <a:pt x="72" y="50"/>
                  </a:lnTo>
                  <a:lnTo>
                    <a:pt x="78" y="43"/>
                  </a:lnTo>
                  <a:lnTo>
                    <a:pt x="80" y="35"/>
                  </a:lnTo>
                  <a:lnTo>
                    <a:pt x="82" y="29"/>
                  </a:lnTo>
                  <a:lnTo>
                    <a:pt x="82" y="21"/>
                  </a:lnTo>
                  <a:lnTo>
                    <a:pt x="8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2345" tIns="31173" rIns="62345" bIns="31173" numCol="1" anchor="t" anchorCtr="0" compatLnSpc="1">
              <a:prstTxWarp prst="textNoShape">
                <a:avLst/>
              </a:prstTxWarp>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marR="0" lvl="0" indent="0" algn="l" defTabSz="837901"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196" name="Group 195">
            <a:extLst>
              <a:ext uri="{FF2B5EF4-FFF2-40B4-BE49-F238E27FC236}">
                <a16:creationId xmlns:a16="http://schemas.microsoft.com/office/drawing/2014/main" id="{455B0A8D-E520-42E4-9B7E-75319A7AD754}"/>
              </a:ext>
            </a:extLst>
          </p:cNvPr>
          <p:cNvGrpSpPr>
            <a:grpSpLocks noChangeAspect="1"/>
          </p:cNvGrpSpPr>
          <p:nvPr/>
        </p:nvGrpSpPr>
        <p:grpSpPr>
          <a:xfrm>
            <a:off x="3019605" y="2521838"/>
            <a:ext cx="194219" cy="222825"/>
            <a:chOff x="723901" y="4322763"/>
            <a:chExt cx="204788" cy="234950"/>
          </a:xfrm>
        </p:grpSpPr>
        <p:sp>
          <p:nvSpPr>
            <p:cNvPr id="254" name="Freeform 161">
              <a:extLst>
                <a:ext uri="{FF2B5EF4-FFF2-40B4-BE49-F238E27FC236}">
                  <a16:creationId xmlns:a16="http://schemas.microsoft.com/office/drawing/2014/main" id="{A36DEF97-52B4-44D0-BB6B-C4E52B533423}"/>
                </a:ext>
              </a:extLst>
            </p:cNvPr>
            <p:cNvSpPr>
              <a:spLocks/>
            </p:cNvSpPr>
            <p:nvPr/>
          </p:nvSpPr>
          <p:spPr bwMode="auto">
            <a:xfrm>
              <a:off x="723901" y="4322763"/>
              <a:ext cx="204788" cy="107950"/>
            </a:xfrm>
            <a:custGeom>
              <a:avLst/>
              <a:gdLst>
                <a:gd name="T0" fmla="*/ 35 w 256"/>
                <a:gd name="T1" fmla="*/ 137 h 137"/>
                <a:gd name="T2" fmla="*/ 35 w 256"/>
                <a:gd name="T3" fmla="*/ 137 h 137"/>
                <a:gd name="T4" fmla="*/ 44 w 256"/>
                <a:gd name="T5" fmla="*/ 135 h 137"/>
                <a:gd name="T6" fmla="*/ 54 w 256"/>
                <a:gd name="T7" fmla="*/ 133 h 137"/>
                <a:gd name="T8" fmla="*/ 60 w 256"/>
                <a:gd name="T9" fmla="*/ 127 h 137"/>
                <a:gd name="T10" fmla="*/ 66 w 256"/>
                <a:gd name="T11" fmla="*/ 121 h 137"/>
                <a:gd name="T12" fmla="*/ 66 w 256"/>
                <a:gd name="T13" fmla="*/ 121 h 137"/>
                <a:gd name="T14" fmla="*/ 72 w 256"/>
                <a:gd name="T15" fmla="*/ 127 h 137"/>
                <a:gd name="T16" fmla="*/ 79 w 256"/>
                <a:gd name="T17" fmla="*/ 133 h 137"/>
                <a:gd name="T18" fmla="*/ 89 w 256"/>
                <a:gd name="T19" fmla="*/ 135 h 137"/>
                <a:gd name="T20" fmla="*/ 98 w 256"/>
                <a:gd name="T21" fmla="*/ 137 h 137"/>
                <a:gd name="T22" fmla="*/ 98 w 256"/>
                <a:gd name="T23" fmla="*/ 137 h 137"/>
                <a:gd name="T24" fmla="*/ 107 w 256"/>
                <a:gd name="T25" fmla="*/ 135 h 137"/>
                <a:gd name="T26" fmla="*/ 115 w 256"/>
                <a:gd name="T27" fmla="*/ 133 h 137"/>
                <a:gd name="T28" fmla="*/ 122 w 256"/>
                <a:gd name="T29" fmla="*/ 127 h 137"/>
                <a:gd name="T30" fmla="*/ 127 w 256"/>
                <a:gd name="T31" fmla="*/ 122 h 137"/>
                <a:gd name="T32" fmla="*/ 127 w 256"/>
                <a:gd name="T33" fmla="*/ 122 h 137"/>
                <a:gd name="T34" fmla="*/ 133 w 256"/>
                <a:gd name="T35" fmla="*/ 127 h 137"/>
                <a:gd name="T36" fmla="*/ 140 w 256"/>
                <a:gd name="T37" fmla="*/ 133 h 137"/>
                <a:gd name="T38" fmla="*/ 149 w 256"/>
                <a:gd name="T39" fmla="*/ 135 h 137"/>
                <a:gd name="T40" fmla="*/ 158 w 256"/>
                <a:gd name="T41" fmla="*/ 137 h 137"/>
                <a:gd name="T42" fmla="*/ 158 w 256"/>
                <a:gd name="T43" fmla="*/ 137 h 137"/>
                <a:gd name="T44" fmla="*/ 168 w 256"/>
                <a:gd name="T45" fmla="*/ 135 h 137"/>
                <a:gd name="T46" fmla="*/ 176 w 256"/>
                <a:gd name="T47" fmla="*/ 133 h 137"/>
                <a:gd name="T48" fmla="*/ 184 w 256"/>
                <a:gd name="T49" fmla="*/ 127 h 137"/>
                <a:gd name="T50" fmla="*/ 191 w 256"/>
                <a:gd name="T51" fmla="*/ 121 h 137"/>
                <a:gd name="T52" fmla="*/ 191 w 256"/>
                <a:gd name="T53" fmla="*/ 121 h 137"/>
                <a:gd name="T54" fmla="*/ 195 w 256"/>
                <a:gd name="T55" fmla="*/ 127 h 137"/>
                <a:gd name="T56" fmla="*/ 203 w 256"/>
                <a:gd name="T57" fmla="*/ 133 h 137"/>
                <a:gd name="T58" fmla="*/ 211 w 256"/>
                <a:gd name="T59" fmla="*/ 135 h 137"/>
                <a:gd name="T60" fmla="*/ 221 w 256"/>
                <a:gd name="T61" fmla="*/ 137 h 137"/>
                <a:gd name="T62" fmla="*/ 221 w 256"/>
                <a:gd name="T63" fmla="*/ 137 h 137"/>
                <a:gd name="T64" fmla="*/ 228 w 256"/>
                <a:gd name="T65" fmla="*/ 137 h 137"/>
                <a:gd name="T66" fmla="*/ 234 w 256"/>
                <a:gd name="T67" fmla="*/ 134 h 137"/>
                <a:gd name="T68" fmla="*/ 240 w 256"/>
                <a:gd name="T69" fmla="*/ 131 h 137"/>
                <a:gd name="T70" fmla="*/ 246 w 256"/>
                <a:gd name="T71" fmla="*/ 127 h 137"/>
                <a:gd name="T72" fmla="*/ 250 w 256"/>
                <a:gd name="T73" fmla="*/ 122 h 137"/>
                <a:gd name="T74" fmla="*/ 254 w 256"/>
                <a:gd name="T75" fmla="*/ 115 h 137"/>
                <a:gd name="T76" fmla="*/ 255 w 256"/>
                <a:gd name="T77" fmla="*/ 106 h 137"/>
                <a:gd name="T78" fmla="*/ 256 w 256"/>
                <a:gd name="T79" fmla="*/ 96 h 137"/>
                <a:gd name="T80" fmla="*/ 256 w 256"/>
                <a:gd name="T81" fmla="*/ 96 h 137"/>
                <a:gd name="T82" fmla="*/ 256 w 256"/>
                <a:gd name="T83" fmla="*/ 95 h 137"/>
                <a:gd name="T84" fmla="*/ 203 w 256"/>
                <a:gd name="T85" fmla="*/ 1 h 137"/>
                <a:gd name="T86" fmla="*/ 203 w 256"/>
                <a:gd name="T87" fmla="*/ 1 h 137"/>
                <a:gd name="T88" fmla="*/ 201 w 256"/>
                <a:gd name="T89" fmla="*/ 0 h 137"/>
                <a:gd name="T90" fmla="*/ 199 w 256"/>
                <a:gd name="T91" fmla="*/ 0 h 137"/>
                <a:gd name="T92" fmla="*/ 56 w 256"/>
                <a:gd name="T93" fmla="*/ 0 h 137"/>
                <a:gd name="T94" fmla="*/ 56 w 256"/>
                <a:gd name="T95" fmla="*/ 0 h 137"/>
                <a:gd name="T96" fmla="*/ 55 w 256"/>
                <a:gd name="T97" fmla="*/ 0 h 137"/>
                <a:gd name="T98" fmla="*/ 54 w 256"/>
                <a:gd name="T99" fmla="*/ 1 h 137"/>
                <a:gd name="T100" fmla="*/ 0 w 256"/>
                <a:gd name="T101" fmla="*/ 95 h 137"/>
                <a:gd name="T102" fmla="*/ 0 w 256"/>
                <a:gd name="T103" fmla="*/ 95 h 137"/>
                <a:gd name="T104" fmla="*/ 0 w 256"/>
                <a:gd name="T105" fmla="*/ 96 h 137"/>
                <a:gd name="T106" fmla="*/ 0 w 256"/>
                <a:gd name="T107" fmla="*/ 96 h 137"/>
                <a:gd name="T108" fmla="*/ 0 w 256"/>
                <a:gd name="T109" fmla="*/ 106 h 137"/>
                <a:gd name="T110" fmla="*/ 3 w 256"/>
                <a:gd name="T111" fmla="*/ 115 h 137"/>
                <a:gd name="T112" fmla="*/ 5 w 256"/>
                <a:gd name="T113" fmla="*/ 122 h 137"/>
                <a:gd name="T114" fmla="*/ 11 w 256"/>
                <a:gd name="T115" fmla="*/ 127 h 137"/>
                <a:gd name="T116" fmla="*/ 16 w 256"/>
                <a:gd name="T117" fmla="*/ 131 h 137"/>
                <a:gd name="T118" fmla="*/ 21 w 256"/>
                <a:gd name="T119" fmla="*/ 134 h 137"/>
                <a:gd name="T120" fmla="*/ 28 w 256"/>
                <a:gd name="T121" fmla="*/ 137 h 137"/>
                <a:gd name="T122" fmla="*/ 35 w 256"/>
                <a:gd name="T123" fmla="*/ 137 h 137"/>
                <a:gd name="T124" fmla="*/ 35 w 256"/>
                <a:gd name="T125"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6" h="137">
                  <a:moveTo>
                    <a:pt x="35" y="137"/>
                  </a:moveTo>
                  <a:lnTo>
                    <a:pt x="35" y="137"/>
                  </a:lnTo>
                  <a:lnTo>
                    <a:pt x="44" y="135"/>
                  </a:lnTo>
                  <a:lnTo>
                    <a:pt x="54" y="133"/>
                  </a:lnTo>
                  <a:lnTo>
                    <a:pt x="60" y="127"/>
                  </a:lnTo>
                  <a:lnTo>
                    <a:pt x="66" y="121"/>
                  </a:lnTo>
                  <a:lnTo>
                    <a:pt x="66" y="121"/>
                  </a:lnTo>
                  <a:lnTo>
                    <a:pt x="72" y="127"/>
                  </a:lnTo>
                  <a:lnTo>
                    <a:pt x="79" y="133"/>
                  </a:lnTo>
                  <a:lnTo>
                    <a:pt x="89" y="135"/>
                  </a:lnTo>
                  <a:lnTo>
                    <a:pt x="98" y="137"/>
                  </a:lnTo>
                  <a:lnTo>
                    <a:pt x="98" y="137"/>
                  </a:lnTo>
                  <a:lnTo>
                    <a:pt x="107" y="135"/>
                  </a:lnTo>
                  <a:lnTo>
                    <a:pt x="115" y="133"/>
                  </a:lnTo>
                  <a:lnTo>
                    <a:pt x="122" y="127"/>
                  </a:lnTo>
                  <a:lnTo>
                    <a:pt x="127" y="122"/>
                  </a:lnTo>
                  <a:lnTo>
                    <a:pt x="127" y="122"/>
                  </a:lnTo>
                  <a:lnTo>
                    <a:pt x="133" y="127"/>
                  </a:lnTo>
                  <a:lnTo>
                    <a:pt x="140" y="133"/>
                  </a:lnTo>
                  <a:lnTo>
                    <a:pt x="149" y="135"/>
                  </a:lnTo>
                  <a:lnTo>
                    <a:pt x="158" y="137"/>
                  </a:lnTo>
                  <a:lnTo>
                    <a:pt x="158" y="137"/>
                  </a:lnTo>
                  <a:lnTo>
                    <a:pt x="168" y="135"/>
                  </a:lnTo>
                  <a:lnTo>
                    <a:pt x="176" y="133"/>
                  </a:lnTo>
                  <a:lnTo>
                    <a:pt x="184" y="127"/>
                  </a:lnTo>
                  <a:lnTo>
                    <a:pt x="191" y="121"/>
                  </a:lnTo>
                  <a:lnTo>
                    <a:pt x="191" y="121"/>
                  </a:lnTo>
                  <a:lnTo>
                    <a:pt x="195" y="127"/>
                  </a:lnTo>
                  <a:lnTo>
                    <a:pt x="203" y="133"/>
                  </a:lnTo>
                  <a:lnTo>
                    <a:pt x="211" y="135"/>
                  </a:lnTo>
                  <a:lnTo>
                    <a:pt x="221" y="137"/>
                  </a:lnTo>
                  <a:lnTo>
                    <a:pt x="221" y="137"/>
                  </a:lnTo>
                  <a:lnTo>
                    <a:pt x="228" y="137"/>
                  </a:lnTo>
                  <a:lnTo>
                    <a:pt x="234" y="134"/>
                  </a:lnTo>
                  <a:lnTo>
                    <a:pt x="240" y="131"/>
                  </a:lnTo>
                  <a:lnTo>
                    <a:pt x="246" y="127"/>
                  </a:lnTo>
                  <a:lnTo>
                    <a:pt x="250" y="122"/>
                  </a:lnTo>
                  <a:lnTo>
                    <a:pt x="254" y="115"/>
                  </a:lnTo>
                  <a:lnTo>
                    <a:pt x="255" y="106"/>
                  </a:lnTo>
                  <a:lnTo>
                    <a:pt x="256" y="96"/>
                  </a:lnTo>
                  <a:lnTo>
                    <a:pt x="256" y="96"/>
                  </a:lnTo>
                  <a:lnTo>
                    <a:pt x="256" y="95"/>
                  </a:lnTo>
                  <a:lnTo>
                    <a:pt x="203" y="1"/>
                  </a:lnTo>
                  <a:lnTo>
                    <a:pt x="203" y="1"/>
                  </a:lnTo>
                  <a:lnTo>
                    <a:pt x="201" y="0"/>
                  </a:lnTo>
                  <a:lnTo>
                    <a:pt x="199" y="0"/>
                  </a:lnTo>
                  <a:lnTo>
                    <a:pt x="56" y="0"/>
                  </a:lnTo>
                  <a:lnTo>
                    <a:pt x="56" y="0"/>
                  </a:lnTo>
                  <a:lnTo>
                    <a:pt x="55" y="0"/>
                  </a:lnTo>
                  <a:lnTo>
                    <a:pt x="54" y="1"/>
                  </a:lnTo>
                  <a:lnTo>
                    <a:pt x="0" y="95"/>
                  </a:lnTo>
                  <a:lnTo>
                    <a:pt x="0" y="95"/>
                  </a:lnTo>
                  <a:lnTo>
                    <a:pt x="0" y="96"/>
                  </a:lnTo>
                  <a:lnTo>
                    <a:pt x="0" y="96"/>
                  </a:lnTo>
                  <a:lnTo>
                    <a:pt x="0" y="106"/>
                  </a:lnTo>
                  <a:lnTo>
                    <a:pt x="3" y="115"/>
                  </a:lnTo>
                  <a:lnTo>
                    <a:pt x="5" y="122"/>
                  </a:lnTo>
                  <a:lnTo>
                    <a:pt x="11" y="127"/>
                  </a:lnTo>
                  <a:lnTo>
                    <a:pt x="16" y="131"/>
                  </a:lnTo>
                  <a:lnTo>
                    <a:pt x="21" y="134"/>
                  </a:lnTo>
                  <a:lnTo>
                    <a:pt x="28" y="137"/>
                  </a:lnTo>
                  <a:lnTo>
                    <a:pt x="35" y="137"/>
                  </a:lnTo>
                  <a:lnTo>
                    <a:pt x="35" y="1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2345" tIns="31173" rIns="62345" bIns="31173" numCol="1" anchor="t" anchorCtr="0" compatLnSpc="1">
              <a:prstTxWarp prst="textNoShape">
                <a:avLst/>
              </a:prstTxWarp>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marR="0" lvl="0" indent="0" algn="l" defTabSz="837901"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a:ln>
                  <a:noFill/>
                </a:ln>
                <a:solidFill>
                  <a:srgbClr val="000000"/>
                </a:solidFill>
                <a:effectLst/>
                <a:uLnTx/>
                <a:uFillTx/>
                <a:latin typeface="Open Sans"/>
                <a:ea typeface="+mn-ea"/>
                <a:cs typeface="+mn-cs"/>
              </a:endParaRPr>
            </a:p>
          </p:txBody>
        </p:sp>
        <p:sp>
          <p:nvSpPr>
            <p:cNvPr id="255" name="Freeform 162">
              <a:extLst>
                <a:ext uri="{FF2B5EF4-FFF2-40B4-BE49-F238E27FC236}">
                  <a16:creationId xmlns:a16="http://schemas.microsoft.com/office/drawing/2014/main" id="{DB471006-72DA-445D-BD66-D0B49C551DFF}"/>
                </a:ext>
              </a:extLst>
            </p:cNvPr>
            <p:cNvSpPr>
              <a:spLocks/>
            </p:cNvSpPr>
            <p:nvPr/>
          </p:nvSpPr>
          <p:spPr bwMode="auto">
            <a:xfrm>
              <a:off x="744538" y="4446588"/>
              <a:ext cx="161925" cy="111125"/>
            </a:xfrm>
            <a:custGeom>
              <a:avLst/>
              <a:gdLst>
                <a:gd name="T0" fmla="*/ 129 w 205"/>
                <a:gd name="T1" fmla="*/ 140 h 140"/>
                <a:gd name="T2" fmla="*/ 200 w 205"/>
                <a:gd name="T3" fmla="*/ 140 h 140"/>
                <a:gd name="T4" fmla="*/ 200 w 205"/>
                <a:gd name="T5" fmla="*/ 140 h 140"/>
                <a:gd name="T6" fmla="*/ 203 w 205"/>
                <a:gd name="T7" fmla="*/ 139 h 140"/>
                <a:gd name="T8" fmla="*/ 205 w 205"/>
                <a:gd name="T9" fmla="*/ 135 h 140"/>
                <a:gd name="T10" fmla="*/ 205 w 205"/>
                <a:gd name="T11" fmla="*/ 10 h 140"/>
                <a:gd name="T12" fmla="*/ 205 w 205"/>
                <a:gd name="T13" fmla="*/ 10 h 140"/>
                <a:gd name="T14" fmla="*/ 196 w 205"/>
                <a:gd name="T15" fmla="*/ 11 h 140"/>
                <a:gd name="T16" fmla="*/ 196 w 205"/>
                <a:gd name="T17" fmla="*/ 11 h 140"/>
                <a:gd name="T18" fmla="*/ 187 w 205"/>
                <a:gd name="T19" fmla="*/ 10 h 140"/>
                <a:gd name="T20" fmla="*/ 179 w 205"/>
                <a:gd name="T21" fmla="*/ 9 h 140"/>
                <a:gd name="T22" fmla="*/ 171 w 205"/>
                <a:gd name="T23" fmla="*/ 5 h 140"/>
                <a:gd name="T24" fmla="*/ 166 w 205"/>
                <a:gd name="T25" fmla="*/ 0 h 140"/>
                <a:gd name="T26" fmla="*/ 166 w 205"/>
                <a:gd name="T27" fmla="*/ 0 h 140"/>
                <a:gd name="T28" fmla="*/ 158 w 205"/>
                <a:gd name="T29" fmla="*/ 5 h 140"/>
                <a:gd name="T30" fmla="*/ 151 w 205"/>
                <a:gd name="T31" fmla="*/ 9 h 140"/>
                <a:gd name="T32" fmla="*/ 141 w 205"/>
                <a:gd name="T33" fmla="*/ 10 h 140"/>
                <a:gd name="T34" fmla="*/ 133 w 205"/>
                <a:gd name="T35" fmla="*/ 11 h 140"/>
                <a:gd name="T36" fmla="*/ 133 w 205"/>
                <a:gd name="T37" fmla="*/ 11 h 140"/>
                <a:gd name="T38" fmla="*/ 124 w 205"/>
                <a:gd name="T39" fmla="*/ 10 h 140"/>
                <a:gd name="T40" fmla="*/ 116 w 205"/>
                <a:gd name="T41" fmla="*/ 9 h 140"/>
                <a:gd name="T42" fmla="*/ 109 w 205"/>
                <a:gd name="T43" fmla="*/ 6 h 140"/>
                <a:gd name="T44" fmla="*/ 102 w 205"/>
                <a:gd name="T45" fmla="*/ 0 h 140"/>
                <a:gd name="T46" fmla="*/ 102 w 205"/>
                <a:gd name="T47" fmla="*/ 0 h 140"/>
                <a:gd name="T48" fmla="*/ 97 w 205"/>
                <a:gd name="T49" fmla="*/ 6 h 140"/>
                <a:gd name="T50" fmla="*/ 89 w 205"/>
                <a:gd name="T51" fmla="*/ 9 h 140"/>
                <a:gd name="T52" fmla="*/ 81 w 205"/>
                <a:gd name="T53" fmla="*/ 10 h 140"/>
                <a:gd name="T54" fmla="*/ 73 w 205"/>
                <a:gd name="T55" fmla="*/ 11 h 140"/>
                <a:gd name="T56" fmla="*/ 73 w 205"/>
                <a:gd name="T57" fmla="*/ 11 h 140"/>
                <a:gd name="T58" fmla="*/ 64 w 205"/>
                <a:gd name="T59" fmla="*/ 10 h 140"/>
                <a:gd name="T60" fmla="*/ 55 w 205"/>
                <a:gd name="T61" fmla="*/ 9 h 140"/>
                <a:gd name="T62" fmla="*/ 47 w 205"/>
                <a:gd name="T63" fmla="*/ 5 h 140"/>
                <a:gd name="T64" fmla="*/ 41 w 205"/>
                <a:gd name="T65" fmla="*/ 0 h 140"/>
                <a:gd name="T66" fmla="*/ 41 w 205"/>
                <a:gd name="T67" fmla="*/ 0 h 140"/>
                <a:gd name="T68" fmla="*/ 34 w 205"/>
                <a:gd name="T69" fmla="*/ 5 h 140"/>
                <a:gd name="T70" fmla="*/ 27 w 205"/>
                <a:gd name="T71" fmla="*/ 9 h 140"/>
                <a:gd name="T72" fmla="*/ 19 w 205"/>
                <a:gd name="T73" fmla="*/ 10 h 140"/>
                <a:gd name="T74" fmla="*/ 10 w 205"/>
                <a:gd name="T75" fmla="*/ 11 h 140"/>
                <a:gd name="T76" fmla="*/ 10 w 205"/>
                <a:gd name="T77" fmla="*/ 11 h 140"/>
                <a:gd name="T78" fmla="*/ 0 w 205"/>
                <a:gd name="T79" fmla="*/ 10 h 140"/>
                <a:gd name="T80" fmla="*/ 0 w 205"/>
                <a:gd name="T81" fmla="*/ 135 h 140"/>
                <a:gd name="T82" fmla="*/ 0 w 205"/>
                <a:gd name="T83" fmla="*/ 135 h 140"/>
                <a:gd name="T84" fmla="*/ 2 w 205"/>
                <a:gd name="T85" fmla="*/ 139 h 140"/>
                <a:gd name="T86" fmla="*/ 6 w 205"/>
                <a:gd name="T87" fmla="*/ 140 h 140"/>
                <a:gd name="T88" fmla="*/ 76 w 205"/>
                <a:gd name="T89" fmla="*/ 140 h 140"/>
                <a:gd name="T90" fmla="*/ 76 w 205"/>
                <a:gd name="T91" fmla="*/ 140 h 140"/>
                <a:gd name="T92" fmla="*/ 80 w 205"/>
                <a:gd name="T93" fmla="*/ 139 h 140"/>
                <a:gd name="T94" fmla="*/ 81 w 205"/>
                <a:gd name="T95" fmla="*/ 135 h 140"/>
                <a:gd name="T96" fmla="*/ 81 w 205"/>
                <a:gd name="T97" fmla="*/ 77 h 140"/>
                <a:gd name="T98" fmla="*/ 125 w 205"/>
                <a:gd name="T99" fmla="*/ 77 h 140"/>
                <a:gd name="T100" fmla="*/ 125 w 205"/>
                <a:gd name="T101" fmla="*/ 135 h 140"/>
                <a:gd name="T102" fmla="*/ 125 w 205"/>
                <a:gd name="T103" fmla="*/ 135 h 140"/>
                <a:gd name="T104" fmla="*/ 127 w 205"/>
                <a:gd name="T105" fmla="*/ 139 h 140"/>
                <a:gd name="T106" fmla="*/ 129 w 205"/>
                <a:gd name="T107" fmla="*/ 140 h 140"/>
                <a:gd name="T108" fmla="*/ 129 w 205"/>
                <a:gd name="T109"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5" h="140">
                  <a:moveTo>
                    <a:pt x="129" y="140"/>
                  </a:moveTo>
                  <a:lnTo>
                    <a:pt x="200" y="140"/>
                  </a:lnTo>
                  <a:lnTo>
                    <a:pt x="200" y="140"/>
                  </a:lnTo>
                  <a:lnTo>
                    <a:pt x="203" y="139"/>
                  </a:lnTo>
                  <a:lnTo>
                    <a:pt x="205" y="135"/>
                  </a:lnTo>
                  <a:lnTo>
                    <a:pt x="205" y="10"/>
                  </a:lnTo>
                  <a:lnTo>
                    <a:pt x="205" y="10"/>
                  </a:lnTo>
                  <a:lnTo>
                    <a:pt x="196" y="11"/>
                  </a:lnTo>
                  <a:lnTo>
                    <a:pt x="196" y="11"/>
                  </a:lnTo>
                  <a:lnTo>
                    <a:pt x="187" y="10"/>
                  </a:lnTo>
                  <a:lnTo>
                    <a:pt x="179" y="9"/>
                  </a:lnTo>
                  <a:lnTo>
                    <a:pt x="171" y="5"/>
                  </a:lnTo>
                  <a:lnTo>
                    <a:pt x="166" y="0"/>
                  </a:lnTo>
                  <a:lnTo>
                    <a:pt x="166" y="0"/>
                  </a:lnTo>
                  <a:lnTo>
                    <a:pt x="158" y="5"/>
                  </a:lnTo>
                  <a:lnTo>
                    <a:pt x="151" y="9"/>
                  </a:lnTo>
                  <a:lnTo>
                    <a:pt x="141" y="10"/>
                  </a:lnTo>
                  <a:lnTo>
                    <a:pt x="133" y="11"/>
                  </a:lnTo>
                  <a:lnTo>
                    <a:pt x="133" y="11"/>
                  </a:lnTo>
                  <a:lnTo>
                    <a:pt x="124" y="10"/>
                  </a:lnTo>
                  <a:lnTo>
                    <a:pt x="116" y="9"/>
                  </a:lnTo>
                  <a:lnTo>
                    <a:pt x="109" y="6"/>
                  </a:lnTo>
                  <a:lnTo>
                    <a:pt x="102" y="0"/>
                  </a:lnTo>
                  <a:lnTo>
                    <a:pt x="102" y="0"/>
                  </a:lnTo>
                  <a:lnTo>
                    <a:pt x="97" y="6"/>
                  </a:lnTo>
                  <a:lnTo>
                    <a:pt x="89" y="9"/>
                  </a:lnTo>
                  <a:lnTo>
                    <a:pt x="81" y="10"/>
                  </a:lnTo>
                  <a:lnTo>
                    <a:pt x="73" y="11"/>
                  </a:lnTo>
                  <a:lnTo>
                    <a:pt x="73" y="11"/>
                  </a:lnTo>
                  <a:lnTo>
                    <a:pt x="64" y="10"/>
                  </a:lnTo>
                  <a:lnTo>
                    <a:pt x="55" y="9"/>
                  </a:lnTo>
                  <a:lnTo>
                    <a:pt x="47" y="5"/>
                  </a:lnTo>
                  <a:lnTo>
                    <a:pt x="41" y="0"/>
                  </a:lnTo>
                  <a:lnTo>
                    <a:pt x="41" y="0"/>
                  </a:lnTo>
                  <a:lnTo>
                    <a:pt x="34" y="5"/>
                  </a:lnTo>
                  <a:lnTo>
                    <a:pt x="27" y="9"/>
                  </a:lnTo>
                  <a:lnTo>
                    <a:pt x="19" y="10"/>
                  </a:lnTo>
                  <a:lnTo>
                    <a:pt x="10" y="11"/>
                  </a:lnTo>
                  <a:lnTo>
                    <a:pt x="10" y="11"/>
                  </a:lnTo>
                  <a:lnTo>
                    <a:pt x="0" y="10"/>
                  </a:lnTo>
                  <a:lnTo>
                    <a:pt x="0" y="135"/>
                  </a:lnTo>
                  <a:lnTo>
                    <a:pt x="0" y="135"/>
                  </a:lnTo>
                  <a:lnTo>
                    <a:pt x="2" y="139"/>
                  </a:lnTo>
                  <a:lnTo>
                    <a:pt x="6" y="140"/>
                  </a:lnTo>
                  <a:lnTo>
                    <a:pt x="76" y="140"/>
                  </a:lnTo>
                  <a:lnTo>
                    <a:pt x="76" y="140"/>
                  </a:lnTo>
                  <a:lnTo>
                    <a:pt x="80" y="139"/>
                  </a:lnTo>
                  <a:lnTo>
                    <a:pt x="81" y="135"/>
                  </a:lnTo>
                  <a:lnTo>
                    <a:pt x="81" y="77"/>
                  </a:lnTo>
                  <a:lnTo>
                    <a:pt x="125" y="77"/>
                  </a:lnTo>
                  <a:lnTo>
                    <a:pt x="125" y="135"/>
                  </a:lnTo>
                  <a:lnTo>
                    <a:pt x="125" y="135"/>
                  </a:lnTo>
                  <a:lnTo>
                    <a:pt x="127" y="139"/>
                  </a:lnTo>
                  <a:lnTo>
                    <a:pt x="129" y="140"/>
                  </a:lnTo>
                  <a:lnTo>
                    <a:pt x="129"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2345" tIns="31173" rIns="62345" bIns="31173" numCol="1" anchor="t" anchorCtr="0" compatLnSpc="1">
              <a:prstTxWarp prst="textNoShape">
                <a:avLst/>
              </a:prstTxWarp>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marR="0" lvl="0" indent="0" algn="l" defTabSz="837901"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197" name="Group 196">
            <a:extLst>
              <a:ext uri="{FF2B5EF4-FFF2-40B4-BE49-F238E27FC236}">
                <a16:creationId xmlns:a16="http://schemas.microsoft.com/office/drawing/2014/main" id="{1D9BBBE3-B1FD-4A18-BA56-A5155343A9A9}"/>
              </a:ext>
            </a:extLst>
          </p:cNvPr>
          <p:cNvGrpSpPr>
            <a:grpSpLocks noChangeAspect="1"/>
          </p:cNvGrpSpPr>
          <p:nvPr/>
        </p:nvGrpSpPr>
        <p:grpSpPr>
          <a:xfrm>
            <a:off x="8111322" y="2383564"/>
            <a:ext cx="219815" cy="287564"/>
            <a:chOff x="5989638" y="2605088"/>
            <a:chExt cx="231775" cy="303213"/>
          </a:xfrm>
        </p:grpSpPr>
        <p:sp>
          <p:nvSpPr>
            <p:cNvPr id="251" name="Freeform 185">
              <a:extLst>
                <a:ext uri="{FF2B5EF4-FFF2-40B4-BE49-F238E27FC236}">
                  <a16:creationId xmlns:a16="http://schemas.microsoft.com/office/drawing/2014/main" id="{C6FDB98E-7431-4322-BCBA-66268E30207F}"/>
                </a:ext>
              </a:extLst>
            </p:cNvPr>
            <p:cNvSpPr>
              <a:spLocks noEditPoints="1"/>
            </p:cNvSpPr>
            <p:nvPr/>
          </p:nvSpPr>
          <p:spPr bwMode="auto">
            <a:xfrm>
              <a:off x="5989638" y="2674938"/>
              <a:ext cx="158750" cy="233363"/>
            </a:xfrm>
            <a:custGeom>
              <a:avLst/>
              <a:gdLst>
                <a:gd name="T0" fmla="*/ 23 w 199"/>
                <a:gd name="T1" fmla="*/ 0 h 294"/>
                <a:gd name="T2" fmla="*/ 19 w 199"/>
                <a:gd name="T3" fmla="*/ 0 h 294"/>
                <a:gd name="T4" fmla="*/ 10 w 199"/>
                <a:gd name="T5" fmla="*/ 4 h 294"/>
                <a:gd name="T6" fmla="*/ 4 w 199"/>
                <a:gd name="T7" fmla="*/ 10 h 294"/>
                <a:gd name="T8" fmla="*/ 0 w 199"/>
                <a:gd name="T9" fmla="*/ 18 h 294"/>
                <a:gd name="T10" fmla="*/ 0 w 199"/>
                <a:gd name="T11" fmla="*/ 270 h 294"/>
                <a:gd name="T12" fmla="*/ 0 w 199"/>
                <a:gd name="T13" fmla="*/ 275 h 294"/>
                <a:gd name="T14" fmla="*/ 4 w 199"/>
                <a:gd name="T15" fmla="*/ 283 h 294"/>
                <a:gd name="T16" fmla="*/ 10 w 199"/>
                <a:gd name="T17" fmla="*/ 290 h 294"/>
                <a:gd name="T18" fmla="*/ 19 w 199"/>
                <a:gd name="T19" fmla="*/ 292 h 294"/>
                <a:gd name="T20" fmla="*/ 175 w 199"/>
                <a:gd name="T21" fmla="*/ 294 h 294"/>
                <a:gd name="T22" fmla="*/ 180 w 199"/>
                <a:gd name="T23" fmla="*/ 292 h 294"/>
                <a:gd name="T24" fmla="*/ 188 w 199"/>
                <a:gd name="T25" fmla="*/ 290 h 294"/>
                <a:gd name="T26" fmla="*/ 195 w 199"/>
                <a:gd name="T27" fmla="*/ 283 h 294"/>
                <a:gd name="T28" fmla="*/ 198 w 199"/>
                <a:gd name="T29" fmla="*/ 275 h 294"/>
                <a:gd name="T30" fmla="*/ 199 w 199"/>
                <a:gd name="T31" fmla="*/ 22 h 294"/>
                <a:gd name="T32" fmla="*/ 198 w 199"/>
                <a:gd name="T33" fmla="*/ 18 h 294"/>
                <a:gd name="T34" fmla="*/ 195 w 199"/>
                <a:gd name="T35" fmla="*/ 10 h 294"/>
                <a:gd name="T36" fmla="*/ 188 w 199"/>
                <a:gd name="T37" fmla="*/ 4 h 294"/>
                <a:gd name="T38" fmla="*/ 180 w 199"/>
                <a:gd name="T39" fmla="*/ 0 h 294"/>
                <a:gd name="T40" fmla="*/ 175 w 199"/>
                <a:gd name="T41" fmla="*/ 0 h 294"/>
                <a:gd name="T42" fmla="*/ 100 w 199"/>
                <a:gd name="T43" fmla="*/ 284 h 294"/>
                <a:gd name="T44" fmla="*/ 89 w 199"/>
                <a:gd name="T45" fmla="*/ 279 h 294"/>
                <a:gd name="T46" fmla="*/ 85 w 199"/>
                <a:gd name="T47" fmla="*/ 270 h 294"/>
                <a:gd name="T48" fmla="*/ 86 w 199"/>
                <a:gd name="T49" fmla="*/ 264 h 294"/>
                <a:gd name="T50" fmla="*/ 94 w 199"/>
                <a:gd name="T51" fmla="*/ 256 h 294"/>
                <a:gd name="T52" fmla="*/ 100 w 199"/>
                <a:gd name="T53" fmla="*/ 255 h 294"/>
                <a:gd name="T54" fmla="*/ 109 w 199"/>
                <a:gd name="T55" fmla="*/ 259 h 294"/>
                <a:gd name="T56" fmla="*/ 113 w 199"/>
                <a:gd name="T57" fmla="*/ 270 h 294"/>
                <a:gd name="T58" fmla="*/ 112 w 199"/>
                <a:gd name="T59" fmla="*/ 275 h 294"/>
                <a:gd name="T60" fmla="*/ 105 w 199"/>
                <a:gd name="T61" fmla="*/ 283 h 294"/>
                <a:gd name="T62" fmla="*/ 100 w 199"/>
                <a:gd name="T63" fmla="*/ 284 h 294"/>
                <a:gd name="T64" fmla="*/ 182 w 199"/>
                <a:gd name="T65" fmla="*/ 232 h 294"/>
                <a:gd name="T66" fmla="*/ 176 w 199"/>
                <a:gd name="T67" fmla="*/ 237 h 294"/>
                <a:gd name="T68" fmla="*/ 22 w 199"/>
                <a:gd name="T69" fmla="*/ 237 h 294"/>
                <a:gd name="T70" fmla="*/ 18 w 199"/>
                <a:gd name="T71" fmla="*/ 232 h 294"/>
                <a:gd name="T72" fmla="*/ 18 w 199"/>
                <a:gd name="T73" fmla="*/ 21 h 294"/>
                <a:gd name="T74" fmla="*/ 22 w 199"/>
                <a:gd name="T75" fmla="*/ 17 h 294"/>
                <a:gd name="T76" fmla="*/ 176 w 199"/>
                <a:gd name="T77" fmla="*/ 17 h 294"/>
                <a:gd name="T78" fmla="*/ 182 w 199"/>
                <a:gd name="T79" fmla="*/ 2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9" h="294">
                  <a:moveTo>
                    <a:pt x="175" y="0"/>
                  </a:moveTo>
                  <a:lnTo>
                    <a:pt x="23" y="0"/>
                  </a:lnTo>
                  <a:lnTo>
                    <a:pt x="23" y="0"/>
                  </a:lnTo>
                  <a:lnTo>
                    <a:pt x="19" y="0"/>
                  </a:lnTo>
                  <a:lnTo>
                    <a:pt x="14" y="1"/>
                  </a:lnTo>
                  <a:lnTo>
                    <a:pt x="10" y="4"/>
                  </a:lnTo>
                  <a:lnTo>
                    <a:pt x="7" y="6"/>
                  </a:lnTo>
                  <a:lnTo>
                    <a:pt x="4" y="10"/>
                  </a:lnTo>
                  <a:lnTo>
                    <a:pt x="2" y="14"/>
                  </a:lnTo>
                  <a:lnTo>
                    <a:pt x="0" y="18"/>
                  </a:lnTo>
                  <a:lnTo>
                    <a:pt x="0" y="22"/>
                  </a:lnTo>
                  <a:lnTo>
                    <a:pt x="0" y="270"/>
                  </a:lnTo>
                  <a:lnTo>
                    <a:pt x="0" y="270"/>
                  </a:lnTo>
                  <a:lnTo>
                    <a:pt x="0" y="275"/>
                  </a:lnTo>
                  <a:lnTo>
                    <a:pt x="2" y="279"/>
                  </a:lnTo>
                  <a:lnTo>
                    <a:pt x="4" y="283"/>
                  </a:lnTo>
                  <a:lnTo>
                    <a:pt x="7" y="286"/>
                  </a:lnTo>
                  <a:lnTo>
                    <a:pt x="10" y="290"/>
                  </a:lnTo>
                  <a:lnTo>
                    <a:pt x="14" y="291"/>
                  </a:lnTo>
                  <a:lnTo>
                    <a:pt x="19" y="292"/>
                  </a:lnTo>
                  <a:lnTo>
                    <a:pt x="23" y="294"/>
                  </a:lnTo>
                  <a:lnTo>
                    <a:pt x="175" y="294"/>
                  </a:lnTo>
                  <a:lnTo>
                    <a:pt x="175" y="294"/>
                  </a:lnTo>
                  <a:lnTo>
                    <a:pt x="180" y="292"/>
                  </a:lnTo>
                  <a:lnTo>
                    <a:pt x="184" y="291"/>
                  </a:lnTo>
                  <a:lnTo>
                    <a:pt x="188" y="290"/>
                  </a:lnTo>
                  <a:lnTo>
                    <a:pt x="192" y="286"/>
                  </a:lnTo>
                  <a:lnTo>
                    <a:pt x="195" y="283"/>
                  </a:lnTo>
                  <a:lnTo>
                    <a:pt x="196" y="279"/>
                  </a:lnTo>
                  <a:lnTo>
                    <a:pt x="198" y="275"/>
                  </a:lnTo>
                  <a:lnTo>
                    <a:pt x="199" y="270"/>
                  </a:lnTo>
                  <a:lnTo>
                    <a:pt x="199" y="22"/>
                  </a:lnTo>
                  <a:lnTo>
                    <a:pt x="199" y="22"/>
                  </a:lnTo>
                  <a:lnTo>
                    <a:pt x="198" y="18"/>
                  </a:lnTo>
                  <a:lnTo>
                    <a:pt x="196" y="14"/>
                  </a:lnTo>
                  <a:lnTo>
                    <a:pt x="195" y="10"/>
                  </a:lnTo>
                  <a:lnTo>
                    <a:pt x="192" y="6"/>
                  </a:lnTo>
                  <a:lnTo>
                    <a:pt x="188" y="4"/>
                  </a:lnTo>
                  <a:lnTo>
                    <a:pt x="184" y="1"/>
                  </a:lnTo>
                  <a:lnTo>
                    <a:pt x="180" y="0"/>
                  </a:lnTo>
                  <a:lnTo>
                    <a:pt x="175" y="0"/>
                  </a:lnTo>
                  <a:lnTo>
                    <a:pt x="175" y="0"/>
                  </a:lnTo>
                  <a:close/>
                  <a:moveTo>
                    <a:pt x="100" y="284"/>
                  </a:moveTo>
                  <a:lnTo>
                    <a:pt x="100" y="284"/>
                  </a:lnTo>
                  <a:lnTo>
                    <a:pt x="94" y="283"/>
                  </a:lnTo>
                  <a:lnTo>
                    <a:pt x="89" y="279"/>
                  </a:lnTo>
                  <a:lnTo>
                    <a:pt x="86" y="275"/>
                  </a:lnTo>
                  <a:lnTo>
                    <a:pt x="85" y="270"/>
                  </a:lnTo>
                  <a:lnTo>
                    <a:pt x="85" y="270"/>
                  </a:lnTo>
                  <a:lnTo>
                    <a:pt x="86" y="264"/>
                  </a:lnTo>
                  <a:lnTo>
                    <a:pt x="89" y="259"/>
                  </a:lnTo>
                  <a:lnTo>
                    <a:pt x="94" y="256"/>
                  </a:lnTo>
                  <a:lnTo>
                    <a:pt x="100" y="255"/>
                  </a:lnTo>
                  <a:lnTo>
                    <a:pt x="100" y="255"/>
                  </a:lnTo>
                  <a:lnTo>
                    <a:pt x="105" y="256"/>
                  </a:lnTo>
                  <a:lnTo>
                    <a:pt x="109" y="259"/>
                  </a:lnTo>
                  <a:lnTo>
                    <a:pt x="112" y="264"/>
                  </a:lnTo>
                  <a:lnTo>
                    <a:pt x="113" y="270"/>
                  </a:lnTo>
                  <a:lnTo>
                    <a:pt x="113" y="270"/>
                  </a:lnTo>
                  <a:lnTo>
                    <a:pt x="112" y="275"/>
                  </a:lnTo>
                  <a:lnTo>
                    <a:pt x="109" y="279"/>
                  </a:lnTo>
                  <a:lnTo>
                    <a:pt x="105" y="283"/>
                  </a:lnTo>
                  <a:lnTo>
                    <a:pt x="100" y="284"/>
                  </a:lnTo>
                  <a:lnTo>
                    <a:pt x="100" y="284"/>
                  </a:lnTo>
                  <a:close/>
                  <a:moveTo>
                    <a:pt x="182" y="232"/>
                  </a:moveTo>
                  <a:lnTo>
                    <a:pt x="182" y="232"/>
                  </a:lnTo>
                  <a:lnTo>
                    <a:pt x="180" y="236"/>
                  </a:lnTo>
                  <a:lnTo>
                    <a:pt x="176" y="237"/>
                  </a:lnTo>
                  <a:lnTo>
                    <a:pt x="22" y="237"/>
                  </a:lnTo>
                  <a:lnTo>
                    <a:pt x="22" y="237"/>
                  </a:lnTo>
                  <a:lnTo>
                    <a:pt x="19" y="236"/>
                  </a:lnTo>
                  <a:lnTo>
                    <a:pt x="18" y="232"/>
                  </a:lnTo>
                  <a:lnTo>
                    <a:pt x="18" y="21"/>
                  </a:lnTo>
                  <a:lnTo>
                    <a:pt x="18" y="21"/>
                  </a:lnTo>
                  <a:lnTo>
                    <a:pt x="19" y="18"/>
                  </a:lnTo>
                  <a:lnTo>
                    <a:pt x="22" y="17"/>
                  </a:lnTo>
                  <a:lnTo>
                    <a:pt x="176" y="17"/>
                  </a:lnTo>
                  <a:lnTo>
                    <a:pt x="176" y="17"/>
                  </a:lnTo>
                  <a:lnTo>
                    <a:pt x="180" y="18"/>
                  </a:lnTo>
                  <a:lnTo>
                    <a:pt x="182" y="21"/>
                  </a:lnTo>
                  <a:lnTo>
                    <a:pt x="182" y="2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2345" tIns="31173" rIns="62345" bIns="31173" numCol="1" anchor="t" anchorCtr="0" compatLnSpc="1">
              <a:prstTxWarp prst="textNoShape">
                <a:avLst/>
              </a:prstTxWarp>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marR="0" lvl="0" indent="0" algn="l" defTabSz="837901"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a:ln>
                  <a:noFill/>
                </a:ln>
                <a:solidFill>
                  <a:srgbClr val="000000"/>
                </a:solidFill>
                <a:effectLst/>
                <a:uLnTx/>
                <a:uFillTx/>
                <a:latin typeface="Open Sans"/>
                <a:ea typeface="+mn-ea"/>
                <a:cs typeface="+mn-cs"/>
              </a:endParaRPr>
            </a:p>
          </p:txBody>
        </p:sp>
        <p:sp>
          <p:nvSpPr>
            <p:cNvPr id="252" name="Freeform 186">
              <a:extLst>
                <a:ext uri="{FF2B5EF4-FFF2-40B4-BE49-F238E27FC236}">
                  <a16:creationId xmlns:a16="http://schemas.microsoft.com/office/drawing/2014/main" id="{A50E96C6-59EA-432D-8428-11C61713BB65}"/>
                </a:ext>
              </a:extLst>
            </p:cNvPr>
            <p:cNvSpPr>
              <a:spLocks/>
            </p:cNvSpPr>
            <p:nvPr/>
          </p:nvSpPr>
          <p:spPr bwMode="auto">
            <a:xfrm>
              <a:off x="6137276" y="2636838"/>
              <a:ext cx="50800" cy="52388"/>
            </a:xfrm>
            <a:custGeom>
              <a:avLst/>
              <a:gdLst>
                <a:gd name="T0" fmla="*/ 8 w 64"/>
                <a:gd name="T1" fmla="*/ 0 h 65"/>
                <a:gd name="T2" fmla="*/ 8 w 64"/>
                <a:gd name="T3" fmla="*/ 0 h 65"/>
                <a:gd name="T4" fmla="*/ 5 w 64"/>
                <a:gd name="T5" fmla="*/ 1 h 65"/>
                <a:gd name="T6" fmla="*/ 1 w 64"/>
                <a:gd name="T7" fmla="*/ 2 h 65"/>
                <a:gd name="T8" fmla="*/ 0 w 64"/>
                <a:gd name="T9" fmla="*/ 5 h 65"/>
                <a:gd name="T10" fmla="*/ 0 w 64"/>
                <a:gd name="T11" fmla="*/ 9 h 65"/>
                <a:gd name="T12" fmla="*/ 0 w 64"/>
                <a:gd name="T13" fmla="*/ 9 h 65"/>
                <a:gd name="T14" fmla="*/ 0 w 64"/>
                <a:gd name="T15" fmla="*/ 12 h 65"/>
                <a:gd name="T16" fmla="*/ 1 w 64"/>
                <a:gd name="T17" fmla="*/ 14 h 65"/>
                <a:gd name="T18" fmla="*/ 5 w 64"/>
                <a:gd name="T19" fmla="*/ 17 h 65"/>
                <a:gd name="T20" fmla="*/ 8 w 64"/>
                <a:gd name="T21" fmla="*/ 17 h 65"/>
                <a:gd name="T22" fmla="*/ 8 w 64"/>
                <a:gd name="T23" fmla="*/ 17 h 65"/>
                <a:gd name="T24" fmla="*/ 16 w 64"/>
                <a:gd name="T25" fmla="*/ 18 h 65"/>
                <a:gd name="T26" fmla="*/ 23 w 64"/>
                <a:gd name="T27" fmla="*/ 21 h 65"/>
                <a:gd name="T28" fmla="*/ 29 w 64"/>
                <a:gd name="T29" fmla="*/ 24 h 65"/>
                <a:gd name="T30" fmla="*/ 35 w 64"/>
                <a:gd name="T31" fmla="*/ 29 h 65"/>
                <a:gd name="T32" fmla="*/ 40 w 64"/>
                <a:gd name="T33" fmla="*/ 34 h 65"/>
                <a:gd name="T34" fmla="*/ 44 w 64"/>
                <a:gd name="T35" fmla="*/ 41 h 65"/>
                <a:gd name="T36" fmla="*/ 45 w 64"/>
                <a:gd name="T37" fmla="*/ 48 h 65"/>
                <a:gd name="T38" fmla="*/ 47 w 64"/>
                <a:gd name="T39" fmla="*/ 56 h 65"/>
                <a:gd name="T40" fmla="*/ 47 w 64"/>
                <a:gd name="T41" fmla="*/ 56 h 65"/>
                <a:gd name="T42" fmla="*/ 47 w 64"/>
                <a:gd name="T43" fmla="*/ 60 h 65"/>
                <a:gd name="T44" fmla="*/ 49 w 64"/>
                <a:gd name="T45" fmla="*/ 63 h 65"/>
                <a:gd name="T46" fmla="*/ 52 w 64"/>
                <a:gd name="T47" fmla="*/ 64 h 65"/>
                <a:gd name="T48" fmla="*/ 55 w 64"/>
                <a:gd name="T49" fmla="*/ 65 h 65"/>
                <a:gd name="T50" fmla="*/ 55 w 64"/>
                <a:gd name="T51" fmla="*/ 65 h 65"/>
                <a:gd name="T52" fmla="*/ 59 w 64"/>
                <a:gd name="T53" fmla="*/ 64 h 65"/>
                <a:gd name="T54" fmla="*/ 62 w 64"/>
                <a:gd name="T55" fmla="*/ 63 h 65"/>
                <a:gd name="T56" fmla="*/ 63 w 64"/>
                <a:gd name="T57" fmla="*/ 60 h 65"/>
                <a:gd name="T58" fmla="*/ 64 w 64"/>
                <a:gd name="T59" fmla="*/ 56 h 65"/>
                <a:gd name="T60" fmla="*/ 64 w 64"/>
                <a:gd name="T61" fmla="*/ 56 h 65"/>
                <a:gd name="T62" fmla="*/ 63 w 64"/>
                <a:gd name="T63" fmla="*/ 45 h 65"/>
                <a:gd name="T64" fmla="*/ 60 w 64"/>
                <a:gd name="T65" fmla="*/ 34 h 65"/>
                <a:gd name="T66" fmla="*/ 55 w 64"/>
                <a:gd name="T67" fmla="*/ 25 h 65"/>
                <a:gd name="T68" fmla="*/ 48 w 64"/>
                <a:gd name="T69" fmla="*/ 17 h 65"/>
                <a:gd name="T70" fmla="*/ 39 w 64"/>
                <a:gd name="T71" fmla="*/ 10 h 65"/>
                <a:gd name="T72" fmla="*/ 29 w 64"/>
                <a:gd name="T73" fmla="*/ 5 h 65"/>
                <a:gd name="T74" fmla="*/ 20 w 64"/>
                <a:gd name="T75" fmla="*/ 1 h 65"/>
                <a:gd name="T76" fmla="*/ 8 w 64"/>
                <a:gd name="T77" fmla="*/ 0 h 65"/>
                <a:gd name="T78" fmla="*/ 8 w 64"/>
                <a:gd name="T7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65">
                  <a:moveTo>
                    <a:pt x="8" y="0"/>
                  </a:moveTo>
                  <a:lnTo>
                    <a:pt x="8" y="0"/>
                  </a:lnTo>
                  <a:lnTo>
                    <a:pt x="5" y="1"/>
                  </a:lnTo>
                  <a:lnTo>
                    <a:pt x="1" y="2"/>
                  </a:lnTo>
                  <a:lnTo>
                    <a:pt x="0" y="5"/>
                  </a:lnTo>
                  <a:lnTo>
                    <a:pt x="0" y="9"/>
                  </a:lnTo>
                  <a:lnTo>
                    <a:pt x="0" y="9"/>
                  </a:lnTo>
                  <a:lnTo>
                    <a:pt x="0" y="12"/>
                  </a:lnTo>
                  <a:lnTo>
                    <a:pt x="1" y="14"/>
                  </a:lnTo>
                  <a:lnTo>
                    <a:pt x="5" y="17"/>
                  </a:lnTo>
                  <a:lnTo>
                    <a:pt x="8" y="17"/>
                  </a:lnTo>
                  <a:lnTo>
                    <a:pt x="8" y="17"/>
                  </a:lnTo>
                  <a:lnTo>
                    <a:pt x="16" y="18"/>
                  </a:lnTo>
                  <a:lnTo>
                    <a:pt x="23" y="21"/>
                  </a:lnTo>
                  <a:lnTo>
                    <a:pt x="29" y="24"/>
                  </a:lnTo>
                  <a:lnTo>
                    <a:pt x="35" y="29"/>
                  </a:lnTo>
                  <a:lnTo>
                    <a:pt x="40" y="34"/>
                  </a:lnTo>
                  <a:lnTo>
                    <a:pt x="44" y="41"/>
                  </a:lnTo>
                  <a:lnTo>
                    <a:pt x="45" y="48"/>
                  </a:lnTo>
                  <a:lnTo>
                    <a:pt x="47" y="56"/>
                  </a:lnTo>
                  <a:lnTo>
                    <a:pt x="47" y="56"/>
                  </a:lnTo>
                  <a:lnTo>
                    <a:pt x="47" y="60"/>
                  </a:lnTo>
                  <a:lnTo>
                    <a:pt x="49" y="63"/>
                  </a:lnTo>
                  <a:lnTo>
                    <a:pt x="52" y="64"/>
                  </a:lnTo>
                  <a:lnTo>
                    <a:pt x="55" y="65"/>
                  </a:lnTo>
                  <a:lnTo>
                    <a:pt x="55" y="65"/>
                  </a:lnTo>
                  <a:lnTo>
                    <a:pt x="59" y="64"/>
                  </a:lnTo>
                  <a:lnTo>
                    <a:pt x="62" y="63"/>
                  </a:lnTo>
                  <a:lnTo>
                    <a:pt x="63" y="60"/>
                  </a:lnTo>
                  <a:lnTo>
                    <a:pt x="64" y="56"/>
                  </a:lnTo>
                  <a:lnTo>
                    <a:pt x="64" y="56"/>
                  </a:lnTo>
                  <a:lnTo>
                    <a:pt x="63" y="45"/>
                  </a:lnTo>
                  <a:lnTo>
                    <a:pt x="60" y="34"/>
                  </a:lnTo>
                  <a:lnTo>
                    <a:pt x="55" y="25"/>
                  </a:lnTo>
                  <a:lnTo>
                    <a:pt x="48" y="17"/>
                  </a:lnTo>
                  <a:lnTo>
                    <a:pt x="39" y="10"/>
                  </a:lnTo>
                  <a:lnTo>
                    <a:pt x="29" y="5"/>
                  </a:lnTo>
                  <a:lnTo>
                    <a:pt x="20" y="1"/>
                  </a:lnTo>
                  <a:lnTo>
                    <a:pt x="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2345" tIns="31173" rIns="62345" bIns="31173" numCol="1" anchor="t" anchorCtr="0" compatLnSpc="1">
              <a:prstTxWarp prst="textNoShape">
                <a:avLst/>
              </a:prstTxWarp>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marR="0" lvl="0" indent="0" algn="l" defTabSz="837901"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a:ln>
                  <a:noFill/>
                </a:ln>
                <a:solidFill>
                  <a:srgbClr val="000000"/>
                </a:solidFill>
                <a:effectLst/>
                <a:uLnTx/>
                <a:uFillTx/>
                <a:latin typeface="Open Sans"/>
                <a:ea typeface="+mn-ea"/>
                <a:cs typeface="+mn-cs"/>
              </a:endParaRPr>
            </a:p>
          </p:txBody>
        </p:sp>
        <p:sp>
          <p:nvSpPr>
            <p:cNvPr id="253" name="Freeform 187">
              <a:extLst>
                <a:ext uri="{FF2B5EF4-FFF2-40B4-BE49-F238E27FC236}">
                  <a16:creationId xmlns:a16="http://schemas.microsoft.com/office/drawing/2014/main" id="{344C95A5-8446-48FB-8D44-525E70149185}"/>
                </a:ext>
              </a:extLst>
            </p:cNvPr>
            <p:cNvSpPr>
              <a:spLocks/>
            </p:cNvSpPr>
            <p:nvPr/>
          </p:nvSpPr>
          <p:spPr bwMode="auto">
            <a:xfrm>
              <a:off x="6138863" y="2605088"/>
              <a:ext cx="82550" cy="80963"/>
            </a:xfrm>
            <a:custGeom>
              <a:avLst/>
              <a:gdLst>
                <a:gd name="T0" fmla="*/ 10 w 104"/>
                <a:gd name="T1" fmla="*/ 0 h 102"/>
                <a:gd name="T2" fmla="*/ 10 w 104"/>
                <a:gd name="T3" fmla="*/ 0 h 102"/>
                <a:gd name="T4" fmla="*/ 6 w 104"/>
                <a:gd name="T5" fmla="*/ 0 h 102"/>
                <a:gd name="T6" fmla="*/ 3 w 104"/>
                <a:gd name="T7" fmla="*/ 3 h 102"/>
                <a:gd name="T8" fmla="*/ 2 w 104"/>
                <a:gd name="T9" fmla="*/ 6 h 102"/>
                <a:gd name="T10" fmla="*/ 0 w 104"/>
                <a:gd name="T11" fmla="*/ 8 h 102"/>
                <a:gd name="T12" fmla="*/ 0 w 104"/>
                <a:gd name="T13" fmla="*/ 8 h 102"/>
                <a:gd name="T14" fmla="*/ 2 w 104"/>
                <a:gd name="T15" fmla="*/ 12 h 102"/>
                <a:gd name="T16" fmla="*/ 3 w 104"/>
                <a:gd name="T17" fmla="*/ 15 h 102"/>
                <a:gd name="T18" fmla="*/ 6 w 104"/>
                <a:gd name="T19" fmla="*/ 16 h 102"/>
                <a:gd name="T20" fmla="*/ 10 w 104"/>
                <a:gd name="T21" fmla="*/ 18 h 102"/>
                <a:gd name="T22" fmla="*/ 10 w 104"/>
                <a:gd name="T23" fmla="*/ 18 h 102"/>
                <a:gd name="T24" fmla="*/ 25 w 104"/>
                <a:gd name="T25" fmla="*/ 19 h 102"/>
                <a:gd name="T26" fmla="*/ 39 w 104"/>
                <a:gd name="T27" fmla="*/ 23 h 102"/>
                <a:gd name="T28" fmla="*/ 51 w 104"/>
                <a:gd name="T29" fmla="*/ 30 h 102"/>
                <a:gd name="T30" fmla="*/ 64 w 104"/>
                <a:gd name="T31" fmla="*/ 39 h 102"/>
                <a:gd name="T32" fmla="*/ 73 w 104"/>
                <a:gd name="T33" fmla="*/ 51 h 102"/>
                <a:gd name="T34" fmla="*/ 80 w 104"/>
                <a:gd name="T35" fmla="*/ 65 h 102"/>
                <a:gd name="T36" fmla="*/ 84 w 104"/>
                <a:gd name="T37" fmla="*/ 78 h 102"/>
                <a:gd name="T38" fmla="*/ 86 w 104"/>
                <a:gd name="T39" fmla="*/ 94 h 102"/>
                <a:gd name="T40" fmla="*/ 86 w 104"/>
                <a:gd name="T41" fmla="*/ 94 h 102"/>
                <a:gd name="T42" fmla="*/ 86 w 104"/>
                <a:gd name="T43" fmla="*/ 97 h 102"/>
                <a:gd name="T44" fmla="*/ 88 w 104"/>
                <a:gd name="T45" fmla="*/ 100 h 102"/>
                <a:gd name="T46" fmla="*/ 92 w 104"/>
                <a:gd name="T47" fmla="*/ 102 h 102"/>
                <a:gd name="T48" fmla="*/ 94 w 104"/>
                <a:gd name="T49" fmla="*/ 102 h 102"/>
                <a:gd name="T50" fmla="*/ 94 w 104"/>
                <a:gd name="T51" fmla="*/ 102 h 102"/>
                <a:gd name="T52" fmla="*/ 98 w 104"/>
                <a:gd name="T53" fmla="*/ 102 h 102"/>
                <a:gd name="T54" fmla="*/ 101 w 104"/>
                <a:gd name="T55" fmla="*/ 100 h 102"/>
                <a:gd name="T56" fmla="*/ 102 w 104"/>
                <a:gd name="T57" fmla="*/ 97 h 102"/>
                <a:gd name="T58" fmla="*/ 104 w 104"/>
                <a:gd name="T59" fmla="*/ 94 h 102"/>
                <a:gd name="T60" fmla="*/ 104 w 104"/>
                <a:gd name="T61" fmla="*/ 94 h 102"/>
                <a:gd name="T62" fmla="*/ 102 w 104"/>
                <a:gd name="T63" fmla="*/ 85 h 102"/>
                <a:gd name="T64" fmla="*/ 101 w 104"/>
                <a:gd name="T65" fmla="*/ 75 h 102"/>
                <a:gd name="T66" fmla="*/ 98 w 104"/>
                <a:gd name="T67" fmla="*/ 66 h 102"/>
                <a:gd name="T68" fmla="*/ 96 w 104"/>
                <a:gd name="T69" fmla="*/ 57 h 102"/>
                <a:gd name="T70" fmla="*/ 92 w 104"/>
                <a:gd name="T71" fmla="*/ 49 h 102"/>
                <a:gd name="T72" fmla="*/ 88 w 104"/>
                <a:gd name="T73" fmla="*/ 42 h 102"/>
                <a:gd name="T74" fmla="*/ 82 w 104"/>
                <a:gd name="T75" fmla="*/ 34 h 102"/>
                <a:gd name="T76" fmla="*/ 76 w 104"/>
                <a:gd name="T77" fmla="*/ 27 h 102"/>
                <a:gd name="T78" fmla="*/ 69 w 104"/>
                <a:gd name="T79" fmla="*/ 22 h 102"/>
                <a:gd name="T80" fmla="*/ 62 w 104"/>
                <a:gd name="T81" fmla="*/ 16 h 102"/>
                <a:gd name="T82" fmla="*/ 54 w 104"/>
                <a:gd name="T83" fmla="*/ 11 h 102"/>
                <a:gd name="T84" fmla="*/ 46 w 104"/>
                <a:gd name="T85" fmla="*/ 7 h 102"/>
                <a:gd name="T86" fmla="*/ 37 w 104"/>
                <a:gd name="T87" fmla="*/ 4 h 102"/>
                <a:gd name="T88" fmla="*/ 29 w 104"/>
                <a:gd name="T89" fmla="*/ 2 h 102"/>
                <a:gd name="T90" fmla="*/ 19 w 104"/>
                <a:gd name="T91" fmla="*/ 0 h 102"/>
                <a:gd name="T92" fmla="*/ 10 w 104"/>
                <a:gd name="T93" fmla="*/ 0 h 102"/>
                <a:gd name="T94" fmla="*/ 10 w 104"/>
                <a:gd name="T9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 h="102">
                  <a:moveTo>
                    <a:pt x="10" y="0"/>
                  </a:moveTo>
                  <a:lnTo>
                    <a:pt x="10" y="0"/>
                  </a:lnTo>
                  <a:lnTo>
                    <a:pt x="6" y="0"/>
                  </a:lnTo>
                  <a:lnTo>
                    <a:pt x="3" y="3"/>
                  </a:lnTo>
                  <a:lnTo>
                    <a:pt x="2" y="6"/>
                  </a:lnTo>
                  <a:lnTo>
                    <a:pt x="0" y="8"/>
                  </a:lnTo>
                  <a:lnTo>
                    <a:pt x="0" y="8"/>
                  </a:lnTo>
                  <a:lnTo>
                    <a:pt x="2" y="12"/>
                  </a:lnTo>
                  <a:lnTo>
                    <a:pt x="3" y="15"/>
                  </a:lnTo>
                  <a:lnTo>
                    <a:pt x="6" y="16"/>
                  </a:lnTo>
                  <a:lnTo>
                    <a:pt x="10" y="18"/>
                  </a:lnTo>
                  <a:lnTo>
                    <a:pt x="10" y="18"/>
                  </a:lnTo>
                  <a:lnTo>
                    <a:pt x="25" y="19"/>
                  </a:lnTo>
                  <a:lnTo>
                    <a:pt x="39" y="23"/>
                  </a:lnTo>
                  <a:lnTo>
                    <a:pt x="51" y="30"/>
                  </a:lnTo>
                  <a:lnTo>
                    <a:pt x="64" y="39"/>
                  </a:lnTo>
                  <a:lnTo>
                    <a:pt x="73" y="51"/>
                  </a:lnTo>
                  <a:lnTo>
                    <a:pt x="80" y="65"/>
                  </a:lnTo>
                  <a:lnTo>
                    <a:pt x="84" y="78"/>
                  </a:lnTo>
                  <a:lnTo>
                    <a:pt x="86" y="94"/>
                  </a:lnTo>
                  <a:lnTo>
                    <a:pt x="86" y="94"/>
                  </a:lnTo>
                  <a:lnTo>
                    <a:pt x="86" y="97"/>
                  </a:lnTo>
                  <a:lnTo>
                    <a:pt x="88" y="100"/>
                  </a:lnTo>
                  <a:lnTo>
                    <a:pt x="92" y="102"/>
                  </a:lnTo>
                  <a:lnTo>
                    <a:pt x="94" y="102"/>
                  </a:lnTo>
                  <a:lnTo>
                    <a:pt x="94" y="102"/>
                  </a:lnTo>
                  <a:lnTo>
                    <a:pt x="98" y="102"/>
                  </a:lnTo>
                  <a:lnTo>
                    <a:pt x="101" y="100"/>
                  </a:lnTo>
                  <a:lnTo>
                    <a:pt x="102" y="97"/>
                  </a:lnTo>
                  <a:lnTo>
                    <a:pt x="104" y="94"/>
                  </a:lnTo>
                  <a:lnTo>
                    <a:pt x="104" y="94"/>
                  </a:lnTo>
                  <a:lnTo>
                    <a:pt x="102" y="85"/>
                  </a:lnTo>
                  <a:lnTo>
                    <a:pt x="101" y="75"/>
                  </a:lnTo>
                  <a:lnTo>
                    <a:pt x="98" y="66"/>
                  </a:lnTo>
                  <a:lnTo>
                    <a:pt x="96" y="57"/>
                  </a:lnTo>
                  <a:lnTo>
                    <a:pt x="92" y="49"/>
                  </a:lnTo>
                  <a:lnTo>
                    <a:pt x="88" y="42"/>
                  </a:lnTo>
                  <a:lnTo>
                    <a:pt x="82" y="34"/>
                  </a:lnTo>
                  <a:lnTo>
                    <a:pt x="76" y="27"/>
                  </a:lnTo>
                  <a:lnTo>
                    <a:pt x="69" y="22"/>
                  </a:lnTo>
                  <a:lnTo>
                    <a:pt x="62" y="16"/>
                  </a:lnTo>
                  <a:lnTo>
                    <a:pt x="54" y="11"/>
                  </a:lnTo>
                  <a:lnTo>
                    <a:pt x="46" y="7"/>
                  </a:lnTo>
                  <a:lnTo>
                    <a:pt x="37" y="4"/>
                  </a:lnTo>
                  <a:lnTo>
                    <a:pt x="29" y="2"/>
                  </a:lnTo>
                  <a:lnTo>
                    <a:pt x="19" y="0"/>
                  </a:lnTo>
                  <a:lnTo>
                    <a:pt x="10" y="0"/>
                  </a:ln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2345" tIns="31173" rIns="62345" bIns="31173" numCol="1" anchor="t" anchorCtr="0" compatLnSpc="1">
              <a:prstTxWarp prst="textNoShape">
                <a:avLst/>
              </a:prstTxWarp>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marR="0" lvl="0" indent="0" algn="l" defTabSz="837901"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a:ln>
                  <a:noFill/>
                </a:ln>
                <a:solidFill>
                  <a:srgbClr val="000000"/>
                </a:solidFill>
                <a:effectLst/>
                <a:uLnTx/>
                <a:uFillTx/>
                <a:latin typeface="Open Sans"/>
                <a:ea typeface="+mn-ea"/>
                <a:cs typeface="+mn-cs"/>
              </a:endParaRPr>
            </a:p>
          </p:txBody>
        </p:sp>
      </p:grpSp>
      <p:sp>
        <p:nvSpPr>
          <p:cNvPr id="198" name="Oval 197">
            <a:extLst>
              <a:ext uri="{FF2B5EF4-FFF2-40B4-BE49-F238E27FC236}">
                <a16:creationId xmlns:a16="http://schemas.microsoft.com/office/drawing/2014/main" id="{2C3DDEBE-BFDC-4283-AF8F-4C715A265DE6}"/>
              </a:ext>
            </a:extLst>
          </p:cNvPr>
          <p:cNvSpPr/>
          <p:nvPr/>
        </p:nvSpPr>
        <p:spPr>
          <a:xfrm>
            <a:off x="9762946" y="4840005"/>
            <a:ext cx="91440" cy="91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marL="0" marR="0" lvl="0" indent="0" algn="ctr" defTabSz="837901"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a:ln>
                <a:noFill/>
              </a:ln>
              <a:solidFill>
                <a:srgbClr val="FFFFFF"/>
              </a:solidFill>
              <a:effectLst/>
              <a:uLnTx/>
              <a:uFillTx/>
              <a:latin typeface="Open Sans"/>
              <a:ea typeface="+mn-ea"/>
              <a:cs typeface="+mn-cs"/>
            </a:endParaRPr>
          </a:p>
        </p:txBody>
      </p:sp>
      <p:sp>
        <p:nvSpPr>
          <p:cNvPr id="199" name="Chevron 88">
            <a:extLst>
              <a:ext uri="{FF2B5EF4-FFF2-40B4-BE49-F238E27FC236}">
                <a16:creationId xmlns:a16="http://schemas.microsoft.com/office/drawing/2014/main" id="{2742A766-C62F-4DB6-8FA0-6E10239D88A2}"/>
              </a:ext>
            </a:extLst>
          </p:cNvPr>
          <p:cNvSpPr/>
          <p:nvPr/>
        </p:nvSpPr>
        <p:spPr>
          <a:xfrm>
            <a:off x="11076926" y="5171992"/>
            <a:ext cx="129623" cy="260270"/>
          </a:xfrm>
          <a:prstGeom prst="chevron">
            <a:avLst>
              <a:gd name="adj" fmla="val 72670"/>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marL="0" marR="0" lvl="0" indent="0" algn="ctr" defTabSz="837901"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dirty="0">
              <a:ln>
                <a:noFill/>
              </a:ln>
              <a:solidFill>
                <a:srgbClr val="000000"/>
              </a:solidFill>
              <a:effectLst/>
              <a:uLnTx/>
              <a:uFillTx/>
              <a:latin typeface="Open Sans"/>
              <a:ea typeface="+mn-ea"/>
              <a:cs typeface="+mn-cs"/>
            </a:endParaRPr>
          </a:p>
        </p:txBody>
      </p:sp>
      <p:sp>
        <p:nvSpPr>
          <p:cNvPr id="200" name="Rectangle 199">
            <a:extLst>
              <a:ext uri="{FF2B5EF4-FFF2-40B4-BE49-F238E27FC236}">
                <a16:creationId xmlns:a16="http://schemas.microsoft.com/office/drawing/2014/main" id="{D42FDAF0-E908-48D5-8C94-C57A7351DDCD}"/>
              </a:ext>
            </a:extLst>
          </p:cNvPr>
          <p:cNvSpPr/>
          <p:nvPr/>
        </p:nvSpPr>
        <p:spPr>
          <a:xfrm>
            <a:off x="7675594" y="2863495"/>
            <a:ext cx="1134699" cy="158130"/>
          </a:xfrm>
          <a:prstGeom prst="rect">
            <a:avLst/>
          </a:prstGeom>
          <a:solidFill>
            <a:schemeClr val="bg1"/>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marL="0" marR="0" lvl="0" indent="0" algn="ctr" defTabSz="837901" rtl="0" eaLnBrk="1" fontAlgn="auto" latinLnBrk="0" hangingPunct="1">
              <a:lnSpc>
                <a:spcPct val="100000"/>
              </a:lnSpc>
              <a:spcBef>
                <a:spcPts val="0"/>
              </a:spcBef>
              <a:spcAft>
                <a:spcPts val="0"/>
              </a:spcAft>
              <a:buClrTx/>
              <a:buSzTx/>
              <a:buFontTx/>
              <a:buNone/>
              <a:tabLst/>
              <a:defRPr/>
            </a:pPr>
            <a:r>
              <a:rPr lang="en-US" sz="700" b="1" noProof="0" dirty="0">
                <a:solidFill>
                  <a:srgbClr val="000000"/>
                </a:solidFill>
                <a:latin typeface="Open Sans"/>
                <a:ea typeface="Open Sans Light" charset="0"/>
                <a:cs typeface="Open Sans Light" charset="0"/>
              </a:rPr>
              <a:t>Approve Subscription</a:t>
            </a:r>
            <a:endParaRPr kumimoji="0" lang="en-US" sz="700" b="1" i="0" u="none" strike="noStrike" kern="1200" cap="none" spc="0" normalizeH="0" baseline="0" noProof="0" dirty="0">
              <a:ln>
                <a:noFill/>
              </a:ln>
              <a:solidFill>
                <a:srgbClr val="000000"/>
              </a:solidFill>
              <a:effectLst/>
              <a:uLnTx/>
              <a:uFillTx/>
              <a:latin typeface="Open Sans"/>
              <a:ea typeface="Open Sans Light" charset="0"/>
              <a:cs typeface="Open Sans Light" charset="0"/>
            </a:endParaRPr>
          </a:p>
        </p:txBody>
      </p:sp>
      <p:sp>
        <p:nvSpPr>
          <p:cNvPr id="201" name="Rectangle 200">
            <a:extLst>
              <a:ext uri="{FF2B5EF4-FFF2-40B4-BE49-F238E27FC236}">
                <a16:creationId xmlns:a16="http://schemas.microsoft.com/office/drawing/2014/main" id="{06854A21-14A2-4712-BB85-75065CFC0102}"/>
              </a:ext>
            </a:extLst>
          </p:cNvPr>
          <p:cNvSpPr/>
          <p:nvPr/>
        </p:nvSpPr>
        <p:spPr>
          <a:xfrm>
            <a:off x="10517428" y="4995812"/>
            <a:ext cx="1213240" cy="102581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tIns="62345" rtlCol="0" anchor="t" anchorCtr="0"/>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marL="0" marR="0" lvl="0" indent="0" algn="l" defTabSz="837901" rtl="0" eaLnBrk="1" fontAlgn="auto" latinLnBrk="0" hangingPunct="1">
              <a:lnSpc>
                <a:spcPct val="11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solidFill>
              <a:effectLst/>
              <a:uLnTx/>
              <a:uFillTx/>
              <a:latin typeface="Open Sans"/>
              <a:ea typeface="+mn-ea"/>
              <a:cs typeface="+mn-cs"/>
            </a:endParaRPr>
          </a:p>
        </p:txBody>
      </p:sp>
      <p:grpSp>
        <p:nvGrpSpPr>
          <p:cNvPr id="202" name="Group 201">
            <a:extLst>
              <a:ext uri="{FF2B5EF4-FFF2-40B4-BE49-F238E27FC236}">
                <a16:creationId xmlns:a16="http://schemas.microsoft.com/office/drawing/2014/main" id="{4AA5544D-B423-4A0D-837F-28B14148A5BE}"/>
              </a:ext>
            </a:extLst>
          </p:cNvPr>
          <p:cNvGrpSpPr/>
          <p:nvPr/>
        </p:nvGrpSpPr>
        <p:grpSpPr>
          <a:xfrm>
            <a:off x="3837635" y="4169140"/>
            <a:ext cx="112487" cy="101298"/>
            <a:chOff x="4527475" y="6225363"/>
            <a:chExt cx="164979" cy="148570"/>
          </a:xfrm>
        </p:grpSpPr>
        <p:sp>
          <p:nvSpPr>
            <p:cNvPr id="249" name="Chevron 110">
              <a:extLst>
                <a:ext uri="{FF2B5EF4-FFF2-40B4-BE49-F238E27FC236}">
                  <a16:creationId xmlns:a16="http://schemas.microsoft.com/office/drawing/2014/main" id="{42C9F761-CE5E-486A-8CE8-37521CCB83AB}"/>
                </a:ext>
              </a:extLst>
            </p:cNvPr>
            <p:cNvSpPr/>
            <p:nvPr/>
          </p:nvSpPr>
          <p:spPr>
            <a:xfrm>
              <a:off x="4527475" y="6225363"/>
              <a:ext cx="73994" cy="148570"/>
            </a:xfrm>
            <a:prstGeom prst="chevron">
              <a:avLst>
                <a:gd name="adj" fmla="val 72670"/>
              </a:avLst>
            </a:prstGeom>
            <a:solidFill>
              <a:schemeClr val="bg1"/>
            </a:solidFill>
            <a:ln w="190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marL="0" marR="0" lvl="0" indent="0" algn="ctr" defTabSz="837901"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dirty="0">
                <a:ln>
                  <a:noFill/>
                </a:ln>
                <a:solidFill>
                  <a:srgbClr val="000000"/>
                </a:solidFill>
                <a:effectLst/>
                <a:uLnTx/>
                <a:uFillTx/>
                <a:latin typeface="Open Sans"/>
                <a:ea typeface="+mn-ea"/>
                <a:cs typeface="+mn-cs"/>
              </a:endParaRPr>
            </a:p>
          </p:txBody>
        </p:sp>
        <p:sp>
          <p:nvSpPr>
            <p:cNvPr id="250" name="Chevron 111">
              <a:extLst>
                <a:ext uri="{FF2B5EF4-FFF2-40B4-BE49-F238E27FC236}">
                  <a16:creationId xmlns:a16="http://schemas.microsoft.com/office/drawing/2014/main" id="{59703353-0A67-4EF9-8B7E-95C1FFB1B7CA}"/>
                </a:ext>
              </a:extLst>
            </p:cNvPr>
            <p:cNvSpPr/>
            <p:nvPr/>
          </p:nvSpPr>
          <p:spPr>
            <a:xfrm>
              <a:off x="4618460" y="6225363"/>
              <a:ext cx="73994" cy="148570"/>
            </a:xfrm>
            <a:prstGeom prst="chevron">
              <a:avLst>
                <a:gd name="adj" fmla="val 72670"/>
              </a:avLst>
            </a:prstGeom>
            <a:solidFill>
              <a:schemeClr val="bg1"/>
            </a:solidFill>
            <a:ln w="190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marL="0" marR="0" lvl="0" indent="0" algn="ctr" defTabSz="837901"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dirty="0">
                <a:ln>
                  <a:noFill/>
                </a:ln>
                <a:solidFill>
                  <a:srgbClr val="000000"/>
                </a:solidFill>
                <a:effectLst/>
                <a:uLnTx/>
                <a:uFillTx/>
                <a:latin typeface="Open Sans"/>
                <a:ea typeface="+mn-ea"/>
                <a:cs typeface="+mn-cs"/>
              </a:endParaRPr>
            </a:p>
          </p:txBody>
        </p:sp>
      </p:grpSp>
      <p:sp>
        <p:nvSpPr>
          <p:cNvPr id="203" name="Oval 202">
            <a:extLst>
              <a:ext uri="{FF2B5EF4-FFF2-40B4-BE49-F238E27FC236}">
                <a16:creationId xmlns:a16="http://schemas.microsoft.com/office/drawing/2014/main" id="{6560FE90-FE4D-47DF-82B0-DBD59C385B43}"/>
              </a:ext>
            </a:extLst>
          </p:cNvPr>
          <p:cNvSpPr>
            <a:spLocks noChangeAspect="1"/>
          </p:cNvSpPr>
          <p:nvPr/>
        </p:nvSpPr>
        <p:spPr>
          <a:xfrm>
            <a:off x="1246376" y="1693379"/>
            <a:ext cx="1191085" cy="1191085"/>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marL="0" marR="0" lvl="0" indent="0" algn="ctr" defTabSz="837901"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a:ln>
                <a:noFill/>
              </a:ln>
              <a:solidFill>
                <a:srgbClr val="FFFFFF"/>
              </a:solidFill>
              <a:effectLst/>
              <a:uLnTx/>
              <a:uFillTx/>
              <a:latin typeface="Open Sans"/>
              <a:ea typeface="+mn-ea"/>
              <a:cs typeface="+mn-cs"/>
            </a:endParaRPr>
          </a:p>
        </p:txBody>
      </p:sp>
      <p:cxnSp>
        <p:nvCxnSpPr>
          <p:cNvPr id="204" name="Straight Connector 203">
            <a:extLst>
              <a:ext uri="{FF2B5EF4-FFF2-40B4-BE49-F238E27FC236}">
                <a16:creationId xmlns:a16="http://schemas.microsoft.com/office/drawing/2014/main" id="{CDB4FAA4-770F-454A-A0FF-47B5E468E449}"/>
              </a:ext>
            </a:extLst>
          </p:cNvPr>
          <p:cNvCxnSpPr/>
          <p:nvPr/>
        </p:nvCxnSpPr>
        <p:spPr>
          <a:xfrm>
            <a:off x="1852491" y="1636814"/>
            <a:ext cx="975" cy="39012"/>
          </a:xfrm>
          <a:prstGeom prst="line">
            <a:avLst/>
          </a:prstGeom>
          <a:ln w="1016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05" name="Group 204">
            <a:extLst>
              <a:ext uri="{FF2B5EF4-FFF2-40B4-BE49-F238E27FC236}">
                <a16:creationId xmlns:a16="http://schemas.microsoft.com/office/drawing/2014/main" id="{BDC77192-22B4-479C-A28C-54359D1A2732}"/>
              </a:ext>
            </a:extLst>
          </p:cNvPr>
          <p:cNvGrpSpPr/>
          <p:nvPr/>
        </p:nvGrpSpPr>
        <p:grpSpPr>
          <a:xfrm>
            <a:off x="7029785" y="2505511"/>
            <a:ext cx="112487" cy="101298"/>
            <a:chOff x="4527475" y="6225363"/>
            <a:chExt cx="164979" cy="148570"/>
          </a:xfrm>
        </p:grpSpPr>
        <p:sp>
          <p:nvSpPr>
            <p:cNvPr id="247" name="Chevron 115">
              <a:extLst>
                <a:ext uri="{FF2B5EF4-FFF2-40B4-BE49-F238E27FC236}">
                  <a16:creationId xmlns:a16="http://schemas.microsoft.com/office/drawing/2014/main" id="{D0620073-DEF9-4A3B-BEF7-AA56A81BF58B}"/>
                </a:ext>
              </a:extLst>
            </p:cNvPr>
            <p:cNvSpPr/>
            <p:nvPr/>
          </p:nvSpPr>
          <p:spPr>
            <a:xfrm>
              <a:off x="4527475" y="6225363"/>
              <a:ext cx="73994" cy="148570"/>
            </a:xfrm>
            <a:prstGeom prst="chevron">
              <a:avLst>
                <a:gd name="adj" fmla="val 72670"/>
              </a:avLst>
            </a:prstGeom>
            <a:solidFill>
              <a:schemeClr val="bg1"/>
            </a:solidFill>
            <a:ln w="190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marL="0" marR="0" lvl="0" indent="0" algn="ctr" defTabSz="837901"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dirty="0">
                <a:ln>
                  <a:noFill/>
                </a:ln>
                <a:solidFill>
                  <a:srgbClr val="000000"/>
                </a:solidFill>
                <a:effectLst/>
                <a:uLnTx/>
                <a:uFillTx/>
                <a:latin typeface="Open Sans"/>
                <a:ea typeface="+mn-ea"/>
                <a:cs typeface="+mn-cs"/>
              </a:endParaRPr>
            </a:p>
          </p:txBody>
        </p:sp>
        <p:sp>
          <p:nvSpPr>
            <p:cNvPr id="248" name="Chevron 116">
              <a:extLst>
                <a:ext uri="{FF2B5EF4-FFF2-40B4-BE49-F238E27FC236}">
                  <a16:creationId xmlns:a16="http://schemas.microsoft.com/office/drawing/2014/main" id="{76229286-43A4-4A23-92F6-315003EC71F0}"/>
                </a:ext>
              </a:extLst>
            </p:cNvPr>
            <p:cNvSpPr/>
            <p:nvPr/>
          </p:nvSpPr>
          <p:spPr>
            <a:xfrm>
              <a:off x="4618460" y="6225363"/>
              <a:ext cx="73994" cy="148570"/>
            </a:xfrm>
            <a:prstGeom prst="chevron">
              <a:avLst>
                <a:gd name="adj" fmla="val 72670"/>
              </a:avLst>
            </a:prstGeom>
            <a:solidFill>
              <a:schemeClr val="bg1"/>
            </a:solidFill>
            <a:ln w="190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marL="0" marR="0" lvl="0" indent="0" algn="ctr" defTabSz="837901"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dirty="0">
                <a:ln>
                  <a:noFill/>
                </a:ln>
                <a:solidFill>
                  <a:srgbClr val="000000"/>
                </a:solidFill>
                <a:effectLst/>
                <a:uLnTx/>
                <a:uFillTx/>
                <a:latin typeface="Open Sans"/>
                <a:ea typeface="+mn-ea"/>
                <a:cs typeface="+mn-cs"/>
              </a:endParaRPr>
            </a:p>
          </p:txBody>
        </p:sp>
      </p:grpSp>
      <p:grpSp>
        <p:nvGrpSpPr>
          <p:cNvPr id="206" name="Group 205">
            <a:extLst>
              <a:ext uri="{FF2B5EF4-FFF2-40B4-BE49-F238E27FC236}">
                <a16:creationId xmlns:a16="http://schemas.microsoft.com/office/drawing/2014/main" id="{5539E7AD-00CF-495F-ABF7-33D491FD799B}"/>
              </a:ext>
            </a:extLst>
          </p:cNvPr>
          <p:cNvGrpSpPr/>
          <p:nvPr/>
        </p:nvGrpSpPr>
        <p:grpSpPr>
          <a:xfrm rot="5400000">
            <a:off x="9174351" y="3273504"/>
            <a:ext cx="112487" cy="101298"/>
            <a:chOff x="4527475" y="6225363"/>
            <a:chExt cx="164979" cy="148570"/>
          </a:xfrm>
        </p:grpSpPr>
        <p:sp>
          <p:nvSpPr>
            <p:cNvPr id="245" name="Chevron 118">
              <a:extLst>
                <a:ext uri="{FF2B5EF4-FFF2-40B4-BE49-F238E27FC236}">
                  <a16:creationId xmlns:a16="http://schemas.microsoft.com/office/drawing/2014/main" id="{F9114727-180D-4B05-89EF-217BFFEA8BA1}"/>
                </a:ext>
              </a:extLst>
            </p:cNvPr>
            <p:cNvSpPr/>
            <p:nvPr/>
          </p:nvSpPr>
          <p:spPr>
            <a:xfrm>
              <a:off x="4527475" y="6225363"/>
              <a:ext cx="73994" cy="148570"/>
            </a:xfrm>
            <a:prstGeom prst="chevron">
              <a:avLst>
                <a:gd name="adj" fmla="val 72670"/>
              </a:avLst>
            </a:prstGeom>
            <a:solidFill>
              <a:schemeClr val="bg1"/>
            </a:solidFill>
            <a:ln w="190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marL="0" marR="0" lvl="0" indent="0" algn="ctr" defTabSz="837901"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dirty="0">
                <a:ln>
                  <a:noFill/>
                </a:ln>
                <a:solidFill>
                  <a:srgbClr val="000000"/>
                </a:solidFill>
                <a:effectLst/>
                <a:uLnTx/>
                <a:uFillTx/>
                <a:latin typeface="Open Sans"/>
                <a:ea typeface="+mn-ea"/>
                <a:cs typeface="+mn-cs"/>
              </a:endParaRPr>
            </a:p>
          </p:txBody>
        </p:sp>
        <p:sp>
          <p:nvSpPr>
            <p:cNvPr id="246" name="Chevron 119">
              <a:extLst>
                <a:ext uri="{FF2B5EF4-FFF2-40B4-BE49-F238E27FC236}">
                  <a16:creationId xmlns:a16="http://schemas.microsoft.com/office/drawing/2014/main" id="{D707D9FE-D36A-4DD5-9EAD-EB8E34E517D7}"/>
                </a:ext>
              </a:extLst>
            </p:cNvPr>
            <p:cNvSpPr/>
            <p:nvPr/>
          </p:nvSpPr>
          <p:spPr>
            <a:xfrm>
              <a:off x="4618460" y="6225363"/>
              <a:ext cx="73994" cy="148570"/>
            </a:xfrm>
            <a:prstGeom prst="chevron">
              <a:avLst>
                <a:gd name="adj" fmla="val 72670"/>
              </a:avLst>
            </a:prstGeom>
            <a:solidFill>
              <a:schemeClr val="bg1"/>
            </a:solidFill>
            <a:ln w="190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marL="0" marR="0" lvl="0" indent="0" algn="ctr" defTabSz="837901"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dirty="0">
                <a:ln>
                  <a:noFill/>
                </a:ln>
                <a:solidFill>
                  <a:srgbClr val="000000"/>
                </a:solidFill>
                <a:effectLst/>
                <a:uLnTx/>
                <a:uFillTx/>
                <a:latin typeface="Open Sans"/>
                <a:ea typeface="+mn-ea"/>
                <a:cs typeface="+mn-cs"/>
              </a:endParaRPr>
            </a:p>
          </p:txBody>
        </p:sp>
      </p:grpSp>
      <p:grpSp>
        <p:nvGrpSpPr>
          <p:cNvPr id="207" name="Group 206">
            <a:extLst>
              <a:ext uri="{FF2B5EF4-FFF2-40B4-BE49-F238E27FC236}">
                <a16:creationId xmlns:a16="http://schemas.microsoft.com/office/drawing/2014/main" id="{21610C40-5268-404D-A35B-F023A8E5D3FD}"/>
              </a:ext>
            </a:extLst>
          </p:cNvPr>
          <p:cNvGrpSpPr/>
          <p:nvPr/>
        </p:nvGrpSpPr>
        <p:grpSpPr>
          <a:xfrm rot="16200000">
            <a:off x="5746498" y="3380120"/>
            <a:ext cx="112487" cy="101298"/>
            <a:chOff x="4527475" y="6225363"/>
            <a:chExt cx="164979" cy="148570"/>
          </a:xfrm>
        </p:grpSpPr>
        <p:sp>
          <p:nvSpPr>
            <p:cNvPr id="243" name="Chevron 121">
              <a:extLst>
                <a:ext uri="{FF2B5EF4-FFF2-40B4-BE49-F238E27FC236}">
                  <a16:creationId xmlns:a16="http://schemas.microsoft.com/office/drawing/2014/main" id="{6F4FAA9C-BEBF-4375-948B-A322EDCF845D}"/>
                </a:ext>
              </a:extLst>
            </p:cNvPr>
            <p:cNvSpPr/>
            <p:nvPr/>
          </p:nvSpPr>
          <p:spPr>
            <a:xfrm>
              <a:off x="4527475" y="6225363"/>
              <a:ext cx="73994" cy="148570"/>
            </a:xfrm>
            <a:prstGeom prst="chevron">
              <a:avLst>
                <a:gd name="adj" fmla="val 72670"/>
              </a:avLst>
            </a:prstGeom>
            <a:solidFill>
              <a:schemeClr val="bg1"/>
            </a:solidFill>
            <a:ln w="190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marL="0" marR="0" lvl="0" indent="0" algn="ctr" defTabSz="837901"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dirty="0">
                <a:ln>
                  <a:noFill/>
                </a:ln>
                <a:solidFill>
                  <a:srgbClr val="000000"/>
                </a:solidFill>
                <a:effectLst/>
                <a:uLnTx/>
                <a:uFillTx/>
                <a:latin typeface="Open Sans"/>
                <a:ea typeface="+mn-ea"/>
                <a:cs typeface="+mn-cs"/>
              </a:endParaRPr>
            </a:p>
          </p:txBody>
        </p:sp>
        <p:sp>
          <p:nvSpPr>
            <p:cNvPr id="244" name="Chevron 122">
              <a:extLst>
                <a:ext uri="{FF2B5EF4-FFF2-40B4-BE49-F238E27FC236}">
                  <a16:creationId xmlns:a16="http://schemas.microsoft.com/office/drawing/2014/main" id="{EB8D66EE-DDB9-4903-9B91-D8B6E257D981}"/>
                </a:ext>
              </a:extLst>
            </p:cNvPr>
            <p:cNvSpPr/>
            <p:nvPr/>
          </p:nvSpPr>
          <p:spPr>
            <a:xfrm>
              <a:off x="4618460" y="6225363"/>
              <a:ext cx="73994" cy="148570"/>
            </a:xfrm>
            <a:prstGeom prst="chevron">
              <a:avLst>
                <a:gd name="adj" fmla="val 72670"/>
              </a:avLst>
            </a:prstGeom>
            <a:solidFill>
              <a:schemeClr val="bg1"/>
            </a:solidFill>
            <a:ln w="190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marL="0" marR="0" lvl="0" indent="0" algn="ctr" defTabSz="837901"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dirty="0">
                <a:ln>
                  <a:noFill/>
                </a:ln>
                <a:solidFill>
                  <a:srgbClr val="000000"/>
                </a:solidFill>
                <a:effectLst/>
                <a:uLnTx/>
                <a:uFillTx/>
                <a:latin typeface="Open Sans"/>
                <a:ea typeface="+mn-ea"/>
                <a:cs typeface="+mn-cs"/>
              </a:endParaRPr>
            </a:p>
          </p:txBody>
        </p:sp>
      </p:grpSp>
      <p:grpSp>
        <p:nvGrpSpPr>
          <p:cNvPr id="208" name="Group 207">
            <a:extLst>
              <a:ext uri="{FF2B5EF4-FFF2-40B4-BE49-F238E27FC236}">
                <a16:creationId xmlns:a16="http://schemas.microsoft.com/office/drawing/2014/main" id="{9566E59B-B5DA-4FA6-A6AC-EC1AF8D07072}"/>
              </a:ext>
            </a:extLst>
          </p:cNvPr>
          <p:cNvGrpSpPr/>
          <p:nvPr/>
        </p:nvGrpSpPr>
        <p:grpSpPr>
          <a:xfrm rot="5400000">
            <a:off x="3520457" y="3457261"/>
            <a:ext cx="112487" cy="101298"/>
            <a:chOff x="4527475" y="6225363"/>
            <a:chExt cx="164979" cy="148570"/>
          </a:xfrm>
        </p:grpSpPr>
        <p:sp>
          <p:nvSpPr>
            <p:cNvPr id="241" name="Chevron 124">
              <a:extLst>
                <a:ext uri="{FF2B5EF4-FFF2-40B4-BE49-F238E27FC236}">
                  <a16:creationId xmlns:a16="http://schemas.microsoft.com/office/drawing/2014/main" id="{D1C628D3-C6C3-44D1-819D-A812DCEFCABA}"/>
                </a:ext>
              </a:extLst>
            </p:cNvPr>
            <p:cNvSpPr/>
            <p:nvPr/>
          </p:nvSpPr>
          <p:spPr>
            <a:xfrm>
              <a:off x="4527475" y="6225363"/>
              <a:ext cx="73994" cy="148570"/>
            </a:xfrm>
            <a:prstGeom prst="chevron">
              <a:avLst>
                <a:gd name="adj" fmla="val 72670"/>
              </a:avLst>
            </a:prstGeom>
            <a:solidFill>
              <a:schemeClr val="bg1"/>
            </a:solidFill>
            <a:ln w="190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marL="0" marR="0" lvl="0" indent="0" algn="ctr" defTabSz="837901"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dirty="0">
                <a:ln>
                  <a:noFill/>
                </a:ln>
                <a:solidFill>
                  <a:srgbClr val="000000"/>
                </a:solidFill>
                <a:effectLst/>
                <a:uLnTx/>
                <a:uFillTx/>
                <a:latin typeface="Open Sans"/>
                <a:ea typeface="+mn-ea"/>
                <a:cs typeface="+mn-cs"/>
              </a:endParaRPr>
            </a:p>
          </p:txBody>
        </p:sp>
        <p:sp>
          <p:nvSpPr>
            <p:cNvPr id="242" name="Chevron 125">
              <a:extLst>
                <a:ext uri="{FF2B5EF4-FFF2-40B4-BE49-F238E27FC236}">
                  <a16:creationId xmlns:a16="http://schemas.microsoft.com/office/drawing/2014/main" id="{E8020282-74CC-4E8F-B26A-0010F09A5B89}"/>
                </a:ext>
              </a:extLst>
            </p:cNvPr>
            <p:cNvSpPr/>
            <p:nvPr/>
          </p:nvSpPr>
          <p:spPr>
            <a:xfrm>
              <a:off x="4618460" y="6225363"/>
              <a:ext cx="73994" cy="148570"/>
            </a:xfrm>
            <a:prstGeom prst="chevron">
              <a:avLst>
                <a:gd name="adj" fmla="val 72670"/>
              </a:avLst>
            </a:prstGeom>
            <a:solidFill>
              <a:schemeClr val="bg1"/>
            </a:solidFill>
            <a:ln w="190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marL="0" marR="0" lvl="0" indent="0" algn="ctr" defTabSz="837901"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dirty="0">
                <a:ln>
                  <a:noFill/>
                </a:ln>
                <a:solidFill>
                  <a:srgbClr val="000000"/>
                </a:solidFill>
                <a:effectLst/>
                <a:uLnTx/>
                <a:uFillTx/>
                <a:latin typeface="Open Sans"/>
                <a:ea typeface="+mn-ea"/>
                <a:cs typeface="+mn-cs"/>
              </a:endParaRPr>
            </a:p>
          </p:txBody>
        </p:sp>
      </p:grpSp>
      <p:grpSp>
        <p:nvGrpSpPr>
          <p:cNvPr id="209" name="Group 208">
            <a:extLst>
              <a:ext uri="{FF2B5EF4-FFF2-40B4-BE49-F238E27FC236}">
                <a16:creationId xmlns:a16="http://schemas.microsoft.com/office/drawing/2014/main" id="{2CD5B320-B0E1-4E36-8D6C-2D435D9D8B47}"/>
              </a:ext>
            </a:extLst>
          </p:cNvPr>
          <p:cNvGrpSpPr/>
          <p:nvPr/>
        </p:nvGrpSpPr>
        <p:grpSpPr>
          <a:xfrm rot="5400000">
            <a:off x="1794593" y="3457262"/>
            <a:ext cx="112487" cy="101298"/>
            <a:chOff x="4527475" y="6225363"/>
            <a:chExt cx="164979" cy="148570"/>
          </a:xfrm>
        </p:grpSpPr>
        <p:sp>
          <p:nvSpPr>
            <p:cNvPr id="239" name="Chevron 127">
              <a:extLst>
                <a:ext uri="{FF2B5EF4-FFF2-40B4-BE49-F238E27FC236}">
                  <a16:creationId xmlns:a16="http://schemas.microsoft.com/office/drawing/2014/main" id="{B47DF316-8868-457C-A24C-2E9943A7BB2B}"/>
                </a:ext>
              </a:extLst>
            </p:cNvPr>
            <p:cNvSpPr/>
            <p:nvPr/>
          </p:nvSpPr>
          <p:spPr>
            <a:xfrm>
              <a:off x="4527475" y="6225363"/>
              <a:ext cx="73994" cy="148570"/>
            </a:xfrm>
            <a:prstGeom prst="chevron">
              <a:avLst>
                <a:gd name="adj" fmla="val 72670"/>
              </a:avLst>
            </a:prstGeom>
            <a:solidFill>
              <a:schemeClr val="bg1"/>
            </a:solidFill>
            <a:ln w="190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marL="0" marR="0" lvl="0" indent="0" algn="ctr" defTabSz="837901"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dirty="0">
                <a:ln>
                  <a:noFill/>
                </a:ln>
                <a:solidFill>
                  <a:srgbClr val="000000"/>
                </a:solidFill>
                <a:effectLst/>
                <a:uLnTx/>
                <a:uFillTx/>
                <a:latin typeface="Open Sans"/>
                <a:ea typeface="+mn-ea"/>
                <a:cs typeface="+mn-cs"/>
              </a:endParaRPr>
            </a:p>
          </p:txBody>
        </p:sp>
        <p:sp>
          <p:nvSpPr>
            <p:cNvPr id="240" name="Chevron 128">
              <a:extLst>
                <a:ext uri="{FF2B5EF4-FFF2-40B4-BE49-F238E27FC236}">
                  <a16:creationId xmlns:a16="http://schemas.microsoft.com/office/drawing/2014/main" id="{6C390289-7521-4D10-B026-0691429AC094}"/>
                </a:ext>
              </a:extLst>
            </p:cNvPr>
            <p:cNvSpPr/>
            <p:nvPr/>
          </p:nvSpPr>
          <p:spPr>
            <a:xfrm>
              <a:off x="4618460" y="6225363"/>
              <a:ext cx="73994" cy="148570"/>
            </a:xfrm>
            <a:prstGeom prst="chevron">
              <a:avLst>
                <a:gd name="adj" fmla="val 72670"/>
              </a:avLst>
            </a:prstGeom>
            <a:solidFill>
              <a:schemeClr val="bg1"/>
            </a:solidFill>
            <a:ln w="190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marL="0" marR="0" lvl="0" indent="0" algn="ctr" defTabSz="837901"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dirty="0">
                <a:ln>
                  <a:noFill/>
                </a:ln>
                <a:solidFill>
                  <a:srgbClr val="000000"/>
                </a:solidFill>
                <a:effectLst/>
                <a:uLnTx/>
                <a:uFillTx/>
                <a:latin typeface="Open Sans"/>
                <a:ea typeface="+mn-ea"/>
                <a:cs typeface="+mn-cs"/>
              </a:endParaRPr>
            </a:p>
          </p:txBody>
        </p:sp>
      </p:grpSp>
      <p:grpSp>
        <p:nvGrpSpPr>
          <p:cNvPr id="210" name="Group 209">
            <a:extLst>
              <a:ext uri="{FF2B5EF4-FFF2-40B4-BE49-F238E27FC236}">
                <a16:creationId xmlns:a16="http://schemas.microsoft.com/office/drawing/2014/main" id="{AA19A4DB-CE80-4CA6-B1D4-21DD58FEE556}"/>
              </a:ext>
            </a:extLst>
          </p:cNvPr>
          <p:cNvGrpSpPr/>
          <p:nvPr/>
        </p:nvGrpSpPr>
        <p:grpSpPr>
          <a:xfrm>
            <a:off x="1274180" y="1361331"/>
            <a:ext cx="112487" cy="101298"/>
            <a:chOff x="4527475" y="6225363"/>
            <a:chExt cx="164979" cy="148570"/>
          </a:xfrm>
        </p:grpSpPr>
        <p:sp>
          <p:nvSpPr>
            <p:cNvPr id="237" name="Chevron 130">
              <a:extLst>
                <a:ext uri="{FF2B5EF4-FFF2-40B4-BE49-F238E27FC236}">
                  <a16:creationId xmlns:a16="http://schemas.microsoft.com/office/drawing/2014/main" id="{44572FF3-3C9B-4402-9340-112A4B046622}"/>
                </a:ext>
              </a:extLst>
            </p:cNvPr>
            <p:cNvSpPr/>
            <p:nvPr/>
          </p:nvSpPr>
          <p:spPr>
            <a:xfrm>
              <a:off x="4527475" y="6225363"/>
              <a:ext cx="73994" cy="148570"/>
            </a:xfrm>
            <a:prstGeom prst="chevron">
              <a:avLst>
                <a:gd name="adj" fmla="val 72670"/>
              </a:avLst>
            </a:prstGeom>
            <a:solidFill>
              <a:schemeClr val="bg1"/>
            </a:solidFill>
            <a:ln w="190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marL="0" marR="0" lvl="0" indent="0" algn="ctr" defTabSz="837901"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dirty="0">
                <a:ln>
                  <a:noFill/>
                </a:ln>
                <a:solidFill>
                  <a:srgbClr val="000000"/>
                </a:solidFill>
                <a:effectLst/>
                <a:uLnTx/>
                <a:uFillTx/>
                <a:latin typeface="Open Sans"/>
                <a:ea typeface="+mn-ea"/>
                <a:cs typeface="+mn-cs"/>
              </a:endParaRPr>
            </a:p>
          </p:txBody>
        </p:sp>
        <p:sp>
          <p:nvSpPr>
            <p:cNvPr id="238" name="Chevron 131">
              <a:extLst>
                <a:ext uri="{FF2B5EF4-FFF2-40B4-BE49-F238E27FC236}">
                  <a16:creationId xmlns:a16="http://schemas.microsoft.com/office/drawing/2014/main" id="{5C11F6A5-3FB5-445C-A08A-DF492195FEE7}"/>
                </a:ext>
              </a:extLst>
            </p:cNvPr>
            <p:cNvSpPr/>
            <p:nvPr/>
          </p:nvSpPr>
          <p:spPr>
            <a:xfrm>
              <a:off x="4618460" y="6225363"/>
              <a:ext cx="73994" cy="148570"/>
            </a:xfrm>
            <a:prstGeom prst="chevron">
              <a:avLst>
                <a:gd name="adj" fmla="val 72670"/>
              </a:avLst>
            </a:prstGeom>
            <a:solidFill>
              <a:schemeClr val="bg1"/>
            </a:solidFill>
            <a:ln w="190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marL="0" marR="0" lvl="0" indent="0" algn="ctr" defTabSz="837901"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dirty="0">
                <a:ln>
                  <a:noFill/>
                </a:ln>
                <a:solidFill>
                  <a:srgbClr val="000000"/>
                </a:solidFill>
                <a:effectLst/>
                <a:uLnTx/>
                <a:uFillTx/>
                <a:latin typeface="Open Sans"/>
                <a:ea typeface="+mn-ea"/>
                <a:cs typeface="+mn-cs"/>
              </a:endParaRPr>
            </a:p>
          </p:txBody>
        </p:sp>
      </p:grpSp>
      <p:grpSp>
        <p:nvGrpSpPr>
          <p:cNvPr id="211" name="Group 210">
            <a:extLst>
              <a:ext uri="{FF2B5EF4-FFF2-40B4-BE49-F238E27FC236}">
                <a16:creationId xmlns:a16="http://schemas.microsoft.com/office/drawing/2014/main" id="{43C290F5-E8D6-4D97-89F9-497BDCB20C7D}"/>
              </a:ext>
            </a:extLst>
          </p:cNvPr>
          <p:cNvGrpSpPr/>
          <p:nvPr/>
        </p:nvGrpSpPr>
        <p:grpSpPr>
          <a:xfrm>
            <a:off x="10786683" y="2740953"/>
            <a:ext cx="112487" cy="101298"/>
            <a:chOff x="4527475" y="6225363"/>
            <a:chExt cx="164979" cy="148570"/>
          </a:xfrm>
        </p:grpSpPr>
        <p:sp>
          <p:nvSpPr>
            <p:cNvPr id="235" name="Chevron 133">
              <a:extLst>
                <a:ext uri="{FF2B5EF4-FFF2-40B4-BE49-F238E27FC236}">
                  <a16:creationId xmlns:a16="http://schemas.microsoft.com/office/drawing/2014/main" id="{DDDDC517-16CF-4E67-A377-FC7E071A341B}"/>
                </a:ext>
              </a:extLst>
            </p:cNvPr>
            <p:cNvSpPr/>
            <p:nvPr/>
          </p:nvSpPr>
          <p:spPr>
            <a:xfrm>
              <a:off x="4527475" y="6225363"/>
              <a:ext cx="73994" cy="148570"/>
            </a:xfrm>
            <a:prstGeom prst="chevron">
              <a:avLst>
                <a:gd name="adj" fmla="val 72670"/>
              </a:avLst>
            </a:prstGeom>
            <a:solidFill>
              <a:schemeClr val="bg1"/>
            </a:solidFill>
            <a:ln w="190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marL="0" marR="0" lvl="0" indent="0" algn="ctr" defTabSz="837901"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dirty="0">
                <a:ln>
                  <a:noFill/>
                </a:ln>
                <a:solidFill>
                  <a:srgbClr val="000000"/>
                </a:solidFill>
                <a:effectLst/>
                <a:uLnTx/>
                <a:uFillTx/>
                <a:latin typeface="Open Sans"/>
                <a:ea typeface="+mn-ea"/>
                <a:cs typeface="+mn-cs"/>
              </a:endParaRPr>
            </a:p>
          </p:txBody>
        </p:sp>
        <p:sp>
          <p:nvSpPr>
            <p:cNvPr id="236" name="Chevron 134">
              <a:extLst>
                <a:ext uri="{FF2B5EF4-FFF2-40B4-BE49-F238E27FC236}">
                  <a16:creationId xmlns:a16="http://schemas.microsoft.com/office/drawing/2014/main" id="{FE4B25DC-9CFB-4D71-89AF-0FD6DCAFFBC8}"/>
                </a:ext>
              </a:extLst>
            </p:cNvPr>
            <p:cNvSpPr/>
            <p:nvPr/>
          </p:nvSpPr>
          <p:spPr>
            <a:xfrm>
              <a:off x="4618460" y="6225363"/>
              <a:ext cx="73994" cy="148570"/>
            </a:xfrm>
            <a:prstGeom prst="chevron">
              <a:avLst>
                <a:gd name="adj" fmla="val 72670"/>
              </a:avLst>
            </a:prstGeom>
            <a:solidFill>
              <a:schemeClr val="bg1"/>
            </a:solidFill>
            <a:ln w="190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marL="0" marR="0" lvl="0" indent="0" algn="ctr" defTabSz="837901"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dirty="0">
                <a:ln>
                  <a:noFill/>
                </a:ln>
                <a:solidFill>
                  <a:srgbClr val="000000"/>
                </a:solidFill>
                <a:effectLst/>
                <a:uLnTx/>
                <a:uFillTx/>
                <a:latin typeface="Open Sans"/>
                <a:ea typeface="+mn-ea"/>
                <a:cs typeface="+mn-cs"/>
              </a:endParaRPr>
            </a:p>
          </p:txBody>
        </p:sp>
      </p:grpSp>
      <p:sp>
        <p:nvSpPr>
          <p:cNvPr id="212" name="Oval 211">
            <a:extLst>
              <a:ext uri="{FF2B5EF4-FFF2-40B4-BE49-F238E27FC236}">
                <a16:creationId xmlns:a16="http://schemas.microsoft.com/office/drawing/2014/main" id="{DF2F8FB0-C5FB-415D-9D24-956B80DD76D5}"/>
              </a:ext>
            </a:extLst>
          </p:cNvPr>
          <p:cNvSpPr/>
          <p:nvPr/>
        </p:nvSpPr>
        <p:spPr>
          <a:xfrm>
            <a:off x="3965542" y="4840005"/>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marL="0" marR="0" lvl="0" indent="0" algn="ctr" defTabSz="837901"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a:ln>
                <a:noFill/>
              </a:ln>
              <a:solidFill>
                <a:srgbClr val="FFFFFF"/>
              </a:solidFill>
              <a:effectLst/>
              <a:uLnTx/>
              <a:uFillTx/>
              <a:latin typeface="Open Sans"/>
              <a:ea typeface="+mn-ea"/>
              <a:cs typeface="+mn-cs"/>
            </a:endParaRPr>
          </a:p>
        </p:txBody>
      </p:sp>
      <p:sp>
        <p:nvSpPr>
          <p:cNvPr id="213" name="Rectangle 212">
            <a:extLst>
              <a:ext uri="{FF2B5EF4-FFF2-40B4-BE49-F238E27FC236}">
                <a16:creationId xmlns:a16="http://schemas.microsoft.com/office/drawing/2014/main" id="{F1590E47-C7CC-4B3D-A339-2E4A1BBDF317}"/>
              </a:ext>
            </a:extLst>
          </p:cNvPr>
          <p:cNvSpPr/>
          <p:nvPr/>
        </p:nvSpPr>
        <p:spPr>
          <a:xfrm>
            <a:off x="4755660" y="3668331"/>
            <a:ext cx="777595" cy="203606"/>
          </a:xfrm>
          <a:prstGeom prst="rect">
            <a:avLst/>
          </a:prstGeom>
          <a:solidFill>
            <a:schemeClr val="bg1"/>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marL="0" marR="0" lvl="0" indent="0" algn="ctr" defTabSz="837901"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20" normalizeH="0" baseline="0" noProof="0" dirty="0">
                <a:ln>
                  <a:noFill/>
                </a:ln>
                <a:solidFill>
                  <a:srgbClr val="000000"/>
                </a:solidFill>
                <a:effectLst/>
                <a:uLnTx/>
                <a:uFillTx/>
                <a:latin typeface="Open Sans"/>
                <a:ea typeface="Open Sans Light" charset="0"/>
                <a:cs typeface="Open Sans Light" charset="0"/>
              </a:rPr>
              <a:t>Create Apps</a:t>
            </a:r>
          </a:p>
        </p:txBody>
      </p:sp>
      <p:pic>
        <p:nvPicPr>
          <p:cNvPr id="214" name="Picture 213">
            <a:extLst>
              <a:ext uri="{FF2B5EF4-FFF2-40B4-BE49-F238E27FC236}">
                <a16:creationId xmlns:a16="http://schemas.microsoft.com/office/drawing/2014/main" id="{F3CB953E-FD4C-4315-B613-F6DCFE88544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2"/>
          <a:stretch/>
        </p:blipFill>
        <p:spPr>
          <a:xfrm>
            <a:off x="1299652" y="1757942"/>
            <a:ext cx="1082566" cy="1081336"/>
          </a:xfrm>
          <a:prstGeom prst="ellipse">
            <a:avLst/>
          </a:prstGeom>
        </p:spPr>
      </p:pic>
      <p:cxnSp>
        <p:nvCxnSpPr>
          <p:cNvPr id="215" name="Elbow Connector 141">
            <a:extLst>
              <a:ext uri="{FF2B5EF4-FFF2-40B4-BE49-F238E27FC236}">
                <a16:creationId xmlns:a16="http://schemas.microsoft.com/office/drawing/2014/main" id="{DFD0C6DC-D910-49B6-8B01-C2BA26C67F5E}"/>
              </a:ext>
            </a:extLst>
          </p:cNvPr>
          <p:cNvCxnSpPr>
            <a:stCxn id="186" idx="4"/>
            <a:endCxn id="212" idx="0"/>
          </p:cNvCxnSpPr>
          <p:nvPr/>
        </p:nvCxnSpPr>
        <p:spPr>
          <a:xfrm rot="5400000">
            <a:off x="3988893" y="4484935"/>
            <a:ext cx="377439" cy="332700"/>
          </a:xfrm>
          <a:prstGeom prst="bentConnector3">
            <a:avLst>
              <a:gd name="adj1" fmla="val 50000"/>
            </a:avLst>
          </a:prstGeom>
          <a:ln w="127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6" name="Elbow Connector 143">
            <a:extLst>
              <a:ext uri="{FF2B5EF4-FFF2-40B4-BE49-F238E27FC236}">
                <a16:creationId xmlns:a16="http://schemas.microsoft.com/office/drawing/2014/main" id="{515923A7-AD6D-4501-83AE-8570914FF698}"/>
              </a:ext>
            </a:extLst>
          </p:cNvPr>
          <p:cNvCxnSpPr>
            <a:stCxn id="233" idx="4"/>
          </p:cNvCxnSpPr>
          <p:nvPr/>
        </p:nvCxnSpPr>
        <p:spPr>
          <a:xfrm rot="16200000" flipH="1">
            <a:off x="7608646" y="4265356"/>
            <a:ext cx="1251253" cy="8879"/>
          </a:xfrm>
          <a:prstGeom prst="bentConnector3">
            <a:avLst>
              <a:gd name="adj1" fmla="val 50000"/>
            </a:avLst>
          </a:prstGeom>
          <a:ln w="127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217" name="Group 216">
            <a:extLst>
              <a:ext uri="{FF2B5EF4-FFF2-40B4-BE49-F238E27FC236}">
                <a16:creationId xmlns:a16="http://schemas.microsoft.com/office/drawing/2014/main" id="{13F0EC01-BC4D-4ABA-A759-CF0677CB5210}"/>
              </a:ext>
            </a:extLst>
          </p:cNvPr>
          <p:cNvGrpSpPr/>
          <p:nvPr/>
        </p:nvGrpSpPr>
        <p:grpSpPr>
          <a:xfrm>
            <a:off x="8017928" y="3220360"/>
            <a:ext cx="423810" cy="423810"/>
            <a:chOff x="6234645" y="3349237"/>
            <a:chExt cx="423810" cy="423810"/>
          </a:xfrm>
        </p:grpSpPr>
        <p:sp>
          <p:nvSpPr>
            <p:cNvPr id="233" name="Oval 232">
              <a:extLst>
                <a:ext uri="{FF2B5EF4-FFF2-40B4-BE49-F238E27FC236}">
                  <a16:creationId xmlns:a16="http://schemas.microsoft.com/office/drawing/2014/main" id="{605CB4D8-BF97-43B4-9676-37131EAD5D5A}"/>
                </a:ext>
              </a:extLst>
            </p:cNvPr>
            <p:cNvSpPr>
              <a:spLocks noChangeAspect="1"/>
            </p:cNvSpPr>
            <p:nvPr/>
          </p:nvSpPr>
          <p:spPr>
            <a:xfrm>
              <a:off x="6234645" y="3349237"/>
              <a:ext cx="423810" cy="423810"/>
            </a:xfrm>
            <a:prstGeom prst="ellipse">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marL="0" marR="0" lvl="0" indent="0" algn="ctr" defTabSz="837901"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a:ln>
                  <a:noFill/>
                </a:ln>
                <a:solidFill>
                  <a:srgbClr val="FFFFFF"/>
                </a:solidFill>
                <a:effectLst/>
                <a:uLnTx/>
                <a:uFillTx/>
                <a:latin typeface="Open Sans"/>
                <a:ea typeface="+mn-ea"/>
                <a:cs typeface="+mn-cs"/>
              </a:endParaRPr>
            </a:p>
          </p:txBody>
        </p:sp>
        <p:pic>
          <p:nvPicPr>
            <p:cNvPr id="234" name="Picture 233">
              <a:extLst>
                <a:ext uri="{FF2B5EF4-FFF2-40B4-BE49-F238E27FC236}">
                  <a16:creationId xmlns:a16="http://schemas.microsoft.com/office/drawing/2014/main" id="{F45C2996-4D39-4A1C-84C8-4D2C6DEA9F8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271353" y="3392477"/>
              <a:ext cx="350394" cy="350392"/>
            </a:xfrm>
            <a:prstGeom prst="ellipse">
              <a:avLst/>
            </a:prstGeom>
          </p:spPr>
        </p:pic>
      </p:grpSp>
      <p:cxnSp>
        <p:nvCxnSpPr>
          <p:cNvPr id="218" name="Elbow Connector 147">
            <a:extLst>
              <a:ext uri="{FF2B5EF4-FFF2-40B4-BE49-F238E27FC236}">
                <a16:creationId xmlns:a16="http://schemas.microsoft.com/office/drawing/2014/main" id="{8C5C6B7A-36D5-4E7D-BF5E-159F6B144F8F}"/>
              </a:ext>
            </a:extLst>
          </p:cNvPr>
          <p:cNvCxnSpPr>
            <a:cxnSpLocks/>
            <a:endCxn id="198" idx="0"/>
          </p:cNvCxnSpPr>
          <p:nvPr/>
        </p:nvCxnSpPr>
        <p:spPr>
          <a:xfrm rot="5400000">
            <a:off x="9528566" y="4514742"/>
            <a:ext cx="605363" cy="45162"/>
          </a:xfrm>
          <a:prstGeom prst="bentConnector3">
            <a:avLst>
              <a:gd name="adj1" fmla="val 50000"/>
            </a:avLst>
          </a:prstGeom>
          <a:ln w="127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19" name="Rectangle 218">
            <a:extLst>
              <a:ext uri="{FF2B5EF4-FFF2-40B4-BE49-F238E27FC236}">
                <a16:creationId xmlns:a16="http://schemas.microsoft.com/office/drawing/2014/main" id="{A8B77D67-2F14-4417-989D-2D272D194E85}"/>
              </a:ext>
            </a:extLst>
          </p:cNvPr>
          <p:cNvSpPr/>
          <p:nvPr/>
        </p:nvSpPr>
        <p:spPr>
          <a:xfrm>
            <a:off x="9331806" y="4314874"/>
            <a:ext cx="1068404" cy="203606"/>
          </a:xfrm>
          <a:prstGeom prst="rect">
            <a:avLst/>
          </a:prstGeom>
          <a:solidFill>
            <a:schemeClr val="bg1"/>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marL="0" marR="0" lvl="0" indent="0" algn="ctr" defTabSz="837901" rtl="0" eaLnBrk="1" fontAlgn="auto" latinLnBrk="0" hangingPunct="1">
              <a:lnSpc>
                <a:spcPct val="100000"/>
              </a:lnSpc>
              <a:spcBef>
                <a:spcPts val="0"/>
              </a:spcBef>
              <a:spcAft>
                <a:spcPts val="0"/>
              </a:spcAft>
              <a:buClrTx/>
              <a:buSzTx/>
              <a:buFontTx/>
              <a:buNone/>
              <a:tabLst/>
              <a:defRPr/>
            </a:pPr>
            <a:r>
              <a:rPr lang="en-US" sz="700" b="1" dirty="0">
                <a:solidFill>
                  <a:srgbClr val="000000"/>
                </a:solidFill>
                <a:latin typeface="Open Sans"/>
                <a:ea typeface="Open Sans Light" charset="0"/>
                <a:cs typeface="Open Sans Light" charset="0"/>
              </a:rPr>
              <a:t>Analytics</a:t>
            </a:r>
            <a:endParaRPr kumimoji="0" lang="en-US" sz="700" b="1" i="0" u="none" strike="noStrike" kern="1200" cap="none" spc="0" normalizeH="0" baseline="0" noProof="0" dirty="0">
              <a:ln>
                <a:noFill/>
              </a:ln>
              <a:solidFill>
                <a:srgbClr val="000000"/>
              </a:solidFill>
              <a:effectLst/>
              <a:uLnTx/>
              <a:uFillTx/>
              <a:latin typeface="Open Sans"/>
              <a:ea typeface="Open Sans Light" charset="0"/>
              <a:cs typeface="Open Sans Light" charset="0"/>
            </a:endParaRPr>
          </a:p>
        </p:txBody>
      </p:sp>
      <p:sp>
        <p:nvSpPr>
          <p:cNvPr id="220" name="Text Placeholder 2">
            <a:extLst>
              <a:ext uri="{FF2B5EF4-FFF2-40B4-BE49-F238E27FC236}">
                <a16:creationId xmlns:a16="http://schemas.microsoft.com/office/drawing/2014/main" id="{1CB8393F-E547-437C-9E74-522A20E6A243}"/>
              </a:ext>
            </a:extLst>
          </p:cNvPr>
          <p:cNvSpPr txBox="1">
            <a:spLocks/>
          </p:cNvSpPr>
          <p:nvPr/>
        </p:nvSpPr>
        <p:spPr>
          <a:xfrm>
            <a:off x="1823987" y="3709509"/>
            <a:ext cx="843083" cy="142837"/>
          </a:xfrm>
          <a:prstGeom prst="rect">
            <a:avLst/>
          </a:prstGeom>
          <a:ln>
            <a:solidFill>
              <a:schemeClr val="bg1">
                <a:lumMod val="85000"/>
              </a:schemeClr>
            </a:solidFill>
          </a:ln>
        </p:spPr>
        <p:txBody>
          <a:bodyPr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marR="0" lvl="0" indent="0" algn="ctr" defTabSz="837901" rtl="0" eaLnBrk="1" fontAlgn="auto" latinLnBrk="0" hangingPunct="1">
              <a:lnSpc>
                <a:spcPct val="100000"/>
              </a:lnSpc>
              <a:spcBef>
                <a:spcPts val="1000"/>
              </a:spcBef>
              <a:spcAft>
                <a:spcPts val="0"/>
              </a:spcAft>
              <a:buClr>
                <a:srgbClr val="787878"/>
              </a:buClr>
              <a:buSzPct val="74000"/>
              <a:buFont typeface="Arial" panose="020B0604020202020204" pitchFamily="34" charset="0"/>
              <a:buNone/>
              <a:tabLst/>
              <a:defRPr/>
            </a:pPr>
            <a:r>
              <a:rPr kumimoji="0" lang="en-US" sz="700" b="1" i="0" u="none" strike="noStrike" kern="1200" cap="none" spc="-30" normalizeH="0" baseline="0" noProof="0" dirty="0">
                <a:ln>
                  <a:noFill/>
                </a:ln>
                <a:solidFill>
                  <a:srgbClr val="000000"/>
                </a:solidFill>
                <a:effectLst/>
                <a:uLnTx/>
                <a:uFillTx/>
                <a:latin typeface="Open Sans"/>
                <a:ea typeface="Open Sans Light" charset="0"/>
                <a:cs typeface="Open Sans Light" charset="0"/>
              </a:rPr>
              <a:t>Invitation Email</a:t>
            </a:r>
          </a:p>
        </p:txBody>
      </p:sp>
      <p:cxnSp>
        <p:nvCxnSpPr>
          <p:cNvPr id="221" name="Straight Connector 220">
            <a:extLst>
              <a:ext uri="{FF2B5EF4-FFF2-40B4-BE49-F238E27FC236}">
                <a16:creationId xmlns:a16="http://schemas.microsoft.com/office/drawing/2014/main" id="{857AC5A1-4399-4A97-A2CD-4488DFC02EBC}"/>
              </a:ext>
            </a:extLst>
          </p:cNvPr>
          <p:cNvCxnSpPr>
            <a:cxnSpLocks/>
            <a:endCxn id="222" idx="0"/>
          </p:cNvCxnSpPr>
          <p:nvPr/>
        </p:nvCxnSpPr>
        <p:spPr>
          <a:xfrm>
            <a:off x="2228319" y="4639298"/>
            <a:ext cx="7718" cy="200707"/>
          </a:xfrm>
          <a:prstGeom prst="line">
            <a:avLst/>
          </a:prstGeom>
          <a:ln w="127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22" name="Oval 221">
            <a:extLst>
              <a:ext uri="{FF2B5EF4-FFF2-40B4-BE49-F238E27FC236}">
                <a16:creationId xmlns:a16="http://schemas.microsoft.com/office/drawing/2014/main" id="{8BDF4099-0486-4126-89E9-7A78DC6686FE}"/>
              </a:ext>
            </a:extLst>
          </p:cNvPr>
          <p:cNvSpPr/>
          <p:nvPr/>
        </p:nvSpPr>
        <p:spPr>
          <a:xfrm>
            <a:off x="2190317" y="4840005"/>
            <a:ext cx="91440" cy="91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marL="0" marR="0" lvl="0" indent="0" algn="ctr" defTabSz="837901"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a:ln>
                <a:noFill/>
              </a:ln>
              <a:solidFill>
                <a:srgbClr val="FFFFFF"/>
              </a:solidFill>
              <a:effectLst/>
              <a:uLnTx/>
              <a:uFillTx/>
              <a:latin typeface="Open Sans"/>
              <a:ea typeface="+mn-ea"/>
              <a:cs typeface="+mn-cs"/>
            </a:endParaRPr>
          </a:p>
        </p:txBody>
      </p:sp>
      <p:sp>
        <p:nvSpPr>
          <p:cNvPr id="223" name="Rectangle 222">
            <a:extLst>
              <a:ext uri="{FF2B5EF4-FFF2-40B4-BE49-F238E27FC236}">
                <a16:creationId xmlns:a16="http://schemas.microsoft.com/office/drawing/2014/main" id="{E24EBFCA-88B9-498B-BC6E-B2F80E01C928}"/>
              </a:ext>
            </a:extLst>
          </p:cNvPr>
          <p:cNvSpPr/>
          <p:nvPr/>
        </p:nvSpPr>
        <p:spPr>
          <a:xfrm>
            <a:off x="6125485" y="4973059"/>
            <a:ext cx="1435608" cy="1183588"/>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2345" rtlCol="0" anchor="t" anchorCtr="0"/>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lvl="0" defTabSz="837901">
              <a:lnSpc>
                <a:spcPct val="110000"/>
              </a:lnSpc>
              <a:defRPr/>
            </a:pPr>
            <a:r>
              <a:rPr lang="en-US" sz="800" dirty="0">
                <a:solidFill>
                  <a:srgbClr val="000000"/>
                </a:solidFill>
                <a:latin typeface="Open Sans"/>
              </a:rPr>
              <a:t>Developer subscribe the API with desired bandwidth of the plan (</a:t>
            </a:r>
            <a:r>
              <a:rPr lang="en-US" sz="800" dirty="0" err="1">
                <a:solidFill>
                  <a:srgbClr val="000000"/>
                </a:solidFill>
                <a:latin typeface="Open Sans"/>
              </a:rPr>
              <a:t>ie</a:t>
            </a:r>
            <a:r>
              <a:rPr lang="en-US" sz="800" dirty="0">
                <a:solidFill>
                  <a:srgbClr val="000000"/>
                </a:solidFill>
                <a:latin typeface="Open Sans"/>
              </a:rPr>
              <a:t> Platinum, Gold, Silver or bronze) and with previously created </a:t>
            </a:r>
            <a:r>
              <a:rPr lang="en-US" sz="800" dirty="0" err="1">
                <a:solidFill>
                  <a:srgbClr val="000000"/>
                </a:solidFill>
                <a:latin typeface="Open Sans"/>
              </a:rPr>
              <a:t>clientID</a:t>
            </a:r>
            <a:r>
              <a:rPr lang="en-US" sz="800" dirty="0">
                <a:solidFill>
                  <a:srgbClr val="000000"/>
                </a:solidFill>
                <a:latin typeface="Open Sans"/>
              </a:rPr>
              <a:t> (Application) in step 3.</a:t>
            </a:r>
            <a:endParaRPr kumimoji="0" lang="en-US" sz="800" b="0" i="0" u="none" strike="noStrike" kern="1200" cap="none" spc="0" normalizeH="0" baseline="0" noProof="0" dirty="0">
              <a:ln>
                <a:noFill/>
              </a:ln>
              <a:solidFill>
                <a:srgbClr val="000000"/>
              </a:solidFill>
              <a:effectLst/>
              <a:uLnTx/>
              <a:uFillTx/>
              <a:latin typeface="Open Sans"/>
              <a:ea typeface="+mn-ea"/>
              <a:cs typeface="+mn-cs"/>
            </a:endParaRPr>
          </a:p>
        </p:txBody>
      </p:sp>
      <p:pic>
        <p:nvPicPr>
          <p:cNvPr id="224" name="Picture 223" descr="Image result for mobile icon png">
            <a:extLst>
              <a:ext uri="{FF2B5EF4-FFF2-40B4-BE49-F238E27FC236}">
                <a16:creationId xmlns:a16="http://schemas.microsoft.com/office/drawing/2014/main" id="{ECF62085-2E00-45F7-93A9-8BC1EF71A9EB}"/>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028868" y="4070514"/>
            <a:ext cx="304860" cy="283455"/>
          </a:xfrm>
          <a:prstGeom prst="rect">
            <a:avLst/>
          </a:prstGeom>
          <a:noFill/>
          <a:extLst>
            <a:ext uri="{909E8E84-426E-40dd-AFC4-6F175D3DCCD1}">
              <a14:hiddenFill xmlns:lc="http://schemas.openxmlformats.org/drawingml/2006/lockedCanvas" xmlns="" xmlns:a14="http://schemas.microsoft.com/office/drawing/2010/main">
                <a:solidFill>
                  <a:srgbClr val="FFFFFF"/>
                </a:solidFill>
              </a14:hiddenFill>
            </a:ext>
          </a:extLst>
        </p:spPr>
      </p:pic>
      <p:sp>
        <p:nvSpPr>
          <p:cNvPr id="225" name="Rectangle 224">
            <a:extLst>
              <a:ext uri="{FF2B5EF4-FFF2-40B4-BE49-F238E27FC236}">
                <a16:creationId xmlns:a16="http://schemas.microsoft.com/office/drawing/2014/main" id="{55454757-FEBC-4FB3-9CEA-BDDBE2B9546A}"/>
              </a:ext>
            </a:extLst>
          </p:cNvPr>
          <p:cNvSpPr/>
          <p:nvPr/>
        </p:nvSpPr>
        <p:spPr>
          <a:xfrm>
            <a:off x="2574699" y="2126833"/>
            <a:ext cx="1060372" cy="203606"/>
          </a:xfrm>
          <a:prstGeom prst="rect">
            <a:avLst/>
          </a:prstGeom>
          <a:solidFill>
            <a:schemeClr val="bg1"/>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marL="0" marR="0" lvl="0" indent="0" algn="ctr" defTabSz="837901"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Open Sans"/>
                <a:ea typeface="Open Sans Light" charset="0"/>
                <a:cs typeface="Open Sans Light" charset="0"/>
              </a:rPr>
              <a:t>Developer portal</a:t>
            </a:r>
          </a:p>
        </p:txBody>
      </p:sp>
      <p:sp>
        <p:nvSpPr>
          <p:cNvPr id="226" name="Oval 225">
            <a:extLst>
              <a:ext uri="{FF2B5EF4-FFF2-40B4-BE49-F238E27FC236}">
                <a16:creationId xmlns:a16="http://schemas.microsoft.com/office/drawing/2014/main" id="{BA96C89B-FCF1-448B-AEA6-67245F808A70}"/>
              </a:ext>
            </a:extLst>
          </p:cNvPr>
          <p:cNvSpPr/>
          <p:nvPr/>
        </p:nvSpPr>
        <p:spPr>
          <a:xfrm>
            <a:off x="8193186" y="4840005"/>
            <a:ext cx="91440" cy="914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marL="0" marR="0" lvl="0" indent="0" algn="ctr" defTabSz="837901"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a:ln>
                <a:noFill/>
              </a:ln>
              <a:solidFill>
                <a:srgbClr val="FFFFFF"/>
              </a:solidFill>
              <a:effectLst/>
              <a:uLnTx/>
              <a:uFillTx/>
              <a:latin typeface="Open Sans"/>
              <a:ea typeface="+mn-ea"/>
              <a:cs typeface="+mn-cs"/>
            </a:endParaRPr>
          </a:p>
        </p:txBody>
      </p:sp>
      <p:cxnSp>
        <p:nvCxnSpPr>
          <p:cNvPr id="227" name="Elbow Connector 152">
            <a:extLst>
              <a:ext uri="{FF2B5EF4-FFF2-40B4-BE49-F238E27FC236}">
                <a16:creationId xmlns:a16="http://schemas.microsoft.com/office/drawing/2014/main" id="{0A4AF870-1372-4151-A8DE-2545A48F3EE9}"/>
              </a:ext>
            </a:extLst>
          </p:cNvPr>
          <p:cNvCxnSpPr>
            <a:cxnSpLocks/>
            <a:endCxn id="228" idx="0"/>
          </p:cNvCxnSpPr>
          <p:nvPr/>
        </p:nvCxnSpPr>
        <p:spPr>
          <a:xfrm rot="16200000" flipH="1">
            <a:off x="5603458" y="3871918"/>
            <a:ext cx="1808446" cy="127728"/>
          </a:xfrm>
          <a:prstGeom prst="bentConnector3">
            <a:avLst>
              <a:gd name="adj1" fmla="val 50000"/>
            </a:avLst>
          </a:prstGeom>
          <a:ln w="127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13AF2178-E4FF-4699-A780-828E77CE5A8E}"/>
              </a:ext>
            </a:extLst>
          </p:cNvPr>
          <p:cNvSpPr/>
          <p:nvPr/>
        </p:nvSpPr>
        <p:spPr>
          <a:xfrm>
            <a:off x="6525825" y="4840005"/>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marL="0" marR="0" lvl="0" indent="0" algn="ctr" defTabSz="837901"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a:ln>
                <a:noFill/>
              </a:ln>
              <a:solidFill>
                <a:srgbClr val="FFFFFF"/>
              </a:solidFill>
              <a:effectLst/>
              <a:uLnTx/>
              <a:uFillTx/>
              <a:latin typeface="Open Sans"/>
              <a:ea typeface="+mn-ea"/>
              <a:cs typeface="+mn-cs"/>
            </a:endParaRPr>
          </a:p>
        </p:txBody>
      </p:sp>
      <p:grpSp>
        <p:nvGrpSpPr>
          <p:cNvPr id="229" name="Group 228">
            <a:extLst>
              <a:ext uri="{FF2B5EF4-FFF2-40B4-BE49-F238E27FC236}">
                <a16:creationId xmlns:a16="http://schemas.microsoft.com/office/drawing/2014/main" id="{407C82CD-D52B-4C8A-B339-7B8D61769C4A}"/>
              </a:ext>
            </a:extLst>
          </p:cNvPr>
          <p:cNvGrpSpPr>
            <a:grpSpLocks noChangeAspect="1"/>
          </p:cNvGrpSpPr>
          <p:nvPr/>
        </p:nvGrpSpPr>
        <p:grpSpPr>
          <a:xfrm>
            <a:off x="9687507" y="3834698"/>
            <a:ext cx="319350" cy="257309"/>
            <a:chOff x="11541125" y="5345113"/>
            <a:chExt cx="498476" cy="401638"/>
          </a:xfrm>
          <a:solidFill>
            <a:schemeClr val="tx2"/>
          </a:solidFill>
        </p:grpSpPr>
        <p:sp>
          <p:nvSpPr>
            <p:cNvPr id="230" name="Freeform 224">
              <a:extLst>
                <a:ext uri="{FF2B5EF4-FFF2-40B4-BE49-F238E27FC236}">
                  <a16:creationId xmlns:a16="http://schemas.microsoft.com/office/drawing/2014/main" id="{4AAA7009-6E3C-47E2-BA3E-5F705ADFF6E8}"/>
                </a:ext>
              </a:extLst>
            </p:cNvPr>
            <p:cNvSpPr>
              <a:spLocks/>
            </p:cNvSpPr>
            <p:nvPr/>
          </p:nvSpPr>
          <p:spPr bwMode="auto">
            <a:xfrm>
              <a:off x="11541125" y="5602288"/>
              <a:ext cx="128588" cy="144463"/>
            </a:xfrm>
            <a:custGeom>
              <a:avLst/>
              <a:gdLst>
                <a:gd name="T0" fmla="*/ 21 w 324"/>
                <a:gd name="T1" fmla="*/ 364 h 364"/>
                <a:gd name="T2" fmla="*/ 304 w 324"/>
                <a:gd name="T3" fmla="*/ 364 h 364"/>
                <a:gd name="T4" fmla="*/ 304 w 324"/>
                <a:gd name="T5" fmla="*/ 364 h 364"/>
                <a:gd name="T6" fmla="*/ 308 w 324"/>
                <a:gd name="T7" fmla="*/ 364 h 364"/>
                <a:gd name="T8" fmla="*/ 312 w 324"/>
                <a:gd name="T9" fmla="*/ 363 h 364"/>
                <a:gd name="T10" fmla="*/ 316 w 324"/>
                <a:gd name="T11" fmla="*/ 361 h 364"/>
                <a:gd name="T12" fmla="*/ 319 w 324"/>
                <a:gd name="T13" fmla="*/ 359 h 364"/>
                <a:gd name="T14" fmla="*/ 321 w 324"/>
                <a:gd name="T15" fmla="*/ 356 h 364"/>
                <a:gd name="T16" fmla="*/ 323 w 324"/>
                <a:gd name="T17" fmla="*/ 353 h 364"/>
                <a:gd name="T18" fmla="*/ 324 w 324"/>
                <a:gd name="T19" fmla="*/ 348 h 364"/>
                <a:gd name="T20" fmla="*/ 324 w 324"/>
                <a:gd name="T21" fmla="*/ 344 h 364"/>
                <a:gd name="T22" fmla="*/ 324 w 324"/>
                <a:gd name="T23" fmla="*/ 20 h 364"/>
                <a:gd name="T24" fmla="*/ 324 w 324"/>
                <a:gd name="T25" fmla="*/ 20 h 364"/>
                <a:gd name="T26" fmla="*/ 324 w 324"/>
                <a:gd name="T27" fmla="*/ 16 h 364"/>
                <a:gd name="T28" fmla="*/ 323 w 324"/>
                <a:gd name="T29" fmla="*/ 12 h 364"/>
                <a:gd name="T30" fmla="*/ 321 w 324"/>
                <a:gd name="T31" fmla="*/ 8 h 364"/>
                <a:gd name="T32" fmla="*/ 319 w 324"/>
                <a:gd name="T33" fmla="*/ 5 h 364"/>
                <a:gd name="T34" fmla="*/ 316 w 324"/>
                <a:gd name="T35" fmla="*/ 3 h 364"/>
                <a:gd name="T36" fmla="*/ 312 w 324"/>
                <a:gd name="T37" fmla="*/ 2 h 364"/>
                <a:gd name="T38" fmla="*/ 308 w 324"/>
                <a:gd name="T39" fmla="*/ 1 h 364"/>
                <a:gd name="T40" fmla="*/ 304 w 324"/>
                <a:gd name="T41" fmla="*/ 0 h 364"/>
                <a:gd name="T42" fmla="*/ 21 w 324"/>
                <a:gd name="T43" fmla="*/ 0 h 364"/>
                <a:gd name="T44" fmla="*/ 21 w 324"/>
                <a:gd name="T45" fmla="*/ 0 h 364"/>
                <a:gd name="T46" fmla="*/ 16 w 324"/>
                <a:gd name="T47" fmla="*/ 1 h 364"/>
                <a:gd name="T48" fmla="*/ 12 w 324"/>
                <a:gd name="T49" fmla="*/ 2 h 364"/>
                <a:gd name="T50" fmla="*/ 9 w 324"/>
                <a:gd name="T51" fmla="*/ 3 h 364"/>
                <a:gd name="T52" fmla="*/ 6 w 324"/>
                <a:gd name="T53" fmla="*/ 5 h 364"/>
                <a:gd name="T54" fmla="*/ 3 w 324"/>
                <a:gd name="T55" fmla="*/ 8 h 364"/>
                <a:gd name="T56" fmla="*/ 1 w 324"/>
                <a:gd name="T57" fmla="*/ 12 h 364"/>
                <a:gd name="T58" fmla="*/ 0 w 324"/>
                <a:gd name="T59" fmla="*/ 16 h 364"/>
                <a:gd name="T60" fmla="*/ 0 w 324"/>
                <a:gd name="T61" fmla="*/ 20 h 364"/>
                <a:gd name="T62" fmla="*/ 0 w 324"/>
                <a:gd name="T63" fmla="*/ 344 h 364"/>
                <a:gd name="T64" fmla="*/ 0 w 324"/>
                <a:gd name="T65" fmla="*/ 344 h 364"/>
                <a:gd name="T66" fmla="*/ 0 w 324"/>
                <a:gd name="T67" fmla="*/ 348 h 364"/>
                <a:gd name="T68" fmla="*/ 1 w 324"/>
                <a:gd name="T69" fmla="*/ 353 h 364"/>
                <a:gd name="T70" fmla="*/ 3 w 324"/>
                <a:gd name="T71" fmla="*/ 356 h 364"/>
                <a:gd name="T72" fmla="*/ 6 w 324"/>
                <a:gd name="T73" fmla="*/ 359 h 364"/>
                <a:gd name="T74" fmla="*/ 9 w 324"/>
                <a:gd name="T75" fmla="*/ 361 h 364"/>
                <a:gd name="T76" fmla="*/ 12 w 324"/>
                <a:gd name="T77" fmla="*/ 363 h 364"/>
                <a:gd name="T78" fmla="*/ 16 w 324"/>
                <a:gd name="T79" fmla="*/ 364 h 364"/>
                <a:gd name="T80" fmla="*/ 21 w 324"/>
                <a:gd name="T81" fmla="*/ 364 h 364"/>
                <a:gd name="T82" fmla="*/ 21 w 324"/>
                <a:gd name="T83" fmla="*/ 36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4" h="364">
                  <a:moveTo>
                    <a:pt x="21" y="364"/>
                  </a:moveTo>
                  <a:lnTo>
                    <a:pt x="304" y="364"/>
                  </a:lnTo>
                  <a:lnTo>
                    <a:pt x="304" y="364"/>
                  </a:lnTo>
                  <a:lnTo>
                    <a:pt x="308" y="364"/>
                  </a:lnTo>
                  <a:lnTo>
                    <a:pt x="312" y="363"/>
                  </a:lnTo>
                  <a:lnTo>
                    <a:pt x="316" y="361"/>
                  </a:lnTo>
                  <a:lnTo>
                    <a:pt x="319" y="359"/>
                  </a:lnTo>
                  <a:lnTo>
                    <a:pt x="321" y="356"/>
                  </a:lnTo>
                  <a:lnTo>
                    <a:pt x="323" y="353"/>
                  </a:lnTo>
                  <a:lnTo>
                    <a:pt x="324" y="348"/>
                  </a:lnTo>
                  <a:lnTo>
                    <a:pt x="324" y="344"/>
                  </a:lnTo>
                  <a:lnTo>
                    <a:pt x="324" y="20"/>
                  </a:lnTo>
                  <a:lnTo>
                    <a:pt x="324" y="20"/>
                  </a:lnTo>
                  <a:lnTo>
                    <a:pt x="324" y="16"/>
                  </a:lnTo>
                  <a:lnTo>
                    <a:pt x="323" y="12"/>
                  </a:lnTo>
                  <a:lnTo>
                    <a:pt x="321" y="8"/>
                  </a:lnTo>
                  <a:lnTo>
                    <a:pt x="319" y="5"/>
                  </a:lnTo>
                  <a:lnTo>
                    <a:pt x="316" y="3"/>
                  </a:lnTo>
                  <a:lnTo>
                    <a:pt x="312" y="2"/>
                  </a:lnTo>
                  <a:lnTo>
                    <a:pt x="308" y="1"/>
                  </a:lnTo>
                  <a:lnTo>
                    <a:pt x="304" y="0"/>
                  </a:lnTo>
                  <a:lnTo>
                    <a:pt x="21" y="0"/>
                  </a:lnTo>
                  <a:lnTo>
                    <a:pt x="21" y="0"/>
                  </a:lnTo>
                  <a:lnTo>
                    <a:pt x="16" y="1"/>
                  </a:lnTo>
                  <a:lnTo>
                    <a:pt x="12" y="2"/>
                  </a:lnTo>
                  <a:lnTo>
                    <a:pt x="9" y="3"/>
                  </a:lnTo>
                  <a:lnTo>
                    <a:pt x="6" y="5"/>
                  </a:lnTo>
                  <a:lnTo>
                    <a:pt x="3" y="8"/>
                  </a:lnTo>
                  <a:lnTo>
                    <a:pt x="1" y="12"/>
                  </a:lnTo>
                  <a:lnTo>
                    <a:pt x="0" y="16"/>
                  </a:lnTo>
                  <a:lnTo>
                    <a:pt x="0" y="20"/>
                  </a:lnTo>
                  <a:lnTo>
                    <a:pt x="0" y="344"/>
                  </a:lnTo>
                  <a:lnTo>
                    <a:pt x="0" y="344"/>
                  </a:lnTo>
                  <a:lnTo>
                    <a:pt x="0" y="348"/>
                  </a:lnTo>
                  <a:lnTo>
                    <a:pt x="1" y="353"/>
                  </a:lnTo>
                  <a:lnTo>
                    <a:pt x="3" y="356"/>
                  </a:lnTo>
                  <a:lnTo>
                    <a:pt x="6" y="359"/>
                  </a:lnTo>
                  <a:lnTo>
                    <a:pt x="9" y="361"/>
                  </a:lnTo>
                  <a:lnTo>
                    <a:pt x="12" y="363"/>
                  </a:lnTo>
                  <a:lnTo>
                    <a:pt x="16" y="364"/>
                  </a:lnTo>
                  <a:lnTo>
                    <a:pt x="21" y="364"/>
                  </a:lnTo>
                  <a:lnTo>
                    <a:pt x="21" y="364"/>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31" name="Freeform 225">
              <a:extLst>
                <a:ext uri="{FF2B5EF4-FFF2-40B4-BE49-F238E27FC236}">
                  <a16:creationId xmlns:a16="http://schemas.microsoft.com/office/drawing/2014/main" id="{AA01E771-9106-4377-BDB5-D8E97797A500}"/>
                </a:ext>
              </a:extLst>
            </p:cNvPr>
            <p:cNvSpPr>
              <a:spLocks/>
            </p:cNvSpPr>
            <p:nvPr/>
          </p:nvSpPr>
          <p:spPr bwMode="auto">
            <a:xfrm>
              <a:off x="11718925" y="5473701"/>
              <a:ext cx="128588" cy="273050"/>
            </a:xfrm>
            <a:custGeom>
              <a:avLst/>
              <a:gdLst>
                <a:gd name="T0" fmla="*/ 21 w 324"/>
                <a:gd name="T1" fmla="*/ 688 h 688"/>
                <a:gd name="T2" fmla="*/ 304 w 324"/>
                <a:gd name="T3" fmla="*/ 688 h 688"/>
                <a:gd name="T4" fmla="*/ 304 w 324"/>
                <a:gd name="T5" fmla="*/ 688 h 688"/>
                <a:gd name="T6" fmla="*/ 308 w 324"/>
                <a:gd name="T7" fmla="*/ 688 h 688"/>
                <a:gd name="T8" fmla="*/ 312 w 324"/>
                <a:gd name="T9" fmla="*/ 687 h 688"/>
                <a:gd name="T10" fmla="*/ 316 w 324"/>
                <a:gd name="T11" fmla="*/ 685 h 688"/>
                <a:gd name="T12" fmla="*/ 319 w 324"/>
                <a:gd name="T13" fmla="*/ 683 h 688"/>
                <a:gd name="T14" fmla="*/ 321 w 324"/>
                <a:gd name="T15" fmla="*/ 680 h 688"/>
                <a:gd name="T16" fmla="*/ 323 w 324"/>
                <a:gd name="T17" fmla="*/ 677 h 688"/>
                <a:gd name="T18" fmla="*/ 324 w 324"/>
                <a:gd name="T19" fmla="*/ 672 h 688"/>
                <a:gd name="T20" fmla="*/ 324 w 324"/>
                <a:gd name="T21" fmla="*/ 668 h 688"/>
                <a:gd name="T22" fmla="*/ 324 w 324"/>
                <a:gd name="T23" fmla="*/ 20 h 688"/>
                <a:gd name="T24" fmla="*/ 324 w 324"/>
                <a:gd name="T25" fmla="*/ 20 h 688"/>
                <a:gd name="T26" fmla="*/ 324 w 324"/>
                <a:gd name="T27" fmla="*/ 16 h 688"/>
                <a:gd name="T28" fmla="*/ 323 w 324"/>
                <a:gd name="T29" fmla="*/ 12 h 688"/>
                <a:gd name="T30" fmla="*/ 321 w 324"/>
                <a:gd name="T31" fmla="*/ 8 h 688"/>
                <a:gd name="T32" fmla="*/ 319 w 324"/>
                <a:gd name="T33" fmla="*/ 5 h 688"/>
                <a:gd name="T34" fmla="*/ 316 w 324"/>
                <a:gd name="T35" fmla="*/ 3 h 688"/>
                <a:gd name="T36" fmla="*/ 312 w 324"/>
                <a:gd name="T37" fmla="*/ 2 h 688"/>
                <a:gd name="T38" fmla="*/ 308 w 324"/>
                <a:gd name="T39" fmla="*/ 1 h 688"/>
                <a:gd name="T40" fmla="*/ 304 w 324"/>
                <a:gd name="T41" fmla="*/ 0 h 688"/>
                <a:gd name="T42" fmla="*/ 21 w 324"/>
                <a:gd name="T43" fmla="*/ 0 h 688"/>
                <a:gd name="T44" fmla="*/ 21 w 324"/>
                <a:gd name="T45" fmla="*/ 0 h 688"/>
                <a:gd name="T46" fmla="*/ 16 w 324"/>
                <a:gd name="T47" fmla="*/ 1 h 688"/>
                <a:gd name="T48" fmla="*/ 12 w 324"/>
                <a:gd name="T49" fmla="*/ 2 h 688"/>
                <a:gd name="T50" fmla="*/ 9 w 324"/>
                <a:gd name="T51" fmla="*/ 3 h 688"/>
                <a:gd name="T52" fmla="*/ 6 w 324"/>
                <a:gd name="T53" fmla="*/ 5 h 688"/>
                <a:gd name="T54" fmla="*/ 4 w 324"/>
                <a:gd name="T55" fmla="*/ 8 h 688"/>
                <a:gd name="T56" fmla="*/ 2 w 324"/>
                <a:gd name="T57" fmla="*/ 12 h 688"/>
                <a:gd name="T58" fmla="*/ 1 w 324"/>
                <a:gd name="T59" fmla="*/ 16 h 688"/>
                <a:gd name="T60" fmla="*/ 0 w 324"/>
                <a:gd name="T61" fmla="*/ 20 h 688"/>
                <a:gd name="T62" fmla="*/ 0 w 324"/>
                <a:gd name="T63" fmla="*/ 668 h 688"/>
                <a:gd name="T64" fmla="*/ 0 w 324"/>
                <a:gd name="T65" fmla="*/ 668 h 688"/>
                <a:gd name="T66" fmla="*/ 1 w 324"/>
                <a:gd name="T67" fmla="*/ 672 h 688"/>
                <a:gd name="T68" fmla="*/ 2 w 324"/>
                <a:gd name="T69" fmla="*/ 677 h 688"/>
                <a:gd name="T70" fmla="*/ 4 w 324"/>
                <a:gd name="T71" fmla="*/ 680 h 688"/>
                <a:gd name="T72" fmla="*/ 6 w 324"/>
                <a:gd name="T73" fmla="*/ 683 h 688"/>
                <a:gd name="T74" fmla="*/ 9 w 324"/>
                <a:gd name="T75" fmla="*/ 685 h 688"/>
                <a:gd name="T76" fmla="*/ 12 w 324"/>
                <a:gd name="T77" fmla="*/ 687 h 688"/>
                <a:gd name="T78" fmla="*/ 16 w 324"/>
                <a:gd name="T79" fmla="*/ 688 h 688"/>
                <a:gd name="T80" fmla="*/ 21 w 324"/>
                <a:gd name="T81" fmla="*/ 688 h 688"/>
                <a:gd name="T82" fmla="*/ 21 w 324"/>
                <a:gd name="T83" fmla="*/ 688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4" h="688">
                  <a:moveTo>
                    <a:pt x="21" y="688"/>
                  </a:moveTo>
                  <a:lnTo>
                    <a:pt x="304" y="688"/>
                  </a:lnTo>
                  <a:lnTo>
                    <a:pt x="304" y="688"/>
                  </a:lnTo>
                  <a:lnTo>
                    <a:pt x="308" y="688"/>
                  </a:lnTo>
                  <a:lnTo>
                    <a:pt x="312" y="687"/>
                  </a:lnTo>
                  <a:lnTo>
                    <a:pt x="316" y="685"/>
                  </a:lnTo>
                  <a:lnTo>
                    <a:pt x="319" y="683"/>
                  </a:lnTo>
                  <a:lnTo>
                    <a:pt x="321" y="680"/>
                  </a:lnTo>
                  <a:lnTo>
                    <a:pt x="323" y="677"/>
                  </a:lnTo>
                  <a:lnTo>
                    <a:pt x="324" y="672"/>
                  </a:lnTo>
                  <a:lnTo>
                    <a:pt x="324" y="668"/>
                  </a:lnTo>
                  <a:lnTo>
                    <a:pt x="324" y="20"/>
                  </a:lnTo>
                  <a:lnTo>
                    <a:pt x="324" y="20"/>
                  </a:lnTo>
                  <a:lnTo>
                    <a:pt x="324" y="16"/>
                  </a:lnTo>
                  <a:lnTo>
                    <a:pt x="323" y="12"/>
                  </a:lnTo>
                  <a:lnTo>
                    <a:pt x="321" y="8"/>
                  </a:lnTo>
                  <a:lnTo>
                    <a:pt x="319" y="5"/>
                  </a:lnTo>
                  <a:lnTo>
                    <a:pt x="316" y="3"/>
                  </a:lnTo>
                  <a:lnTo>
                    <a:pt x="312" y="2"/>
                  </a:lnTo>
                  <a:lnTo>
                    <a:pt x="308" y="1"/>
                  </a:lnTo>
                  <a:lnTo>
                    <a:pt x="304" y="0"/>
                  </a:lnTo>
                  <a:lnTo>
                    <a:pt x="21" y="0"/>
                  </a:lnTo>
                  <a:lnTo>
                    <a:pt x="21" y="0"/>
                  </a:lnTo>
                  <a:lnTo>
                    <a:pt x="16" y="1"/>
                  </a:lnTo>
                  <a:lnTo>
                    <a:pt x="12" y="2"/>
                  </a:lnTo>
                  <a:lnTo>
                    <a:pt x="9" y="3"/>
                  </a:lnTo>
                  <a:lnTo>
                    <a:pt x="6" y="5"/>
                  </a:lnTo>
                  <a:lnTo>
                    <a:pt x="4" y="8"/>
                  </a:lnTo>
                  <a:lnTo>
                    <a:pt x="2" y="12"/>
                  </a:lnTo>
                  <a:lnTo>
                    <a:pt x="1" y="16"/>
                  </a:lnTo>
                  <a:lnTo>
                    <a:pt x="0" y="20"/>
                  </a:lnTo>
                  <a:lnTo>
                    <a:pt x="0" y="668"/>
                  </a:lnTo>
                  <a:lnTo>
                    <a:pt x="0" y="668"/>
                  </a:lnTo>
                  <a:lnTo>
                    <a:pt x="1" y="672"/>
                  </a:lnTo>
                  <a:lnTo>
                    <a:pt x="2" y="677"/>
                  </a:lnTo>
                  <a:lnTo>
                    <a:pt x="4" y="680"/>
                  </a:lnTo>
                  <a:lnTo>
                    <a:pt x="6" y="683"/>
                  </a:lnTo>
                  <a:lnTo>
                    <a:pt x="9" y="685"/>
                  </a:lnTo>
                  <a:lnTo>
                    <a:pt x="12" y="687"/>
                  </a:lnTo>
                  <a:lnTo>
                    <a:pt x="16" y="688"/>
                  </a:lnTo>
                  <a:lnTo>
                    <a:pt x="21" y="688"/>
                  </a:lnTo>
                  <a:lnTo>
                    <a:pt x="21" y="688"/>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32" name="Freeform 226">
              <a:extLst>
                <a:ext uri="{FF2B5EF4-FFF2-40B4-BE49-F238E27FC236}">
                  <a16:creationId xmlns:a16="http://schemas.microsoft.com/office/drawing/2014/main" id="{E79CA93A-7F9E-4880-8879-0CDC634877C1}"/>
                </a:ext>
              </a:extLst>
            </p:cNvPr>
            <p:cNvSpPr>
              <a:spLocks/>
            </p:cNvSpPr>
            <p:nvPr/>
          </p:nvSpPr>
          <p:spPr bwMode="auto">
            <a:xfrm>
              <a:off x="11895138" y="5345113"/>
              <a:ext cx="144463" cy="401638"/>
            </a:xfrm>
            <a:custGeom>
              <a:avLst/>
              <a:gdLst>
                <a:gd name="T0" fmla="*/ 345 w 365"/>
                <a:gd name="T1" fmla="*/ 0 h 1012"/>
                <a:gd name="T2" fmla="*/ 21 w 365"/>
                <a:gd name="T3" fmla="*/ 0 h 1012"/>
                <a:gd name="T4" fmla="*/ 21 w 365"/>
                <a:gd name="T5" fmla="*/ 0 h 1012"/>
                <a:gd name="T6" fmla="*/ 16 w 365"/>
                <a:gd name="T7" fmla="*/ 1 h 1012"/>
                <a:gd name="T8" fmla="*/ 13 w 365"/>
                <a:gd name="T9" fmla="*/ 2 h 1012"/>
                <a:gd name="T10" fmla="*/ 9 w 365"/>
                <a:gd name="T11" fmla="*/ 3 h 1012"/>
                <a:gd name="T12" fmla="*/ 7 w 365"/>
                <a:gd name="T13" fmla="*/ 5 h 1012"/>
                <a:gd name="T14" fmla="*/ 4 w 365"/>
                <a:gd name="T15" fmla="*/ 9 h 1012"/>
                <a:gd name="T16" fmla="*/ 3 w 365"/>
                <a:gd name="T17" fmla="*/ 12 h 1012"/>
                <a:gd name="T18" fmla="*/ 1 w 365"/>
                <a:gd name="T19" fmla="*/ 16 h 1012"/>
                <a:gd name="T20" fmla="*/ 0 w 365"/>
                <a:gd name="T21" fmla="*/ 20 h 1012"/>
                <a:gd name="T22" fmla="*/ 0 w 365"/>
                <a:gd name="T23" fmla="*/ 992 h 1012"/>
                <a:gd name="T24" fmla="*/ 0 w 365"/>
                <a:gd name="T25" fmla="*/ 992 h 1012"/>
                <a:gd name="T26" fmla="*/ 1 w 365"/>
                <a:gd name="T27" fmla="*/ 996 h 1012"/>
                <a:gd name="T28" fmla="*/ 3 w 365"/>
                <a:gd name="T29" fmla="*/ 1001 h 1012"/>
                <a:gd name="T30" fmla="*/ 4 w 365"/>
                <a:gd name="T31" fmla="*/ 1004 h 1012"/>
                <a:gd name="T32" fmla="*/ 7 w 365"/>
                <a:gd name="T33" fmla="*/ 1007 h 1012"/>
                <a:gd name="T34" fmla="*/ 9 w 365"/>
                <a:gd name="T35" fmla="*/ 1009 h 1012"/>
                <a:gd name="T36" fmla="*/ 13 w 365"/>
                <a:gd name="T37" fmla="*/ 1011 h 1012"/>
                <a:gd name="T38" fmla="*/ 16 w 365"/>
                <a:gd name="T39" fmla="*/ 1012 h 1012"/>
                <a:gd name="T40" fmla="*/ 21 w 365"/>
                <a:gd name="T41" fmla="*/ 1012 h 1012"/>
                <a:gd name="T42" fmla="*/ 345 w 365"/>
                <a:gd name="T43" fmla="*/ 1012 h 1012"/>
                <a:gd name="T44" fmla="*/ 345 w 365"/>
                <a:gd name="T45" fmla="*/ 1012 h 1012"/>
                <a:gd name="T46" fmla="*/ 349 w 365"/>
                <a:gd name="T47" fmla="*/ 1012 h 1012"/>
                <a:gd name="T48" fmla="*/ 353 w 365"/>
                <a:gd name="T49" fmla="*/ 1011 h 1012"/>
                <a:gd name="T50" fmla="*/ 356 w 365"/>
                <a:gd name="T51" fmla="*/ 1009 h 1012"/>
                <a:gd name="T52" fmla="*/ 360 w 365"/>
                <a:gd name="T53" fmla="*/ 1007 h 1012"/>
                <a:gd name="T54" fmla="*/ 362 w 365"/>
                <a:gd name="T55" fmla="*/ 1004 h 1012"/>
                <a:gd name="T56" fmla="*/ 364 w 365"/>
                <a:gd name="T57" fmla="*/ 1001 h 1012"/>
                <a:gd name="T58" fmla="*/ 365 w 365"/>
                <a:gd name="T59" fmla="*/ 996 h 1012"/>
                <a:gd name="T60" fmla="*/ 365 w 365"/>
                <a:gd name="T61" fmla="*/ 992 h 1012"/>
                <a:gd name="T62" fmla="*/ 365 w 365"/>
                <a:gd name="T63" fmla="*/ 20 h 1012"/>
                <a:gd name="T64" fmla="*/ 365 w 365"/>
                <a:gd name="T65" fmla="*/ 20 h 1012"/>
                <a:gd name="T66" fmla="*/ 365 w 365"/>
                <a:gd name="T67" fmla="*/ 16 h 1012"/>
                <a:gd name="T68" fmla="*/ 364 w 365"/>
                <a:gd name="T69" fmla="*/ 12 h 1012"/>
                <a:gd name="T70" fmla="*/ 362 w 365"/>
                <a:gd name="T71" fmla="*/ 9 h 1012"/>
                <a:gd name="T72" fmla="*/ 360 w 365"/>
                <a:gd name="T73" fmla="*/ 5 h 1012"/>
                <a:gd name="T74" fmla="*/ 356 w 365"/>
                <a:gd name="T75" fmla="*/ 3 h 1012"/>
                <a:gd name="T76" fmla="*/ 353 w 365"/>
                <a:gd name="T77" fmla="*/ 2 h 1012"/>
                <a:gd name="T78" fmla="*/ 349 w 365"/>
                <a:gd name="T79" fmla="*/ 1 h 1012"/>
                <a:gd name="T80" fmla="*/ 345 w 365"/>
                <a:gd name="T81" fmla="*/ 0 h 1012"/>
                <a:gd name="T82" fmla="*/ 345 w 365"/>
                <a:gd name="T83" fmla="*/ 0 h 1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65" h="1012">
                  <a:moveTo>
                    <a:pt x="345" y="0"/>
                  </a:moveTo>
                  <a:lnTo>
                    <a:pt x="21" y="0"/>
                  </a:lnTo>
                  <a:lnTo>
                    <a:pt x="21" y="0"/>
                  </a:lnTo>
                  <a:lnTo>
                    <a:pt x="16" y="1"/>
                  </a:lnTo>
                  <a:lnTo>
                    <a:pt x="13" y="2"/>
                  </a:lnTo>
                  <a:lnTo>
                    <a:pt x="9" y="3"/>
                  </a:lnTo>
                  <a:lnTo>
                    <a:pt x="7" y="5"/>
                  </a:lnTo>
                  <a:lnTo>
                    <a:pt x="4" y="9"/>
                  </a:lnTo>
                  <a:lnTo>
                    <a:pt x="3" y="12"/>
                  </a:lnTo>
                  <a:lnTo>
                    <a:pt x="1" y="16"/>
                  </a:lnTo>
                  <a:lnTo>
                    <a:pt x="0" y="20"/>
                  </a:lnTo>
                  <a:lnTo>
                    <a:pt x="0" y="992"/>
                  </a:lnTo>
                  <a:lnTo>
                    <a:pt x="0" y="992"/>
                  </a:lnTo>
                  <a:lnTo>
                    <a:pt x="1" y="996"/>
                  </a:lnTo>
                  <a:lnTo>
                    <a:pt x="3" y="1001"/>
                  </a:lnTo>
                  <a:lnTo>
                    <a:pt x="4" y="1004"/>
                  </a:lnTo>
                  <a:lnTo>
                    <a:pt x="7" y="1007"/>
                  </a:lnTo>
                  <a:lnTo>
                    <a:pt x="9" y="1009"/>
                  </a:lnTo>
                  <a:lnTo>
                    <a:pt x="13" y="1011"/>
                  </a:lnTo>
                  <a:lnTo>
                    <a:pt x="16" y="1012"/>
                  </a:lnTo>
                  <a:lnTo>
                    <a:pt x="21" y="1012"/>
                  </a:lnTo>
                  <a:lnTo>
                    <a:pt x="345" y="1012"/>
                  </a:lnTo>
                  <a:lnTo>
                    <a:pt x="345" y="1012"/>
                  </a:lnTo>
                  <a:lnTo>
                    <a:pt x="349" y="1012"/>
                  </a:lnTo>
                  <a:lnTo>
                    <a:pt x="353" y="1011"/>
                  </a:lnTo>
                  <a:lnTo>
                    <a:pt x="356" y="1009"/>
                  </a:lnTo>
                  <a:lnTo>
                    <a:pt x="360" y="1007"/>
                  </a:lnTo>
                  <a:lnTo>
                    <a:pt x="362" y="1004"/>
                  </a:lnTo>
                  <a:lnTo>
                    <a:pt x="364" y="1001"/>
                  </a:lnTo>
                  <a:lnTo>
                    <a:pt x="365" y="996"/>
                  </a:lnTo>
                  <a:lnTo>
                    <a:pt x="365" y="992"/>
                  </a:lnTo>
                  <a:lnTo>
                    <a:pt x="365" y="20"/>
                  </a:lnTo>
                  <a:lnTo>
                    <a:pt x="365" y="20"/>
                  </a:lnTo>
                  <a:lnTo>
                    <a:pt x="365" y="16"/>
                  </a:lnTo>
                  <a:lnTo>
                    <a:pt x="364" y="12"/>
                  </a:lnTo>
                  <a:lnTo>
                    <a:pt x="362" y="9"/>
                  </a:lnTo>
                  <a:lnTo>
                    <a:pt x="360" y="5"/>
                  </a:lnTo>
                  <a:lnTo>
                    <a:pt x="356" y="3"/>
                  </a:lnTo>
                  <a:lnTo>
                    <a:pt x="353" y="2"/>
                  </a:lnTo>
                  <a:lnTo>
                    <a:pt x="349" y="1"/>
                  </a:lnTo>
                  <a:lnTo>
                    <a:pt x="345" y="0"/>
                  </a:lnTo>
                  <a:lnTo>
                    <a:pt x="345" y="0"/>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grpSp>
    </p:spTree>
    <p:extLst>
      <p:ext uri="{BB962C8B-B14F-4D97-AF65-F5344CB8AC3E}">
        <p14:creationId xmlns:p14="http://schemas.microsoft.com/office/powerpoint/2010/main" val="90346634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Title 5">
            <a:extLst>
              <a:ext uri="{FF2B5EF4-FFF2-40B4-BE49-F238E27FC236}">
                <a16:creationId xmlns:a16="http://schemas.microsoft.com/office/drawing/2014/main" id="{47396696-5BBF-44A6-B6A0-CE83BBD6BA98}"/>
              </a:ext>
            </a:extLst>
          </p:cNvPr>
          <p:cNvSpPr txBox="1">
            <a:spLocks/>
          </p:cNvSpPr>
          <p:nvPr/>
        </p:nvSpPr>
        <p:spPr>
          <a:xfrm>
            <a:off x="421341" y="381179"/>
            <a:ext cx="11170024" cy="594360"/>
          </a:xfrm>
          <a:prstGeom prst="rect">
            <a:avLst/>
          </a:prstGeom>
        </p:spPr>
        <p:txBody>
          <a:bodyPr vert="horz" lIns="0" tIns="45720" rIns="0" bIns="0" rtlCol="0" anchor="t" anchorCtr="0">
            <a:noAutofit/>
          </a:bodyPr>
          <a:lstStyle>
            <a:lvl1pPr algn="l" defTabSz="914400" rtl="0" eaLnBrk="1" latinLnBrk="0" hangingPunct="1">
              <a:lnSpc>
                <a:spcPct val="80000"/>
              </a:lnSpc>
              <a:spcBef>
                <a:spcPct val="0"/>
              </a:spcBef>
              <a:buNone/>
              <a:defRPr sz="2800" b="0" i="0" kern="1200" cap="none" spc="-1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3200" dirty="0">
                <a:latin typeface="+mj-lt"/>
              </a:rPr>
              <a:t>API Security Protocols</a:t>
            </a:r>
          </a:p>
        </p:txBody>
      </p:sp>
      <p:grpSp>
        <p:nvGrpSpPr>
          <p:cNvPr id="11" name="Group 10">
            <a:extLst>
              <a:ext uri="{FF2B5EF4-FFF2-40B4-BE49-F238E27FC236}">
                <a16:creationId xmlns:a16="http://schemas.microsoft.com/office/drawing/2014/main" id="{921C03EA-180E-401F-9609-79481CBD982B}"/>
              </a:ext>
            </a:extLst>
          </p:cNvPr>
          <p:cNvGrpSpPr/>
          <p:nvPr/>
        </p:nvGrpSpPr>
        <p:grpSpPr>
          <a:xfrm>
            <a:off x="284624" y="1345495"/>
            <a:ext cx="11622752" cy="4297680"/>
            <a:chOff x="216311" y="1566212"/>
            <a:chExt cx="11622752" cy="4297680"/>
          </a:xfrm>
        </p:grpSpPr>
        <p:sp>
          <p:nvSpPr>
            <p:cNvPr id="71" name="Rectangle 70">
              <a:extLst>
                <a:ext uri="{FF2B5EF4-FFF2-40B4-BE49-F238E27FC236}">
                  <a16:creationId xmlns:a16="http://schemas.microsoft.com/office/drawing/2014/main" id="{15600EBF-239F-4462-964E-D642BBEF3D42}"/>
                </a:ext>
              </a:extLst>
            </p:cNvPr>
            <p:cNvSpPr/>
            <p:nvPr/>
          </p:nvSpPr>
          <p:spPr>
            <a:xfrm>
              <a:off x="216311" y="2384782"/>
              <a:ext cx="1797287"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spc="300" dirty="0">
                  <a:solidFill>
                    <a:srgbClr val="000000"/>
                  </a:solidFill>
                  <a:latin typeface="Open Sans"/>
                </a:rPr>
                <a:t>DESCRIPTION</a:t>
              </a:r>
              <a:endParaRPr kumimoji="0" lang="en-US" sz="1400" b="1" i="0" u="none" strike="noStrike" kern="1200" cap="none" spc="300" normalizeH="0" baseline="0" noProof="0" dirty="0">
                <a:ln>
                  <a:noFill/>
                </a:ln>
                <a:solidFill>
                  <a:srgbClr val="000000"/>
                </a:solidFill>
                <a:effectLst/>
                <a:uLnTx/>
                <a:uFillTx/>
                <a:latin typeface="Open Sans"/>
              </a:endParaRPr>
            </a:p>
          </p:txBody>
        </p:sp>
        <p:sp>
          <p:nvSpPr>
            <p:cNvPr id="72" name="Rectangle 71">
              <a:extLst>
                <a:ext uri="{FF2B5EF4-FFF2-40B4-BE49-F238E27FC236}">
                  <a16:creationId xmlns:a16="http://schemas.microsoft.com/office/drawing/2014/main" id="{FF2B3AFA-F807-4BAE-86BD-7ACA95DA862E}"/>
                </a:ext>
              </a:extLst>
            </p:cNvPr>
            <p:cNvSpPr/>
            <p:nvPr/>
          </p:nvSpPr>
          <p:spPr>
            <a:xfrm>
              <a:off x="449126" y="4761055"/>
              <a:ext cx="132119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300" normalizeH="0" baseline="0" noProof="0" dirty="0">
                  <a:ln>
                    <a:noFill/>
                  </a:ln>
                  <a:solidFill>
                    <a:srgbClr val="000000"/>
                  </a:solidFill>
                  <a:effectLst/>
                  <a:uLnTx/>
                  <a:uFillTx/>
                  <a:latin typeface="Open Sans"/>
                  <a:ea typeface="+mn-ea"/>
                  <a:cs typeface="+mn-cs"/>
                </a:rPr>
                <a:t>BENEFITS</a:t>
              </a:r>
            </a:p>
          </p:txBody>
        </p:sp>
        <p:sp>
          <p:nvSpPr>
            <p:cNvPr id="74" name="Rectangle 73">
              <a:extLst>
                <a:ext uri="{FF2B5EF4-FFF2-40B4-BE49-F238E27FC236}">
                  <a16:creationId xmlns:a16="http://schemas.microsoft.com/office/drawing/2014/main" id="{02584776-4400-4BE9-BEC9-46766B318D15}"/>
                </a:ext>
              </a:extLst>
            </p:cNvPr>
            <p:cNvSpPr/>
            <p:nvPr/>
          </p:nvSpPr>
          <p:spPr>
            <a:xfrm>
              <a:off x="2263542" y="2384782"/>
              <a:ext cx="2034446" cy="1785104"/>
            </a:xfrm>
            <a:prstGeom prst="rect">
              <a:avLst/>
            </a:prstGeom>
          </p:spPr>
          <p:txBody>
            <a:bodyPr wrap="square">
              <a:spAutoFit/>
            </a:bodyPr>
            <a:lstStyle/>
            <a:p>
              <a:pPr marL="171450" indent="-171450">
                <a:buFont typeface="Arial" panose="020B0604020202020204" pitchFamily="34" charset="0"/>
                <a:buChar char="•"/>
              </a:pPr>
              <a:r>
                <a:rPr lang="en-US" sz="1100" dirty="0">
                  <a:solidFill>
                    <a:srgbClr val="000000"/>
                  </a:solidFill>
                  <a:latin typeface="Open Sans" panose="020B0606030504020204" pitchFamily="34" charset="0"/>
                  <a:ea typeface="Open Sans" panose="020B0606030504020204" pitchFamily="34" charset="0"/>
                  <a:cs typeface="Open Sans" panose="020B0606030504020204" pitchFamily="34" charset="0"/>
                </a:rPr>
                <a:t>Calling applications need to provide API key in query </a:t>
              </a:r>
              <a:r>
                <a:rPr lang="en-US" sz="11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param</a:t>
              </a:r>
              <a:r>
                <a:rPr lang="en-US" sz="1100" dirty="0">
                  <a:solidFill>
                    <a:srgbClr val="000000"/>
                  </a:solidFill>
                  <a:latin typeface="Open Sans" panose="020B0606030504020204" pitchFamily="34" charset="0"/>
                  <a:ea typeface="Open Sans" panose="020B0606030504020204" pitchFamily="34" charset="0"/>
                  <a:cs typeface="Open Sans" panose="020B0606030504020204" pitchFamily="34" charset="0"/>
                </a:rPr>
                <a:t> or header along with client secret</a:t>
              </a:r>
            </a:p>
            <a:p>
              <a:pPr marL="171450" indent="-171450">
                <a:buFont typeface="Arial" panose="020B0604020202020204" pitchFamily="34" charset="0"/>
                <a:buChar char="•"/>
              </a:pPr>
              <a:endParaRPr lang="en-US" sz="11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Arial" panose="020B0604020202020204" pitchFamily="34" charset="0"/>
                <a:buChar char="•"/>
              </a:pPr>
              <a:r>
                <a:rPr lang="en-US" sz="1100" dirty="0">
                  <a:solidFill>
                    <a:srgbClr val="000000"/>
                  </a:solidFill>
                  <a:latin typeface="Open Sans" panose="020B0606030504020204" pitchFamily="34" charset="0"/>
                  <a:ea typeface="Open Sans" panose="020B0606030504020204" pitchFamily="34" charset="0"/>
                  <a:cs typeface="Open Sans" panose="020B0606030504020204" pitchFamily="34" charset="0"/>
                </a:rPr>
                <a:t>API key and secret are associated to the application created on the Developer portal by client</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75" name="Rectangle 74">
              <a:extLst>
                <a:ext uri="{FF2B5EF4-FFF2-40B4-BE49-F238E27FC236}">
                  <a16:creationId xmlns:a16="http://schemas.microsoft.com/office/drawing/2014/main" id="{0E123559-732F-47DC-B594-28098AA430E9}"/>
                </a:ext>
              </a:extLst>
            </p:cNvPr>
            <p:cNvSpPr/>
            <p:nvPr/>
          </p:nvSpPr>
          <p:spPr>
            <a:xfrm>
              <a:off x="2293097" y="4761055"/>
              <a:ext cx="1877296" cy="769441"/>
            </a:xfrm>
            <a:prstGeom prst="rect">
              <a:avLst/>
            </a:prstGeom>
          </p:spPr>
          <p:txBody>
            <a:bodyPr wrap="square">
              <a:spAutoFit/>
            </a:bodyPr>
            <a:lstStyle/>
            <a:p>
              <a:pPr marL="171450" indent="-171450">
                <a:buFont typeface="Arial" panose="020B0604020202020204" pitchFamily="34" charset="0"/>
                <a:buChar char="•"/>
              </a:pPr>
              <a:r>
                <a:rPr lang="en-US" sz="1100" dirty="0">
                  <a:solidFill>
                    <a:srgbClr val="000000"/>
                  </a:solidFill>
                  <a:latin typeface="Open Sans" panose="020B0606030504020204" pitchFamily="34" charset="0"/>
                  <a:ea typeface="Open Sans" panose="020B0606030504020204" pitchFamily="34" charset="0"/>
                  <a:cs typeface="Open Sans" panose="020B0606030504020204" pitchFamily="34" charset="0"/>
                </a:rPr>
                <a:t>Reduction of password sharing between users and third-parties </a:t>
              </a:r>
            </a:p>
            <a:p>
              <a:pPr marL="171450" indent="-171450">
                <a:buFont typeface="Arial" panose="020B0604020202020204" pitchFamily="34" charset="0"/>
                <a:buChar char="•"/>
              </a:pPr>
              <a:r>
                <a:rPr lang="en-US" sz="1100" dirty="0">
                  <a:solidFill>
                    <a:srgbClr val="000000"/>
                  </a:solidFill>
                  <a:latin typeface="Open Sans" panose="020B0606030504020204" pitchFamily="34" charset="0"/>
                  <a:ea typeface="Open Sans" panose="020B0606030504020204" pitchFamily="34" charset="0"/>
                  <a:cs typeface="Open Sans" panose="020B0606030504020204" pitchFamily="34" charset="0"/>
                </a:rPr>
                <a:t>Revocation of access</a:t>
              </a:r>
            </a:p>
          </p:txBody>
        </p:sp>
        <p:sp>
          <p:nvSpPr>
            <p:cNvPr id="77" name="Rectangle 76">
              <a:extLst>
                <a:ext uri="{FF2B5EF4-FFF2-40B4-BE49-F238E27FC236}">
                  <a16:creationId xmlns:a16="http://schemas.microsoft.com/office/drawing/2014/main" id="{16655768-AABD-4591-9C1C-D711A542174A}"/>
                </a:ext>
              </a:extLst>
            </p:cNvPr>
            <p:cNvSpPr/>
            <p:nvPr/>
          </p:nvSpPr>
          <p:spPr>
            <a:xfrm>
              <a:off x="7370799" y="2384782"/>
              <a:ext cx="2004891" cy="1446550"/>
            </a:xfrm>
            <a:prstGeom prst="rect">
              <a:avLst/>
            </a:prstGeom>
          </p:spPr>
          <p:txBody>
            <a:bodyPr wrap="square">
              <a:spAutoFit/>
            </a:bodyPr>
            <a:lstStyle/>
            <a:p>
              <a:pPr marL="171450" indent="-171450">
                <a:spcBef>
                  <a:spcPts val="1200"/>
                </a:spcBef>
                <a:buFont typeface="Arial" panose="020B0604020202020204" pitchFamily="34" charset="0"/>
                <a:buChar char="•"/>
                <a:defRPr/>
              </a:pPr>
              <a:r>
                <a:rPr lang="en-US" sz="1100" dirty="0">
                  <a:solidFill>
                    <a:srgbClr val="000000"/>
                  </a:solidFill>
                  <a:latin typeface="Open Sans" panose="020B0606030504020204" pitchFamily="34" charset="0"/>
                  <a:ea typeface="Open Sans" panose="020B0606030504020204" pitchFamily="34" charset="0"/>
                  <a:cs typeface="Open Sans" panose="020B0606030504020204" pitchFamily="34" charset="0"/>
                </a:rPr>
                <a:t>OAuth is a secure authorization protocol that deals with the authorization of third party application to access the user data without exposing their password</a:t>
              </a:r>
            </a:p>
          </p:txBody>
        </p:sp>
        <p:sp>
          <p:nvSpPr>
            <p:cNvPr id="78" name="Rectangle 77">
              <a:extLst>
                <a:ext uri="{FF2B5EF4-FFF2-40B4-BE49-F238E27FC236}">
                  <a16:creationId xmlns:a16="http://schemas.microsoft.com/office/drawing/2014/main" id="{984357C0-9CFC-496C-A27C-4F14FA9ECC5D}"/>
                </a:ext>
              </a:extLst>
            </p:cNvPr>
            <p:cNvSpPr/>
            <p:nvPr/>
          </p:nvSpPr>
          <p:spPr>
            <a:xfrm>
              <a:off x="7370799" y="4761055"/>
              <a:ext cx="2198508" cy="938719"/>
            </a:xfrm>
            <a:prstGeom prst="rect">
              <a:avLst/>
            </a:prstGeom>
          </p:spPr>
          <p:txBody>
            <a:bodyPr wrap="square">
              <a:spAutoFit/>
            </a:bodyPr>
            <a:lstStyle/>
            <a:p>
              <a:pPr marL="171450" indent="-171450">
                <a:buFont typeface="Arial" panose="020B0604020202020204" pitchFamily="34" charset="0"/>
                <a:buChar char="•"/>
              </a:pPr>
              <a:r>
                <a:rPr lang="en-US" sz="1100" dirty="0">
                  <a:solidFill>
                    <a:srgbClr val="000000"/>
                  </a:solidFill>
                  <a:latin typeface="Open Sans" panose="020B0606030504020204" pitchFamily="34" charset="0"/>
                  <a:ea typeface="Open Sans" panose="020B0606030504020204" pitchFamily="34" charset="0"/>
                  <a:cs typeface="Open Sans" panose="020B0606030504020204" pitchFamily="34" charset="0"/>
                </a:rPr>
                <a:t>Delegated access</a:t>
              </a:r>
            </a:p>
            <a:p>
              <a:pPr marL="171450" indent="-171450">
                <a:buFont typeface="Arial" panose="020B0604020202020204" pitchFamily="34" charset="0"/>
                <a:buChar char="•"/>
              </a:pPr>
              <a:r>
                <a:rPr lang="en-US" sz="1100" dirty="0">
                  <a:solidFill>
                    <a:srgbClr val="000000"/>
                  </a:solidFill>
                  <a:latin typeface="Open Sans" panose="020B0606030504020204" pitchFamily="34" charset="0"/>
                  <a:ea typeface="Open Sans" panose="020B0606030504020204" pitchFamily="34" charset="0"/>
                  <a:cs typeface="Open Sans" panose="020B0606030504020204" pitchFamily="34" charset="0"/>
                </a:rPr>
                <a:t>Reduction of password sharing between users and third-parties </a:t>
              </a:r>
            </a:p>
            <a:p>
              <a:pPr marL="171450" indent="-171450">
                <a:buFont typeface="Arial" panose="020B0604020202020204" pitchFamily="34" charset="0"/>
                <a:buChar char="•"/>
              </a:pPr>
              <a:r>
                <a:rPr lang="en-US" sz="1100" dirty="0">
                  <a:solidFill>
                    <a:srgbClr val="000000"/>
                  </a:solidFill>
                  <a:latin typeface="Open Sans" panose="020B0606030504020204" pitchFamily="34" charset="0"/>
                  <a:ea typeface="Open Sans" panose="020B0606030504020204" pitchFamily="34" charset="0"/>
                  <a:cs typeface="Open Sans" panose="020B0606030504020204" pitchFamily="34" charset="0"/>
                </a:rPr>
                <a:t>Revocation of access</a:t>
              </a:r>
            </a:p>
          </p:txBody>
        </p:sp>
        <p:sp>
          <p:nvSpPr>
            <p:cNvPr id="80" name="Rectangle 79">
              <a:extLst>
                <a:ext uri="{FF2B5EF4-FFF2-40B4-BE49-F238E27FC236}">
                  <a16:creationId xmlns:a16="http://schemas.microsoft.com/office/drawing/2014/main" id="{675C22C2-6716-4E5D-B561-F87524AC6070}"/>
                </a:ext>
              </a:extLst>
            </p:cNvPr>
            <p:cNvSpPr/>
            <p:nvPr/>
          </p:nvSpPr>
          <p:spPr>
            <a:xfrm>
              <a:off x="9698032" y="2384782"/>
              <a:ext cx="2050949" cy="1446550"/>
            </a:xfrm>
            <a:prstGeom prst="rect">
              <a:avLst/>
            </a:prstGeom>
          </p:spPr>
          <p:txBody>
            <a:bodyPr wrap="square">
              <a:spAutoFit/>
            </a:bodyPr>
            <a:lstStyle/>
            <a:p>
              <a:pPr marL="171450" indent="-171450">
                <a:buFont typeface="Arial" panose="020B0604020202020204" pitchFamily="34" charset="0"/>
                <a:buChar char="•"/>
              </a:pPr>
              <a:r>
                <a:rPr lang="en-US" sz="1100" dirty="0" err="1">
                  <a:latin typeface="Open Sans" panose="020B0606030504020204" pitchFamily="34" charset="0"/>
                  <a:ea typeface="Open Sans" panose="020B0606030504020204" pitchFamily="34" charset="0"/>
                  <a:cs typeface="Open Sans" panose="020B0606030504020204" pitchFamily="34" charset="0"/>
                </a:rPr>
                <a:t>OpenID</a:t>
              </a:r>
              <a:r>
                <a:rPr lang="en-US" sz="1100" dirty="0">
                  <a:latin typeface="Open Sans" panose="020B0606030504020204" pitchFamily="34" charset="0"/>
                  <a:ea typeface="Open Sans" panose="020B0606030504020204" pitchFamily="34" charset="0"/>
                  <a:cs typeface="Open Sans" panose="020B0606030504020204" pitchFamily="34" charset="0"/>
                </a:rPr>
                <a:t> allows you to use an existing account to sign in to multiple websites</a:t>
              </a:r>
            </a:p>
            <a:p>
              <a:pPr marL="171450" indent="-171450">
                <a:buFont typeface="Arial" panose="020B0604020202020204" pitchFamily="34" charset="0"/>
                <a:buChar char="•"/>
              </a:pPr>
              <a:endParaRPr lang="en-US" sz="1100" dirty="0">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Arial" panose="020B0604020202020204" pitchFamily="34" charset="0"/>
                <a:buChar char="•"/>
              </a:pPr>
              <a:r>
                <a:rPr lang="en-US" sz="1100" dirty="0" err="1">
                  <a:latin typeface="Open Sans" panose="020B0606030504020204" pitchFamily="34" charset="0"/>
                  <a:ea typeface="Open Sans" panose="020B0606030504020204" pitchFamily="34" charset="0"/>
                  <a:cs typeface="Open Sans" panose="020B0606030504020204" pitchFamily="34" charset="0"/>
                </a:rPr>
                <a:t>OpenID</a:t>
              </a:r>
              <a:r>
                <a:rPr lang="en-US" sz="1100" dirty="0">
                  <a:latin typeface="Open Sans" panose="020B0606030504020204" pitchFamily="34" charset="0"/>
                  <a:ea typeface="Open Sans" panose="020B0606030504020204" pitchFamily="34" charset="0"/>
                  <a:cs typeface="Open Sans" panose="020B0606030504020204" pitchFamily="34" charset="0"/>
                </a:rPr>
                <a:t> Connect is an authentication layer built on top of OAuth2</a:t>
              </a:r>
            </a:p>
          </p:txBody>
        </p:sp>
        <p:sp>
          <p:nvSpPr>
            <p:cNvPr id="81" name="Rectangle 80">
              <a:extLst>
                <a:ext uri="{FF2B5EF4-FFF2-40B4-BE49-F238E27FC236}">
                  <a16:creationId xmlns:a16="http://schemas.microsoft.com/office/drawing/2014/main" id="{2C1234FD-501C-495D-B8C7-F19FA6731049}"/>
                </a:ext>
              </a:extLst>
            </p:cNvPr>
            <p:cNvSpPr/>
            <p:nvPr/>
          </p:nvSpPr>
          <p:spPr>
            <a:xfrm>
              <a:off x="9698033" y="4761055"/>
              <a:ext cx="2141030" cy="938719"/>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Open Sans"/>
                </a:rPr>
                <a:t>Reduces need to maintain multiple accounts</a:t>
              </a:r>
            </a:p>
            <a:p>
              <a:pPr marL="171450" lvl="0" indent="-171450">
                <a:buFont typeface="Arial" charset="0"/>
                <a:buChar char="•"/>
                <a:defRPr/>
              </a:pPr>
              <a:r>
                <a:rPr lang="en-US" sz="1100" dirty="0">
                  <a:solidFill>
                    <a:srgbClr val="000000"/>
                  </a:solidFill>
                  <a:latin typeface="Open Sans"/>
                </a:rPr>
                <a:t>With </a:t>
              </a:r>
              <a:r>
                <a:rPr lang="en-US" sz="1100" dirty="0" err="1">
                  <a:solidFill>
                    <a:srgbClr val="000000"/>
                  </a:solidFill>
                  <a:latin typeface="Open Sans"/>
                </a:rPr>
                <a:t>OpenID</a:t>
              </a:r>
              <a:r>
                <a:rPr lang="en-US" sz="1100" dirty="0">
                  <a:solidFill>
                    <a:srgbClr val="000000"/>
                  </a:solidFill>
                  <a:latin typeface="Open Sans"/>
                </a:rPr>
                <a:t>, passwords are never shared with any websites</a:t>
              </a:r>
            </a:p>
          </p:txBody>
        </p:sp>
        <p:sp>
          <p:nvSpPr>
            <p:cNvPr id="83" name="Rectangle 82">
              <a:extLst>
                <a:ext uri="{FF2B5EF4-FFF2-40B4-BE49-F238E27FC236}">
                  <a16:creationId xmlns:a16="http://schemas.microsoft.com/office/drawing/2014/main" id="{D1497242-5996-4B95-945B-AC257FAB7CF8}"/>
                </a:ext>
              </a:extLst>
            </p:cNvPr>
            <p:cNvSpPr/>
            <p:nvPr/>
          </p:nvSpPr>
          <p:spPr>
            <a:xfrm>
              <a:off x="4647548" y="2384782"/>
              <a:ext cx="2286454" cy="2292935"/>
            </a:xfrm>
            <a:prstGeom prst="rect">
              <a:avLst/>
            </a:prstGeom>
          </p:spPr>
          <p:txBody>
            <a:bodyPr wrap="square">
              <a:spAutoFit/>
            </a:bodyPr>
            <a:lstStyle/>
            <a:p>
              <a:pPr marL="171450" lvl="0" indent="-171450">
                <a:buFont typeface="Arial" panose="020B0604020202020204" pitchFamily="34" charset="0"/>
                <a:buChar char="•"/>
                <a:defRPr/>
              </a:pPr>
              <a:r>
                <a:rPr kumimoji="0" lang="en-US" sz="1100" b="0" i="0" u="none" strike="noStrike" kern="1200" cap="none" spc="0" normalizeH="0" baseline="0" noProof="0" dirty="0">
                  <a:ln>
                    <a:noFill/>
                  </a:ln>
                  <a:solidFill>
                    <a:srgbClr val="000000"/>
                  </a:solidFill>
                  <a:effectLst/>
                  <a:uLnTx/>
                  <a:uFillTx/>
                  <a:latin typeface="Open Sans"/>
                </a:rPr>
                <a:t>JWT are digitally signed JSON tokens</a:t>
              </a:r>
            </a:p>
            <a:p>
              <a:pPr marL="171450" lvl="0" indent="-171450">
                <a:buFont typeface="Arial" panose="020B0604020202020204" pitchFamily="34" charset="0"/>
                <a:buChar char="•"/>
                <a:defRPr/>
              </a:pPr>
              <a:endParaRPr kumimoji="0" lang="en-US" sz="1100" b="0" i="0" u="none" strike="noStrike" kern="1200" cap="none" spc="0" normalizeH="0" baseline="0" noProof="0" dirty="0">
                <a:ln>
                  <a:noFill/>
                </a:ln>
                <a:solidFill>
                  <a:srgbClr val="000000"/>
                </a:solidFill>
                <a:effectLst/>
                <a:uLnTx/>
                <a:uFillTx/>
                <a:latin typeface="Open Sans"/>
              </a:endParaRPr>
            </a:p>
            <a:p>
              <a:pPr marL="171450" lvl="0" indent="-171450">
                <a:buFont typeface="Arial" panose="020B0604020202020204" pitchFamily="34" charset="0"/>
                <a:buChar char="•"/>
                <a:defRPr/>
              </a:pPr>
              <a:r>
                <a:rPr lang="en-US" sz="1100" dirty="0">
                  <a:solidFill>
                    <a:srgbClr val="000000"/>
                  </a:solidFill>
                  <a:latin typeface="Open Sans"/>
                </a:rPr>
                <a:t>In authentication, on successfully login, a JSON Web Token can be returned and must be used in subsequent requests</a:t>
              </a:r>
            </a:p>
            <a:p>
              <a:pPr marL="171450" lvl="0" indent="-171450">
                <a:buFont typeface="Arial" panose="020B0604020202020204" pitchFamily="34" charset="0"/>
                <a:buChar char="•"/>
                <a:defRPr/>
              </a:pPr>
              <a:endParaRPr lang="en-US" sz="1100" dirty="0">
                <a:solidFill>
                  <a:srgbClr val="000000"/>
                </a:solidFill>
                <a:latin typeface="Open Sans"/>
              </a:endParaRPr>
            </a:p>
            <a:p>
              <a:pPr marL="171450" lvl="0" indent="-171450">
                <a:buFont typeface="Arial" panose="020B0604020202020204" pitchFamily="34" charset="0"/>
                <a:buChar char="•"/>
                <a:defRPr/>
              </a:pPr>
              <a:r>
                <a:rPr lang="en-US" sz="1100" dirty="0">
                  <a:solidFill>
                    <a:srgbClr val="000000"/>
                  </a:solidFill>
                  <a:latin typeface="Open Sans"/>
                </a:rPr>
                <a:t>JWT tokens are comprised of Header, payload and signature</a:t>
              </a:r>
            </a:p>
            <a:p>
              <a:pPr marL="171450" lvl="0" indent="-171450">
                <a:buFont typeface="Arial" panose="020B0604020202020204" pitchFamily="34" charset="0"/>
                <a:buChar char="•"/>
                <a:defRPr/>
              </a:pPr>
              <a:endParaRPr lang="en-US" sz="1100" dirty="0">
                <a:solidFill>
                  <a:srgbClr val="000000"/>
                </a:solidFill>
                <a:latin typeface="Open Sans"/>
              </a:endParaRPr>
            </a:p>
          </p:txBody>
        </p:sp>
        <p:sp>
          <p:nvSpPr>
            <p:cNvPr id="84" name="Rectangle 83">
              <a:extLst>
                <a:ext uri="{FF2B5EF4-FFF2-40B4-BE49-F238E27FC236}">
                  <a16:creationId xmlns:a16="http://schemas.microsoft.com/office/drawing/2014/main" id="{990A777D-9A9D-4EFE-99D3-DFB6B5A99C3D}"/>
                </a:ext>
              </a:extLst>
            </p:cNvPr>
            <p:cNvSpPr/>
            <p:nvPr/>
          </p:nvSpPr>
          <p:spPr>
            <a:xfrm>
              <a:off x="4647547" y="4761055"/>
              <a:ext cx="2295518" cy="769441"/>
            </a:xfrm>
            <a:prstGeom prst="rect">
              <a:avLst/>
            </a:prstGeom>
          </p:spPr>
          <p:txBody>
            <a:bodyPr wrap="square">
              <a:spAutoFit/>
            </a:bodyPr>
            <a:lstStyle/>
            <a:p>
              <a:pPr marL="171450" lvl="0" indent="-171450">
                <a:buFont typeface="Arial" charset="0"/>
                <a:buChar char="•"/>
                <a:defRPr/>
              </a:pPr>
              <a:r>
                <a:rPr lang="en-US" sz="1100" dirty="0">
                  <a:solidFill>
                    <a:srgbClr val="000000"/>
                  </a:solidFill>
                  <a:latin typeface="Open Sans"/>
                </a:rPr>
                <a:t>Flexible, and lightweight</a:t>
              </a:r>
            </a:p>
            <a:p>
              <a:pPr marL="171450" lvl="0" indent="-171450">
                <a:buFont typeface="Arial" charset="0"/>
                <a:buChar char="•"/>
                <a:defRPr/>
              </a:pPr>
              <a:r>
                <a:rPr lang="en-US" sz="1100" dirty="0">
                  <a:solidFill>
                    <a:srgbClr val="000000"/>
                  </a:solidFill>
                  <a:latin typeface="Open Sans"/>
                </a:rPr>
                <a:t>Self contained</a:t>
              </a:r>
            </a:p>
            <a:p>
              <a:pPr marL="171450" lvl="0" indent="-171450">
                <a:buFont typeface="Arial" charset="0"/>
                <a:buChar char="•"/>
                <a:defRPr/>
              </a:pPr>
              <a:r>
                <a:rPr kumimoji="0" lang="en-US" sz="1100" b="0" i="0" u="none" strike="noStrike" kern="1200" cap="none" spc="0" normalizeH="0" baseline="0" noProof="0" dirty="0">
                  <a:ln>
                    <a:noFill/>
                  </a:ln>
                  <a:solidFill>
                    <a:srgbClr val="000000"/>
                  </a:solidFill>
                  <a:effectLst/>
                  <a:uLnTx/>
                  <a:uFillTx/>
                  <a:latin typeface="Open Sans"/>
                </a:rPr>
                <a:t>Like SAML, most widely used in Single</a:t>
              </a:r>
              <a:r>
                <a:rPr kumimoji="0" lang="en-US" sz="1100" b="0" i="0" u="none" strike="noStrike" kern="1200" cap="none" spc="0" normalizeH="0" noProof="0" dirty="0">
                  <a:ln>
                    <a:noFill/>
                  </a:ln>
                  <a:solidFill>
                    <a:srgbClr val="000000"/>
                  </a:solidFill>
                  <a:effectLst/>
                  <a:uLnTx/>
                  <a:uFillTx/>
                  <a:latin typeface="Open Sans"/>
                </a:rPr>
                <a:t> Sign On</a:t>
              </a:r>
              <a:endParaRPr kumimoji="0" lang="en-US" sz="1100" b="0" i="0" u="none" strike="noStrike" kern="1200" cap="none" spc="0" normalizeH="0" baseline="0" noProof="0" dirty="0">
                <a:ln>
                  <a:noFill/>
                </a:ln>
                <a:solidFill>
                  <a:srgbClr val="000000"/>
                </a:solidFill>
                <a:effectLst/>
                <a:uLnTx/>
                <a:uFillTx/>
                <a:latin typeface="Open Sans"/>
              </a:endParaRPr>
            </a:p>
          </p:txBody>
        </p:sp>
        <p:grpSp>
          <p:nvGrpSpPr>
            <p:cNvPr id="5" name="Group 4">
              <a:extLst>
                <a:ext uri="{FF2B5EF4-FFF2-40B4-BE49-F238E27FC236}">
                  <a16:creationId xmlns:a16="http://schemas.microsoft.com/office/drawing/2014/main" id="{EEBB5516-4885-48C2-8B06-9A719BACEAF4}"/>
                </a:ext>
              </a:extLst>
            </p:cNvPr>
            <p:cNvGrpSpPr/>
            <p:nvPr/>
          </p:nvGrpSpPr>
          <p:grpSpPr>
            <a:xfrm>
              <a:off x="4684468" y="1604798"/>
              <a:ext cx="1006982" cy="369520"/>
              <a:chOff x="4793267" y="1582547"/>
              <a:chExt cx="1006982" cy="369520"/>
            </a:xfrm>
          </p:grpSpPr>
          <p:sp>
            <p:nvSpPr>
              <p:cNvPr id="82" name="Rectangle 81">
                <a:extLst>
                  <a:ext uri="{FF2B5EF4-FFF2-40B4-BE49-F238E27FC236}">
                    <a16:creationId xmlns:a16="http://schemas.microsoft.com/office/drawing/2014/main" id="{4310CEB8-FCA0-4ED3-AAED-6F2A8C3A22C3}"/>
                  </a:ext>
                </a:extLst>
              </p:cNvPr>
              <p:cNvSpPr/>
              <p:nvPr/>
            </p:nvSpPr>
            <p:spPr>
              <a:xfrm>
                <a:off x="5121858" y="1596491"/>
                <a:ext cx="678391" cy="341632"/>
              </a:xfrm>
              <a:prstGeom prst="rect">
                <a:avLst/>
              </a:prstGeom>
            </p:spPr>
            <p:txBody>
              <a:bodyPr wrap="none"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50" normalizeH="0" baseline="0" noProof="0" dirty="0">
                    <a:ln>
                      <a:noFill/>
                    </a:ln>
                    <a:solidFill>
                      <a:srgbClr val="000000"/>
                    </a:solidFill>
                    <a:effectLst/>
                    <a:uLnTx/>
                    <a:uFillTx/>
                    <a:latin typeface="Chronicle Display Black"/>
                    <a:ea typeface="Chronicle Display Black" charset="0"/>
                    <a:cs typeface="Chronicle Display Black" charset="0"/>
                  </a:rPr>
                  <a:t>JWT</a:t>
                </a:r>
              </a:p>
            </p:txBody>
          </p:sp>
          <p:pic>
            <p:nvPicPr>
              <p:cNvPr id="89" name="Picture 4" descr="Image result for json web token logo">
                <a:extLst>
                  <a:ext uri="{FF2B5EF4-FFF2-40B4-BE49-F238E27FC236}">
                    <a16:creationId xmlns:a16="http://schemas.microsoft.com/office/drawing/2014/main" id="{EA492B87-E616-44AF-9AF6-4E49E1834CB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3267" y="1582547"/>
                <a:ext cx="328591" cy="3695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8D4F537F-92E6-40A4-9BB4-155AD7E7DDBB}"/>
                </a:ext>
              </a:extLst>
            </p:cNvPr>
            <p:cNvGrpSpPr/>
            <p:nvPr/>
          </p:nvGrpSpPr>
          <p:grpSpPr>
            <a:xfrm>
              <a:off x="9698032" y="1582547"/>
              <a:ext cx="1409775" cy="386135"/>
              <a:chOff x="9749210" y="1574240"/>
              <a:chExt cx="1409775" cy="386135"/>
            </a:xfrm>
          </p:grpSpPr>
          <p:sp>
            <p:nvSpPr>
              <p:cNvPr id="79" name="Rectangle 78">
                <a:extLst>
                  <a:ext uri="{FF2B5EF4-FFF2-40B4-BE49-F238E27FC236}">
                    <a16:creationId xmlns:a16="http://schemas.microsoft.com/office/drawing/2014/main" id="{3A3A32E6-2F34-40BA-984B-EEA84F8AF614}"/>
                  </a:ext>
                </a:extLst>
              </p:cNvPr>
              <p:cNvSpPr/>
              <p:nvPr/>
            </p:nvSpPr>
            <p:spPr>
              <a:xfrm>
                <a:off x="10140758" y="1596491"/>
                <a:ext cx="1018227" cy="341632"/>
              </a:xfrm>
              <a:prstGeom prst="rect">
                <a:avLst/>
              </a:prstGeom>
            </p:spPr>
            <p:txBody>
              <a:bodyPr wrap="none"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50" normalizeH="0" baseline="0" noProof="0" dirty="0" err="1">
                    <a:ln>
                      <a:noFill/>
                    </a:ln>
                    <a:solidFill>
                      <a:srgbClr val="000000"/>
                    </a:solidFill>
                    <a:effectLst/>
                    <a:uLnTx/>
                    <a:uFillTx/>
                    <a:latin typeface="Chronicle Display Black"/>
                    <a:ea typeface="Chronicle Display Black" charset="0"/>
                    <a:cs typeface="Chronicle Display Black" charset="0"/>
                  </a:rPr>
                  <a:t>OpenID</a:t>
                </a:r>
                <a:endParaRPr kumimoji="0" lang="en-US" sz="1800" b="0" i="0" u="none" strike="noStrike" kern="1200" cap="none" spc="50" normalizeH="0" baseline="0" noProof="0" dirty="0">
                  <a:ln>
                    <a:noFill/>
                  </a:ln>
                  <a:solidFill>
                    <a:srgbClr val="000000"/>
                  </a:solidFill>
                  <a:effectLst/>
                  <a:uLnTx/>
                  <a:uFillTx/>
                  <a:latin typeface="Chronicle Display Black"/>
                  <a:ea typeface="Chronicle Display Black" charset="0"/>
                  <a:cs typeface="Chronicle Display Black" charset="0"/>
                </a:endParaRPr>
              </a:p>
            </p:txBody>
          </p:sp>
          <p:pic>
            <p:nvPicPr>
              <p:cNvPr id="90" name="Picture 4" descr="Image result for OpenID logo">
                <a:extLst>
                  <a:ext uri="{FF2B5EF4-FFF2-40B4-BE49-F238E27FC236}">
                    <a16:creationId xmlns:a16="http://schemas.microsoft.com/office/drawing/2014/main" id="{9AE52C67-AAE3-4D42-AD31-8123AF763F6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49210" y="1574240"/>
                <a:ext cx="386135" cy="3861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86DB5AC6-BD6D-46C6-97FB-C737C578776D}"/>
                </a:ext>
              </a:extLst>
            </p:cNvPr>
            <p:cNvGrpSpPr/>
            <p:nvPr/>
          </p:nvGrpSpPr>
          <p:grpSpPr>
            <a:xfrm>
              <a:off x="2153664" y="1583223"/>
              <a:ext cx="1450850" cy="385459"/>
              <a:chOff x="2163332" y="1574578"/>
              <a:chExt cx="1450850" cy="385459"/>
            </a:xfrm>
          </p:grpSpPr>
          <p:sp>
            <p:nvSpPr>
              <p:cNvPr id="73" name="Rectangle 72">
                <a:extLst>
                  <a:ext uri="{FF2B5EF4-FFF2-40B4-BE49-F238E27FC236}">
                    <a16:creationId xmlns:a16="http://schemas.microsoft.com/office/drawing/2014/main" id="{E7005B69-6A6B-4CB0-8E17-A9983BAF571C}"/>
                  </a:ext>
                </a:extLst>
              </p:cNvPr>
              <p:cNvSpPr/>
              <p:nvPr/>
            </p:nvSpPr>
            <p:spPr>
              <a:xfrm>
                <a:off x="2551070" y="1596491"/>
                <a:ext cx="1063112" cy="341632"/>
              </a:xfrm>
              <a:prstGeom prst="rect">
                <a:avLst/>
              </a:prstGeom>
            </p:spPr>
            <p:txBody>
              <a:bodyPr wrap="none"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50" normalizeH="0" baseline="0" noProof="0" dirty="0">
                    <a:ln>
                      <a:noFill/>
                    </a:ln>
                    <a:solidFill>
                      <a:srgbClr val="000000"/>
                    </a:solidFill>
                    <a:effectLst/>
                    <a:uLnTx/>
                    <a:uFillTx/>
                    <a:latin typeface="Chronicle Display Black"/>
                    <a:ea typeface="Chronicle Display Black" charset="0"/>
                    <a:cs typeface="Chronicle Display Black" charset="0"/>
                  </a:rPr>
                  <a:t>API Key</a:t>
                </a:r>
                <a:endParaRPr kumimoji="0" lang="en-US" sz="1800" b="0" i="0" u="none" strike="noStrike" kern="1200" cap="none" spc="50" normalizeH="0" baseline="0" noProof="0" dirty="0">
                  <a:ln>
                    <a:noFill/>
                  </a:ln>
                  <a:solidFill>
                    <a:srgbClr val="000000"/>
                  </a:solidFill>
                  <a:effectLst/>
                  <a:uLnTx/>
                  <a:uFillTx/>
                  <a:latin typeface="Chronicle Display Black"/>
                  <a:ea typeface="+mn-ea"/>
                  <a:cs typeface="+mn-cs"/>
                </a:endParaRPr>
              </a:p>
            </p:txBody>
          </p:sp>
          <p:pic>
            <p:nvPicPr>
              <p:cNvPr id="91" name="Picture 2" descr="Image result for key">
                <a:extLst>
                  <a:ext uri="{FF2B5EF4-FFF2-40B4-BE49-F238E27FC236}">
                    <a16:creationId xmlns:a16="http://schemas.microsoft.com/office/drawing/2014/main" id="{A52E2E22-B40A-4806-A914-5D9C25F87074}"/>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163332" y="1574578"/>
                <a:ext cx="385459" cy="385459"/>
              </a:xfrm>
              <a:prstGeom prst="rect">
                <a:avLst/>
              </a:prstGeom>
              <a:noFill/>
              <a:ln>
                <a:noFill/>
              </a:ln>
              <a:extLst>
                <a:ext uri="{909E8E84-426E-40DD-AFC4-6F175D3DCCD1}">
                  <a14:hiddenFill xmlns:a14="http://schemas.microsoft.com/office/drawing/2010/main">
                    <a:solidFill>
                      <a:srgbClr val="FFFFFF"/>
                    </a:solidFill>
                  </a14:hiddenFill>
                </a:ext>
              </a:extLst>
            </p:spPr>
          </p:pic>
        </p:grpSp>
        <p:cxnSp>
          <p:nvCxnSpPr>
            <p:cNvPr id="92" name="Straight Connector 91">
              <a:extLst>
                <a:ext uri="{FF2B5EF4-FFF2-40B4-BE49-F238E27FC236}">
                  <a16:creationId xmlns:a16="http://schemas.microsoft.com/office/drawing/2014/main" id="{3D9FAF32-0FA6-486C-A4DB-EFCAC8968C00}"/>
                </a:ext>
              </a:extLst>
            </p:cNvPr>
            <p:cNvCxnSpPr/>
            <p:nvPr/>
          </p:nvCxnSpPr>
          <p:spPr>
            <a:xfrm flipV="1">
              <a:off x="4508820" y="1566212"/>
              <a:ext cx="0" cy="4297680"/>
            </a:xfrm>
            <a:prstGeom prst="line">
              <a:avLst/>
            </a:prstGeom>
            <a:ln w="19050">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8213556-E30C-4ACF-9109-8280E7658FFB}"/>
                </a:ext>
              </a:extLst>
            </p:cNvPr>
            <p:cNvCxnSpPr/>
            <p:nvPr/>
          </p:nvCxnSpPr>
          <p:spPr>
            <a:xfrm flipV="1">
              <a:off x="7004042" y="1566212"/>
              <a:ext cx="0" cy="4297680"/>
            </a:xfrm>
            <a:prstGeom prst="line">
              <a:avLst/>
            </a:prstGeom>
            <a:ln w="19050">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7954C43-A43B-4122-92ED-4C439F6C34CE}"/>
                </a:ext>
              </a:extLst>
            </p:cNvPr>
            <p:cNvCxnSpPr/>
            <p:nvPr/>
          </p:nvCxnSpPr>
          <p:spPr>
            <a:xfrm flipV="1">
              <a:off x="9499265" y="1566212"/>
              <a:ext cx="0" cy="4297680"/>
            </a:xfrm>
            <a:prstGeom prst="line">
              <a:avLst/>
            </a:prstGeom>
            <a:ln w="19050">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E69A073-9D54-488A-B31E-E1C9579D5F08}"/>
                </a:ext>
              </a:extLst>
            </p:cNvPr>
            <p:cNvCxnSpPr/>
            <p:nvPr/>
          </p:nvCxnSpPr>
          <p:spPr>
            <a:xfrm flipV="1">
              <a:off x="2013598" y="1566212"/>
              <a:ext cx="0" cy="4297680"/>
            </a:xfrm>
            <a:prstGeom prst="line">
              <a:avLst/>
            </a:prstGeom>
            <a:ln w="19050">
              <a:solidFill>
                <a:schemeClr val="bg2"/>
              </a:solidFill>
              <a:prstDash val="dash"/>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FEB0D10B-8F4C-470B-9DA3-FEEEB7946386}"/>
                </a:ext>
              </a:extLst>
            </p:cNvPr>
            <p:cNvGrpSpPr/>
            <p:nvPr/>
          </p:nvGrpSpPr>
          <p:grpSpPr>
            <a:xfrm>
              <a:off x="7176626" y="1579011"/>
              <a:ext cx="1619935" cy="393206"/>
              <a:chOff x="7445142" y="1570704"/>
              <a:chExt cx="1619935" cy="393206"/>
            </a:xfrm>
          </p:grpSpPr>
          <p:sp>
            <p:nvSpPr>
              <p:cNvPr id="76" name="Rectangle 75">
                <a:extLst>
                  <a:ext uri="{FF2B5EF4-FFF2-40B4-BE49-F238E27FC236}">
                    <a16:creationId xmlns:a16="http://schemas.microsoft.com/office/drawing/2014/main" id="{8A69D74F-02EE-4CA6-9750-D309F3A33CEC}"/>
                  </a:ext>
                </a:extLst>
              </p:cNvPr>
              <p:cNvSpPr/>
              <p:nvPr/>
            </p:nvSpPr>
            <p:spPr>
              <a:xfrm>
                <a:off x="7854489" y="1596491"/>
                <a:ext cx="1210588" cy="341632"/>
              </a:xfrm>
              <a:prstGeom prst="rect">
                <a:avLst/>
              </a:prstGeom>
            </p:spPr>
            <p:txBody>
              <a:bodyPr wrap="none"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50" normalizeH="0" baseline="0" noProof="0" dirty="0">
                    <a:ln>
                      <a:noFill/>
                    </a:ln>
                    <a:solidFill>
                      <a:srgbClr val="000000"/>
                    </a:solidFill>
                    <a:effectLst/>
                    <a:uLnTx/>
                    <a:uFillTx/>
                    <a:latin typeface="Chronicle Display Black"/>
                    <a:ea typeface="Chronicle Display Black" charset="0"/>
                    <a:cs typeface="Chronicle Display Black" charset="0"/>
                  </a:rPr>
                  <a:t>OAuth2.0</a:t>
                </a:r>
                <a:endParaRPr kumimoji="0" lang="en-US" sz="1100" b="0" i="0" u="none" strike="noStrike" kern="1200" cap="none" spc="50" normalizeH="0" baseline="0" noProof="0" dirty="0">
                  <a:ln>
                    <a:noFill/>
                  </a:ln>
                  <a:solidFill>
                    <a:srgbClr val="000000"/>
                  </a:solidFill>
                  <a:effectLst/>
                  <a:uLnTx/>
                  <a:uFillTx/>
                  <a:latin typeface="Open Sans"/>
                  <a:ea typeface="Chronicle Display Black" charset="0"/>
                  <a:cs typeface="Chronicle Display Black" charset="0"/>
                </a:endParaRPr>
              </a:p>
            </p:txBody>
          </p:sp>
          <p:pic>
            <p:nvPicPr>
              <p:cNvPr id="96" name="Picture 4" descr="Image result for oauth 2 logo">
                <a:extLst>
                  <a:ext uri="{FF2B5EF4-FFF2-40B4-BE49-F238E27FC236}">
                    <a16:creationId xmlns:a16="http://schemas.microsoft.com/office/drawing/2014/main" id="{93016CA8-FB00-4391-B84C-70C99CDC7CF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45142" y="1570704"/>
                <a:ext cx="394805" cy="39320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0" name="Straight Connector 29">
              <a:extLst>
                <a:ext uri="{FF2B5EF4-FFF2-40B4-BE49-F238E27FC236}">
                  <a16:creationId xmlns:a16="http://schemas.microsoft.com/office/drawing/2014/main" id="{728EF7F8-3367-4B38-917C-666778684C7D}"/>
                </a:ext>
              </a:extLst>
            </p:cNvPr>
            <p:cNvCxnSpPr>
              <a:cxnSpLocks/>
            </p:cNvCxnSpPr>
            <p:nvPr/>
          </p:nvCxnSpPr>
          <p:spPr>
            <a:xfrm>
              <a:off x="2149242" y="2110549"/>
              <a:ext cx="2148746" cy="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2331880-2F64-4C85-A1E1-82FA46CEDC3F}"/>
                </a:ext>
              </a:extLst>
            </p:cNvPr>
            <p:cNvCxnSpPr>
              <a:cxnSpLocks/>
            </p:cNvCxnSpPr>
            <p:nvPr/>
          </p:nvCxnSpPr>
          <p:spPr>
            <a:xfrm>
              <a:off x="4662934" y="2110549"/>
              <a:ext cx="2148746"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144DECE-18BF-4C8B-960C-E89E980BEF7D}"/>
                </a:ext>
              </a:extLst>
            </p:cNvPr>
            <p:cNvCxnSpPr>
              <a:cxnSpLocks/>
            </p:cNvCxnSpPr>
            <p:nvPr/>
          </p:nvCxnSpPr>
          <p:spPr>
            <a:xfrm>
              <a:off x="7176626" y="2110549"/>
              <a:ext cx="2148746"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0C29ABA-36D3-42B3-9F70-4EA0BF719CC1}"/>
                </a:ext>
              </a:extLst>
            </p:cNvPr>
            <p:cNvCxnSpPr>
              <a:cxnSpLocks/>
            </p:cNvCxnSpPr>
            <p:nvPr/>
          </p:nvCxnSpPr>
          <p:spPr>
            <a:xfrm>
              <a:off x="9690317" y="2110549"/>
              <a:ext cx="2148746" cy="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23886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Image result for key">
            <a:extLst>
              <a:ext uri="{FF2B5EF4-FFF2-40B4-BE49-F238E27FC236}">
                <a16:creationId xmlns:a16="http://schemas.microsoft.com/office/drawing/2014/main" id="{22FAF898-E114-4376-8F9C-1F6113FE1738}"/>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1359179" y="34871"/>
            <a:ext cx="822960" cy="82296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69" name="Title 5">
            <a:extLst>
              <a:ext uri="{FF2B5EF4-FFF2-40B4-BE49-F238E27FC236}">
                <a16:creationId xmlns:a16="http://schemas.microsoft.com/office/drawing/2014/main" id="{47396696-5BBF-44A6-B6A0-CE83BBD6BA98}"/>
              </a:ext>
            </a:extLst>
          </p:cNvPr>
          <p:cNvSpPr txBox="1">
            <a:spLocks/>
          </p:cNvSpPr>
          <p:nvPr/>
        </p:nvSpPr>
        <p:spPr>
          <a:xfrm>
            <a:off x="421341" y="381179"/>
            <a:ext cx="11170024" cy="594360"/>
          </a:xfrm>
          <a:prstGeom prst="rect">
            <a:avLst/>
          </a:prstGeom>
        </p:spPr>
        <p:txBody>
          <a:bodyPr vert="horz" lIns="0" tIns="45720" rIns="0" bIns="0" rtlCol="0" anchor="t" anchorCtr="0">
            <a:noAutofit/>
          </a:bodyPr>
          <a:lstStyle>
            <a:lvl1pPr algn="l" defTabSz="914400" rtl="0" eaLnBrk="1" latinLnBrk="0" hangingPunct="1">
              <a:lnSpc>
                <a:spcPct val="80000"/>
              </a:lnSpc>
              <a:spcBef>
                <a:spcPct val="0"/>
              </a:spcBef>
              <a:buNone/>
              <a:defRPr sz="2800" b="0" i="0" kern="1200" cap="none" spc="-1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3200" dirty="0">
                <a:latin typeface="+mj-lt"/>
              </a:rPr>
              <a:t>API Key &amp; Secret</a:t>
            </a:r>
          </a:p>
        </p:txBody>
      </p:sp>
      <p:sp>
        <p:nvSpPr>
          <p:cNvPr id="100" name="Text Placeholder 2">
            <a:extLst>
              <a:ext uri="{FF2B5EF4-FFF2-40B4-BE49-F238E27FC236}">
                <a16:creationId xmlns:a16="http://schemas.microsoft.com/office/drawing/2014/main" id="{1BBD8E69-4724-483F-BD1E-268E616E3DE4}"/>
              </a:ext>
            </a:extLst>
          </p:cNvPr>
          <p:cNvSpPr txBox="1">
            <a:spLocks/>
          </p:cNvSpPr>
          <p:nvPr/>
        </p:nvSpPr>
        <p:spPr>
          <a:xfrm>
            <a:off x="421341" y="926280"/>
            <a:ext cx="11170024" cy="324765"/>
          </a:xfrm>
          <a:prstGeom prst="rect">
            <a:avLst/>
          </a:prstGeom>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t>API key (or Client ID) is the calling system identification id which helps with authentication and authorization. However API Key alone is never secure and hence should be used with a secret token. API key and secret are alphanumeric characters that can range in between 24-64 characters in length. Every calling system need to subscribe the APIs before being able to call these APIs.</a:t>
            </a:r>
          </a:p>
        </p:txBody>
      </p:sp>
      <p:cxnSp>
        <p:nvCxnSpPr>
          <p:cNvPr id="151" name="Straight Connector 150">
            <a:extLst>
              <a:ext uri="{FF2B5EF4-FFF2-40B4-BE49-F238E27FC236}">
                <a16:creationId xmlns:a16="http://schemas.microsoft.com/office/drawing/2014/main" id="{7B1DFD7F-228C-4E09-9051-0BBB85133BE2}"/>
              </a:ext>
            </a:extLst>
          </p:cNvPr>
          <p:cNvCxnSpPr>
            <a:cxnSpLocks/>
          </p:cNvCxnSpPr>
          <p:nvPr/>
        </p:nvCxnSpPr>
        <p:spPr>
          <a:xfrm>
            <a:off x="421341" y="884386"/>
            <a:ext cx="5598344" cy="3887"/>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CB7D5F89-D843-44CA-859B-373B2C364AB2}"/>
              </a:ext>
            </a:extLst>
          </p:cNvPr>
          <p:cNvGrpSpPr/>
          <p:nvPr/>
        </p:nvGrpSpPr>
        <p:grpSpPr>
          <a:xfrm>
            <a:off x="1540105" y="2412256"/>
            <a:ext cx="9111791" cy="2789256"/>
            <a:chOff x="1118050" y="2412256"/>
            <a:chExt cx="9111791" cy="2789256"/>
          </a:xfrm>
        </p:grpSpPr>
        <p:sp>
          <p:nvSpPr>
            <p:cNvPr id="99" name="Rectangle 98">
              <a:extLst>
                <a:ext uri="{FF2B5EF4-FFF2-40B4-BE49-F238E27FC236}">
                  <a16:creationId xmlns:a16="http://schemas.microsoft.com/office/drawing/2014/main" id="{B8A79994-E107-4427-8D03-C0BF8DE3BDD3}"/>
                </a:ext>
              </a:extLst>
            </p:cNvPr>
            <p:cNvSpPr/>
            <p:nvPr/>
          </p:nvSpPr>
          <p:spPr>
            <a:xfrm>
              <a:off x="1118050" y="3841724"/>
              <a:ext cx="1052623" cy="1196758"/>
            </a:xfrm>
            <a:prstGeom prst="rect">
              <a:avLst/>
            </a:prstGeom>
            <a:solidFill>
              <a:schemeClr val="bg1"/>
            </a:solidFill>
            <a:ln w="19050" cap="flat" cmpd="sng" algn="ctr">
              <a:solidFill>
                <a:schemeClr val="accent1">
                  <a:lumMod val="75000"/>
                </a:schemeClr>
              </a:solidFill>
              <a:prstDash val="solid"/>
              <a:miter lim="800000"/>
              <a:headEnd type="none" w="med" len="med"/>
              <a:tailEnd type="none" w="med" len="med"/>
            </a:ln>
            <a:effectLst>
              <a:outerShdw blurRad="50800" dist="38100" algn="l" rotWithShape="0">
                <a:prstClr val="black">
                  <a:alpha val="40000"/>
                </a:prstClr>
              </a:outerShdw>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050" b="1" kern="0" dirty="0">
                  <a:solidFill>
                    <a:schemeClr val="tx1"/>
                  </a:solidFill>
                  <a:ea typeface="Open Sans" panose="020B0606030504020204" pitchFamily="34" charset="0"/>
                  <a:cs typeface="Open Sans" panose="020B0606030504020204" pitchFamily="34" charset="0"/>
                </a:rPr>
                <a:t>Application</a:t>
              </a:r>
            </a:p>
          </p:txBody>
        </p:sp>
        <p:sp>
          <p:nvSpPr>
            <p:cNvPr id="106" name="Rectangle 105">
              <a:extLst>
                <a:ext uri="{FF2B5EF4-FFF2-40B4-BE49-F238E27FC236}">
                  <a16:creationId xmlns:a16="http://schemas.microsoft.com/office/drawing/2014/main" id="{6D8A59DF-6AB5-4AB5-91E8-49A8ABD4F25F}"/>
                </a:ext>
              </a:extLst>
            </p:cNvPr>
            <p:cNvSpPr/>
            <p:nvPr/>
          </p:nvSpPr>
          <p:spPr>
            <a:xfrm>
              <a:off x="4690628" y="2412256"/>
              <a:ext cx="2112356" cy="713474"/>
            </a:xfrm>
            <a:prstGeom prst="rect">
              <a:avLst/>
            </a:prstGeom>
            <a:solidFill>
              <a:schemeClr val="accent3"/>
            </a:solidFill>
            <a:ln w="19050" cap="flat" cmpd="sng" algn="ctr">
              <a:solidFill>
                <a:schemeClr val="accent3">
                  <a:lumMod val="75000"/>
                </a:schemeClr>
              </a:solidFill>
              <a:prstDash val="solid"/>
              <a:miter lim="800000"/>
              <a:headEnd type="none" w="med" len="med"/>
              <a:tailEnd type="none" w="med" len="med"/>
            </a:ln>
            <a:effectLst>
              <a:outerShdw blurRad="50800" dist="38100" algn="l" rotWithShape="0">
                <a:prstClr val="black">
                  <a:alpha val="40000"/>
                </a:prstClr>
              </a:outerShdw>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050" b="1" kern="0" dirty="0">
                  <a:solidFill>
                    <a:schemeClr val="bg1"/>
                  </a:solidFill>
                  <a:ea typeface="Open Sans" panose="020B0606030504020204" pitchFamily="34" charset="0"/>
                  <a:cs typeface="Open Sans" panose="020B0606030504020204" pitchFamily="34" charset="0"/>
                </a:rPr>
                <a:t>Identity Server</a:t>
              </a:r>
            </a:p>
          </p:txBody>
        </p:sp>
        <p:sp>
          <p:nvSpPr>
            <p:cNvPr id="107" name="Rectangle 106">
              <a:extLst>
                <a:ext uri="{FF2B5EF4-FFF2-40B4-BE49-F238E27FC236}">
                  <a16:creationId xmlns:a16="http://schemas.microsoft.com/office/drawing/2014/main" id="{0D02F21D-4853-45B8-8CBA-26DFD9555930}"/>
                </a:ext>
              </a:extLst>
            </p:cNvPr>
            <p:cNvSpPr/>
            <p:nvPr/>
          </p:nvSpPr>
          <p:spPr>
            <a:xfrm>
              <a:off x="4690628" y="3627910"/>
              <a:ext cx="2112356" cy="1573602"/>
            </a:xfrm>
            <a:prstGeom prst="rect">
              <a:avLst/>
            </a:prstGeom>
            <a:solidFill>
              <a:schemeClr val="accent1">
                <a:lumMod val="20000"/>
                <a:lumOff val="80000"/>
              </a:schemeClr>
            </a:solidFill>
            <a:ln w="19050" cap="flat" cmpd="sng" algn="ctr">
              <a:solidFill>
                <a:schemeClr val="accent1"/>
              </a:solidFill>
              <a:prstDash val="solid"/>
              <a:miter lim="800000"/>
              <a:headEnd type="none" w="med" len="med"/>
              <a:tailEnd type="none" w="med" len="med"/>
            </a:ln>
            <a:effectLst>
              <a:outerShdw blurRad="50800" dist="38100" algn="l" rotWithShape="0">
                <a:prstClr val="black">
                  <a:alpha val="40000"/>
                </a:prstClr>
              </a:outerShdw>
            </a:effectLst>
          </p:spPr>
          <p:txBody>
            <a:bodyPr vert="horz" wrap="square" lIns="0" tIns="45713" rIns="0" bIns="45713" numCol="1" rtlCol="0" anchor="t" anchorCtr="0" compatLnSpc="1">
              <a:prstTxWarp prst="textNoShape">
                <a:avLst/>
              </a:prstTxWarp>
            </a:bodyPr>
            <a:lstStyle/>
            <a:p>
              <a:pPr algn="ctr" defTabSz="913927" fontAlgn="base">
                <a:spcBef>
                  <a:spcPct val="0"/>
                </a:spcBef>
                <a:spcAft>
                  <a:spcPct val="0"/>
                </a:spcAft>
              </a:pPr>
              <a:r>
                <a:rPr lang="en-US" sz="1050" b="1" kern="0" dirty="0">
                  <a:solidFill>
                    <a:schemeClr val="tx1"/>
                  </a:solidFill>
                  <a:ea typeface="Open Sans" panose="020B0606030504020204" pitchFamily="34" charset="0"/>
                  <a:cs typeface="Open Sans" panose="020B0606030504020204" pitchFamily="34" charset="0"/>
                </a:rPr>
                <a:t>API Server</a:t>
              </a:r>
            </a:p>
          </p:txBody>
        </p:sp>
        <p:cxnSp>
          <p:nvCxnSpPr>
            <p:cNvPr id="108" name="Straight Arrow Connector 107">
              <a:extLst>
                <a:ext uri="{FF2B5EF4-FFF2-40B4-BE49-F238E27FC236}">
                  <a16:creationId xmlns:a16="http://schemas.microsoft.com/office/drawing/2014/main" id="{A180ECB2-BE1F-4CCD-8CD9-6F0145907BAB}"/>
                </a:ext>
              </a:extLst>
            </p:cNvPr>
            <p:cNvCxnSpPr>
              <a:cxnSpLocks/>
            </p:cNvCxnSpPr>
            <p:nvPr/>
          </p:nvCxnSpPr>
          <p:spPr>
            <a:xfrm flipV="1">
              <a:off x="2184839" y="4206108"/>
              <a:ext cx="2505326" cy="2"/>
            </a:xfrm>
            <a:prstGeom prst="straightConnector1">
              <a:avLst/>
            </a:prstGeom>
            <a:ln>
              <a:solidFill>
                <a:schemeClr val="tx1"/>
              </a:solidFill>
              <a:prstDash val="sysDash"/>
              <a:tailEnd type="triangle"/>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F739244C-C6B4-47B6-B7C8-06A99C5D111E}"/>
                </a:ext>
              </a:extLst>
            </p:cNvPr>
            <p:cNvSpPr>
              <a:spLocks noChangeArrowheads="1"/>
            </p:cNvSpPr>
            <p:nvPr/>
          </p:nvSpPr>
          <p:spPr bwMode="auto">
            <a:xfrm>
              <a:off x="2727146" y="3930235"/>
              <a:ext cx="1475084" cy="230832"/>
            </a:xfrm>
            <a:prstGeom prst="rect">
              <a:avLst/>
            </a:prstGeom>
            <a:noFill/>
            <a:ln w="9525">
              <a:noFill/>
              <a:miter lim="800000"/>
              <a:headEnd/>
              <a:tailEnd/>
            </a:ln>
            <a:effectLst/>
          </p:spPr>
          <p:txBody>
            <a:bodyPr wrap="square">
              <a:prstTxWarp prst="textNoShape">
                <a:avLst/>
              </a:prstTxWarp>
              <a:spAutoFit/>
            </a:bodyPr>
            <a:lstStyle>
              <a:defPPr>
                <a:defRPr lang="fi-FI"/>
              </a:defPPr>
              <a:lvl1pPr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1pPr>
              <a:lvl2pPr marL="4572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2pPr>
              <a:lvl3pPr marL="9144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3pPr>
              <a:lvl4pPr marL="13716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4pPr>
              <a:lvl5pPr marL="18288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5pPr>
              <a:lvl6pPr marL="2286000" algn="l" defTabSz="457200" rtl="0" eaLnBrk="1" latinLnBrk="0" hangingPunct="1">
                <a:defRPr kern="1200">
                  <a:solidFill>
                    <a:schemeClr val="tx1"/>
                  </a:solidFill>
                  <a:latin typeface="Arial" pitchFamily="-106" charset="0"/>
                  <a:ea typeface="Arial" pitchFamily="-106" charset="0"/>
                  <a:cs typeface="Arial" pitchFamily="-106" charset="0"/>
                </a:defRPr>
              </a:lvl6pPr>
              <a:lvl7pPr marL="2743200" algn="l" defTabSz="457200" rtl="0" eaLnBrk="1" latinLnBrk="0" hangingPunct="1">
                <a:defRPr kern="1200">
                  <a:solidFill>
                    <a:schemeClr val="tx1"/>
                  </a:solidFill>
                  <a:latin typeface="Arial" pitchFamily="-106" charset="0"/>
                  <a:ea typeface="Arial" pitchFamily="-106" charset="0"/>
                  <a:cs typeface="Arial" pitchFamily="-106" charset="0"/>
                </a:defRPr>
              </a:lvl7pPr>
              <a:lvl8pPr marL="3200400" algn="l" defTabSz="457200" rtl="0" eaLnBrk="1" latinLnBrk="0" hangingPunct="1">
                <a:defRPr kern="1200">
                  <a:solidFill>
                    <a:schemeClr val="tx1"/>
                  </a:solidFill>
                  <a:latin typeface="Arial" pitchFamily="-106" charset="0"/>
                  <a:ea typeface="Arial" pitchFamily="-106" charset="0"/>
                  <a:cs typeface="Arial" pitchFamily="-106" charset="0"/>
                </a:defRPr>
              </a:lvl8pPr>
              <a:lvl9pPr marL="3657600" algn="l" defTabSz="457200" rtl="0" eaLnBrk="1" latinLnBrk="0" hangingPunct="1">
                <a:defRPr kern="1200">
                  <a:solidFill>
                    <a:schemeClr val="tx1"/>
                  </a:solidFill>
                  <a:latin typeface="Arial" pitchFamily="-106" charset="0"/>
                  <a:ea typeface="Arial" pitchFamily="-106" charset="0"/>
                  <a:cs typeface="Arial" pitchFamily="-106" charset="0"/>
                </a:defRPr>
              </a:lvl9pPr>
            </a:lstStyle>
            <a:p>
              <a:pPr algn="ctr"/>
              <a:r>
                <a:rPr lang="en-US" sz="900" b="1" dirty="0">
                  <a:latin typeface="Open Sans" panose="020B0606030504020204" pitchFamily="34" charset="0"/>
                  <a:ea typeface="Open Sans" panose="020B0606030504020204" pitchFamily="34" charset="0"/>
                  <a:cs typeface="Open Sans" panose="020B0606030504020204" pitchFamily="34" charset="0"/>
                </a:rPr>
                <a:t>API Key &amp; Secret</a:t>
              </a:r>
              <a:endParaRPr lang="fi-FI" sz="900" b="1"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110" name="Straight Arrow Connector 109">
              <a:extLst>
                <a:ext uri="{FF2B5EF4-FFF2-40B4-BE49-F238E27FC236}">
                  <a16:creationId xmlns:a16="http://schemas.microsoft.com/office/drawing/2014/main" id="{DF8EFD73-05D4-41BF-B7C5-7F39C20B65D7}"/>
                </a:ext>
              </a:extLst>
            </p:cNvPr>
            <p:cNvCxnSpPr>
              <a:cxnSpLocks/>
            </p:cNvCxnSpPr>
            <p:nvPr/>
          </p:nvCxnSpPr>
          <p:spPr>
            <a:xfrm flipH="1">
              <a:off x="2184839" y="4539717"/>
              <a:ext cx="2505326" cy="4092"/>
            </a:xfrm>
            <a:prstGeom prst="straightConnector1">
              <a:avLst/>
            </a:prstGeom>
            <a:ln>
              <a:solidFill>
                <a:schemeClr val="tx1"/>
              </a:solidFill>
              <a:prstDash val="sysDash"/>
              <a:tailEnd type="triangle"/>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62A59ED4-FB57-4255-BF60-C77F4FC946F2}"/>
                </a:ext>
              </a:extLst>
            </p:cNvPr>
            <p:cNvSpPr/>
            <p:nvPr/>
          </p:nvSpPr>
          <p:spPr>
            <a:xfrm>
              <a:off x="6988514" y="2412256"/>
              <a:ext cx="3241327" cy="2789256"/>
            </a:xfrm>
            <a:prstGeom prst="rect">
              <a:avLst/>
            </a:prstGeom>
            <a:ln w="19050">
              <a:solidFill>
                <a:schemeClr val="bg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r>
                <a:rPr lang="en-US" sz="1100" dirty="0"/>
                <a:t>API Key can be sent in custom header or URL</a:t>
              </a:r>
            </a:p>
            <a:p>
              <a:endParaRPr lang="en-US" sz="1100" dirty="0"/>
            </a:p>
            <a:p>
              <a:r>
                <a:rPr lang="en-US" sz="1100" dirty="0"/>
                <a:t>Client secret should always be sent in header and should always be stored securely at the calling systems end</a:t>
              </a:r>
            </a:p>
            <a:p>
              <a:endParaRPr lang="en-US" sz="1100" dirty="0"/>
            </a:p>
            <a:p>
              <a:r>
                <a:rPr lang="en-US" sz="1100" dirty="0"/>
                <a:t>Sample API Key = 	aBcDeFgHiJkLm123456789</a:t>
              </a:r>
            </a:p>
            <a:p>
              <a:r>
                <a:rPr lang="en-US" sz="1100" dirty="0"/>
                <a:t>API Secret = 1a2B3c4D5eF6g7H</a:t>
              </a:r>
            </a:p>
            <a:p>
              <a:endParaRPr lang="en-US" sz="1100" dirty="0"/>
            </a:p>
            <a:p>
              <a:endParaRPr lang="en-US" sz="1100" dirty="0">
                <a:solidFill>
                  <a:schemeClr val="tx1"/>
                </a:solidFill>
              </a:endParaRPr>
            </a:p>
          </p:txBody>
        </p:sp>
        <p:sp>
          <p:nvSpPr>
            <p:cNvPr id="36" name="Rectangle 35">
              <a:extLst>
                <a:ext uri="{FF2B5EF4-FFF2-40B4-BE49-F238E27FC236}">
                  <a16:creationId xmlns:a16="http://schemas.microsoft.com/office/drawing/2014/main" id="{927C3E42-320A-46B3-82FD-C657BE1C2D50}"/>
                </a:ext>
              </a:extLst>
            </p:cNvPr>
            <p:cNvSpPr>
              <a:spLocks noChangeArrowheads="1"/>
            </p:cNvSpPr>
            <p:nvPr/>
          </p:nvSpPr>
          <p:spPr bwMode="auto">
            <a:xfrm>
              <a:off x="2727146" y="4612356"/>
              <a:ext cx="1475084" cy="230832"/>
            </a:xfrm>
            <a:prstGeom prst="rect">
              <a:avLst/>
            </a:prstGeom>
            <a:noFill/>
            <a:ln w="9525">
              <a:noFill/>
              <a:miter lim="800000"/>
              <a:headEnd/>
              <a:tailEnd/>
            </a:ln>
            <a:effectLst/>
          </p:spPr>
          <p:txBody>
            <a:bodyPr wrap="square">
              <a:prstTxWarp prst="textNoShape">
                <a:avLst/>
              </a:prstTxWarp>
              <a:spAutoFit/>
            </a:bodyPr>
            <a:lstStyle>
              <a:defPPr>
                <a:defRPr lang="fi-FI"/>
              </a:defPPr>
              <a:lvl1pPr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1pPr>
              <a:lvl2pPr marL="4572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2pPr>
              <a:lvl3pPr marL="9144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3pPr>
              <a:lvl4pPr marL="13716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4pPr>
              <a:lvl5pPr marL="18288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5pPr>
              <a:lvl6pPr marL="2286000" algn="l" defTabSz="457200" rtl="0" eaLnBrk="1" latinLnBrk="0" hangingPunct="1">
                <a:defRPr kern="1200">
                  <a:solidFill>
                    <a:schemeClr val="tx1"/>
                  </a:solidFill>
                  <a:latin typeface="Arial" pitchFamily="-106" charset="0"/>
                  <a:ea typeface="Arial" pitchFamily="-106" charset="0"/>
                  <a:cs typeface="Arial" pitchFamily="-106" charset="0"/>
                </a:defRPr>
              </a:lvl6pPr>
              <a:lvl7pPr marL="2743200" algn="l" defTabSz="457200" rtl="0" eaLnBrk="1" latinLnBrk="0" hangingPunct="1">
                <a:defRPr kern="1200">
                  <a:solidFill>
                    <a:schemeClr val="tx1"/>
                  </a:solidFill>
                  <a:latin typeface="Arial" pitchFamily="-106" charset="0"/>
                  <a:ea typeface="Arial" pitchFamily="-106" charset="0"/>
                  <a:cs typeface="Arial" pitchFamily="-106" charset="0"/>
                </a:defRPr>
              </a:lvl7pPr>
              <a:lvl8pPr marL="3200400" algn="l" defTabSz="457200" rtl="0" eaLnBrk="1" latinLnBrk="0" hangingPunct="1">
                <a:defRPr kern="1200">
                  <a:solidFill>
                    <a:schemeClr val="tx1"/>
                  </a:solidFill>
                  <a:latin typeface="Arial" pitchFamily="-106" charset="0"/>
                  <a:ea typeface="Arial" pitchFamily="-106" charset="0"/>
                  <a:cs typeface="Arial" pitchFamily="-106" charset="0"/>
                </a:defRPr>
              </a:lvl8pPr>
              <a:lvl9pPr marL="3657600" algn="l" defTabSz="457200" rtl="0" eaLnBrk="1" latinLnBrk="0" hangingPunct="1">
                <a:defRPr kern="1200">
                  <a:solidFill>
                    <a:schemeClr val="tx1"/>
                  </a:solidFill>
                  <a:latin typeface="Arial" pitchFamily="-106" charset="0"/>
                  <a:ea typeface="Arial" pitchFamily="-106" charset="0"/>
                  <a:cs typeface="Arial" pitchFamily="-106" charset="0"/>
                </a:defRPr>
              </a:lvl9pPr>
            </a:lstStyle>
            <a:p>
              <a:pPr algn="ctr"/>
              <a:r>
                <a:rPr lang="en-US" sz="900" b="1" dirty="0">
                  <a:latin typeface="Open Sans" panose="020B0606030504020204" pitchFamily="34" charset="0"/>
                  <a:ea typeface="Open Sans" panose="020B0606030504020204" pitchFamily="34" charset="0"/>
                  <a:cs typeface="Open Sans" panose="020B0606030504020204" pitchFamily="34" charset="0"/>
                </a:rPr>
                <a:t>API response</a:t>
              </a:r>
              <a:endParaRPr lang="fi-FI" sz="900" b="1"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37" name="Straight Arrow Connector 36">
              <a:extLst>
                <a:ext uri="{FF2B5EF4-FFF2-40B4-BE49-F238E27FC236}">
                  <a16:creationId xmlns:a16="http://schemas.microsoft.com/office/drawing/2014/main" id="{C83C8281-2653-4035-9648-9F234F3637B5}"/>
                </a:ext>
              </a:extLst>
            </p:cNvPr>
            <p:cNvCxnSpPr>
              <a:cxnSpLocks/>
            </p:cNvCxnSpPr>
            <p:nvPr/>
          </p:nvCxnSpPr>
          <p:spPr>
            <a:xfrm flipV="1">
              <a:off x="5385679" y="3152363"/>
              <a:ext cx="0" cy="465232"/>
            </a:xfrm>
            <a:prstGeom prst="straightConnector1">
              <a:avLst/>
            </a:prstGeom>
            <a:ln>
              <a:solidFill>
                <a:schemeClr val="tx1"/>
              </a:solidFill>
              <a:prstDash val="sysDash"/>
              <a:tailEnd type="triangle"/>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088F0E3-FA5B-4B70-B744-F2D74E9C3B20}"/>
                </a:ext>
              </a:extLst>
            </p:cNvPr>
            <p:cNvSpPr>
              <a:spLocks noChangeArrowheads="1"/>
            </p:cNvSpPr>
            <p:nvPr/>
          </p:nvSpPr>
          <p:spPr bwMode="auto">
            <a:xfrm>
              <a:off x="6106541" y="3269563"/>
              <a:ext cx="881973" cy="230832"/>
            </a:xfrm>
            <a:prstGeom prst="rect">
              <a:avLst/>
            </a:prstGeom>
            <a:noFill/>
            <a:ln w="9525">
              <a:noFill/>
              <a:miter lim="800000"/>
              <a:headEnd/>
              <a:tailEnd/>
            </a:ln>
            <a:effectLst/>
          </p:spPr>
          <p:txBody>
            <a:bodyPr wrap="none">
              <a:prstTxWarp prst="textNoShape">
                <a:avLst/>
              </a:prstTxWarp>
              <a:spAutoFit/>
            </a:bodyPr>
            <a:lstStyle>
              <a:defPPr>
                <a:defRPr lang="fi-FI"/>
              </a:defPPr>
              <a:lvl1pPr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1pPr>
              <a:lvl2pPr marL="4572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2pPr>
              <a:lvl3pPr marL="9144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3pPr>
              <a:lvl4pPr marL="13716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4pPr>
              <a:lvl5pPr marL="18288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5pPr>
              <a:lvl6pPr marL="2286000" algn="l" defTabSz="457200" rtl="0" eaLnBrk="1" latinLnBrk="0" hangingPunct="1">
                <a:defRPr kern="1200">
                  <a:solidFill>
                    <a:schemeClr val="tx1"/>
                  </a:solidFill>
                  <a:latin typeface="Arial" pitchFamily="-106" charset="0"/>
                  <a:ea typeface="Arial" pitchFamily="-106" charset="0"/>
                  <a:cs typeface="Arial" pitchFamily="-106" charset="0"/>
                </a:defRPr>
              </a:lvl6pPr>
              <a:lvl7pPr marL="2743200" algn="l" defTabSz="457200" rtl="0" eaLnBrk="1" latinLnBrk="0" hangingPunct="1">
                <a:defRPr kern="1200">
                  <a:solidFill>
                    <a:schemeClr val="tx1"/>
                  </a:solidFill>
                  <a:latin typeface="Arial" pitchFamily="-106" charset="0"/>
                  <a:ea typeface="Arial" pitchFamily="-106" charset="0"/>
                  <a:cs typeface="Arial" pitchFamily="-106" charset="0"/>
                </a:defRPr>
              </a:lvl7pPr>
              <a:lvl8pPr marL="3200400" algn="l" defTabSz="457200" rtl="0" eaLnBrk="1" latinLnBrk="0" hangingPunct="1">
                <a:defRPr kern="1200">
                  <a:solidFill>
                    <a:schemeClr val="tx1"/>
                  </a:solidFill>
                  <a:latin typeface="Arial" pitchFamily="-106" charset="0"/>
                  <a:ea typeface="Arial" pitchFamily="-106" charset="0"/>
                  <a:cs typeface="Arial" pitchFamily="-106" charset="0"/>
                </a:defRPr>
              </a:lvl8pPr>
              <a:lvl9pPr marL="3657600" algn="l" defTabSz="457200" rtl="0" eaLnBrk="1" latinLnBrk="0" hangingPunct="1">
                <a:defRPr kern="1200">
                  <a:solidFill>
                    <a:schemeClr val="tx1"/>
                  </a:solidFill>
                  <a:latin typeface="Arial" pitchFamily="-106" charset="0"/>
                  <a:ea typeface="Arial" pitchFamily="-106" charset="0"/>
                  <a:cs typeface="Arial" pitchFamily="-106" charset="0"/>
                </a:defRPr>
              </a:lvl9pPr>
            </a:lstStyle>
            <a:p>
              <a:r>
                <a:rPr lang="en-US" sz="900" b="1" dirty="0">
                  <a:latin typeface="Open Sans" panose="020B0606030504020204" pitchFamily="34" charset="0"/>
                  <a:ea typeface="Open Sans" panose="020B0606030504020204" pitchFamily="34" charset="0"/>
                  <a:cs typeface="Open Sans" panose="020B0606030504020204" pitchFamily="34" charset="0"/>
                </a:rPr>
                <a:t>HTTP 200 ok</a:t>
              </a:r>
              <a:endParaRPr lang="fi-FI" sz="900" b="1"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40" name="Straight Arrow Connector 39">
              <a:extLst>
                <a:ext uri="{FF2B5EF4-FFF2-40B4-BE49-F238E27FC236}">
                  <a16:creationId xmlns:a16="http://schemas.microsoft.com/office/drawing/2014/main" id="{83394B0E-9F11-42DF-9DB2-D422FC118E58}"/>
                </a:ext>
              </a:extLst>
            </p:cNvPr>
            <p:cNvCxnSpPr>
              <a:cxnSpLocks/>
            </p:cNvCxnSpPr>
            <p:nvPr/>
          </p:nvCxnSpPr>
          <p:spPr>
            <a:xfrm>
              <a:off x="6046565" y="3134614"/>
              <a:ext cx="0" cy="500731"/>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A90016F6-1681-4440-8A7E-3C3C40D68D02}"/>
                </a:ext>
              </a:extLst>
            </p:cNvPr>
            <p:cNvSpPr>
              <a:spLocks noChangeArrowheads="1"/>
            </p:cNvSpPr>
            <p:nvPr/>
          </p:nvSpPr>
          <p:spPr bwMode="auto">
            <a:xfrm>
              <a:off x="3895708" y="3269563"/>
              <a:ext cx="1435008" cy="230832"/>
            </a:xfrm>
            <a:prstGeom prst="rect">
              <a:avLst/>
            </a:prstGeom>
            <a:noFill/>
            <a:ln w="9525">
              <a:noFill/>
              <a:miter lim="800000"/>
              <a:headEnd/>
              <a:tailEnd/>
            </a:ln>
            <a:effectLst/>
          </p:spPr>
          <p:txBody>
            <a:bodyPr wrap="none">
              <a:prstTxWarp prst="textNoShape">
                <a:avLst/>
              </a:prstTxWarp>
              <a:spAutoFit/>
            </a:bodyPr>
            <a:lstStyle>
              <a:defPPr>
                <a:defRPr lang="fi-FI"/>
              </a:defPPr>
              <a:lvl1pPr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1pPr>
              <a:lvl2pPr marL="4572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2pPr>
              <a:lvl3pPr marL="9144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3pPr>
              <a:lvl4pPr marL="13716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4pPr>
              <a:lvl5pPr marL="18288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5pPr>
              <a:lvl6pPr marL="2286000" algn="l" defTabSz="457200" rtl="0" eaLnBrk="1" latinLnBrk="0" hangingPunct="1">
                <a:defRPr kern="1200">
                  <a:solidFill>
                    <a:schemeClr val="tx1"/>
                  </a:solidFill>
                  <a:latin typeface="Arial" pitchFamily="-106" charset="0"/>
                  <a:ea typeface="Arial" pitchFamily="-106" charset="0"/>
                  <a:cs typeface="Arial" pitchFamily="-106" charset="0"/>
                </a:defRPr>
              </a:lvl6pPr>
              <a:lvl7pPr marL="2743200" algn="l" defTabSz="457200" rtl="0" eaLnBrk="1" latinLnBrk="0" hangingPunct="1">
                <a:defRPr kern="1200">
                  <a:solidFill>
                    <a:schemeClr val="tx1"/>
                  </a:solidFill>
                  <a:latin typeface="Arial" pitchFamily="-106" charset="0"/>
                  <a:ea typeface="Arial" pitchFamily="-106" charset="0"/>
                  <a:cs typeface="Arial" pitchFamily="-106" charset="0"/>
                </a:defRPr>
              </a:lvl7pPr>
              <a:lvl8pPr marL="3200400" algn="l" defTabSz="457200" rtl="0" eaLnBrk="1" latinLnBrk="0" hangingPunct="1">
                <a:defRPr kern="1200">
                  <a:solidFill>
                    <a:schemeClr val="tx1"/>
                  </a:solidFill>
                  <a:latin typeface="Arial" pitchFamily="-106" charset="0"/>
                  <a:ea typeface="Arial" pitchFamily="-106" charset="0"/>
                  <a:cs typeface="Arial" pitchFamily="-106" charset="0"/>
                </a:defRPr>
              </a:lvl8pPr>
              <a:lvl9pPr marL="3657600" algn="l" defTabSz="457200" rtl="0" eaLnBrk="1" latinLnBrk="0" hangingPunct="1">
                <a:defRPr kern="1200">
                  <a:solidFill>
                    <a:schemeClr val="tx1"/>
                  </a:solidFill>
                  <a:latin typeface="Arial" pitchFamily="-106" charset="0"/>
                  <a:ea typeface="Arial" pitchFamily="-106" charset="0"/>
                  <a:cs typeface="Arial" pitchFamily="-106" charset="0"/>
                </a:defRPr>
              </a:lvl9pPr>
            </a:lstStyle>
            <a:p>
              <a:r>
                <a:rPr lang="en-US" sz="900" b="1" dirty="0">
                  <a:latin typeface="Open Sans" panose="020B0606030504020204" pitchFamily="34" charset="0"/>
                  <a:ea typeface="Open Sans" panose="020B0606030504020204" pitchFamily="34" charset="0"/>
                  <a:cs typeface="Open Sans" panose="020B0606030504020204" pitchFamily="34" charset="0"/>
                </a:rPr>
                <a:t>API key &amp; Secret </a:t>
              </a:r>
              <a:r>
                <a:rPr lang="en-US" sz="900" b="1" dirty="0" err="1">
                  <a:latin typeface="Open Sans" panose="020B0606030504020204" pitchFamily="34" charset="0"/>
                  <a:ea typeface="Open Sans" panose="020B0606030504020204" pitchFamily="34" charset="0"/>
                  <a:cs typeface="Open Sans" panose="020B0606030504020204" pitchFamily="34" charset="0"/>
                </a:rPr>
                <a:t>Auth</a:t>
              </a:r>
              <a:endParaRPr lang="fi-FI" sz="9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43" name="Rounded Rectangle 2">
              <a:extLst>
                <a:ext uri="{FF2B5EF4-FFF2-40B4-BE49-F238E27FC236}">
                  <a16:creationId xmlns:a16="http://schemas.microsoft.com/office/drawing/2014/main" id="{D58717F5-23E0-46E8-A3FA-7032137A675B}"/>
                </a:ext>
              </a:extLst>
            </p:cNvPr>
            <p:cNvSpPr/>
            <p:nvPr/>
          </p:nvSpPr>
          <p:spPr>
            <a:xfrm>
              <a:off x="5022027" y="4206108"/>
              <a:ext cx="1449558" cy="26961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Open Sans" panose="020B0606030504020204" pitchFamily="34" charset="0"/>
                  <a:ea typeface="Open Sans" panose="020B0606030504020204" pitchFamily="34" charset="0"/>
                  <a:cs typeface="Open Sans" panose="020B0606030504020204" pitchFamily="34" charset="0"/>
                </a:rPr>
                <a:t>API</a:t>
              </a:r>
            </a:p>
          </p:txBody>
        </p:sp>
      </p:grpSp>
    </p:spTree>
    <p:extLst>
      <p:ext uri="{BB962C8B-B14F-4D97-AF65-F5344CB8AC3E}">
        <p14:creationId xmlns:p14="http://schemas.microsoft.com/office/powerpoint/2010/main" val="242585627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Title 5">
            <a:extLst>
              <a:ext uri="{FF2B5EF4-FFF2-40B4-BE49-F238E27FC236}">
                <a16:creationId xmlns:a16="http://schemas.microsoft.com/office/drawing/2014/main" id="{47396696-5BBF-44A6-B6A0-CE83BBD6BA98}"/>
              </a:ext>
            </a:extLst>
          </p:cNvPr>
          <p:cNvSpPr txBox="1">
            <a:spLocks/>
          </p:cNvSpPr>
          <p:nvPr/>
        </p:nvSpPr>
        <p:spPr>
          <a:xfrm>
            <a:off x="421341" y="381179"/>
            <a:ext cx="11170024" cy="594360"/>
          </a:xfrm>
          <a:prstGeom prst="rect">
            <a:avLst/>
          </a:prstGeom>
        </p:spPr>
        <p:txBody>
          <a:bodyPr vert="horz" lIns="0" tIns="45720" rIns="0" bIns="0" rtlCol="0" anchor="t" anchorCtr="0">
            <a:noAutofit/>
          </a:bodyPr>
          <a:lstStyle>
            <a:lvl1pPr algn="l" defTabSz="914400" rtl="0" eaLnBrk="1" latinLnBrk="0" hangingPunct="1">
              <a:lnSpc>
                <a:spcPct val="80000"/>
              </a:lnSpc>
              <a:spcBef>
                <a:spcPct val="0"/>
              </a:spcBef>
              <a:buNone/>
              <a:defRPr sz="2800" b="0" i="0" kern="1200" cap="none" spc="-1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3200" dirty="0">
                <a:latin typeface="+mj-lt"/>
              </a:rPr>
              <a:t>JSON Web Token (JWT)</a:t>
            </a:r>
          </a:p>
        </p:txBody>
      </p:sp>
      <p:sp>
        <p:nvSpPr>
          <p:cNvPr id="100" name="Text Placeholder 2">
            <a:extLst>
              <a:ext uri="{FF2B5EF4-FFF2-40B4-BE49-F238E27FC236}">
                <a16:creationId xmlns:a16="http://schemas.microsoft.com/office/drawing/2014/main" id="{1BBD8E69-4724-483F-BD1E-268E616E3DE4}"/>
              </a:ext>
            </a:extLst>
          </p:cNvPr>
          <p:cNvSpPr txBox="1">
            <a:spLocks/>
          </p:cNvSpPr>
          <p:nvPr/>
        </p:nvSpPr>
        <p:spPr>
          <a:xfrm>
            <a:off x="421341" y="926280"/>
            <a:ext cx="11170024" cy="324765"/>
          </a:xfrm>
          <a:prstGeom prst="rect">
            <a:avLst/>
          </a:prstGeom>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t> JSON Web Token (JWT) is an open standard that defines a compact and self-contained way for securely transmitting information between parties as a JSON object.</a:t>
            </a:r>
          </a:p>
        </p:txBody>
      </p:sp>
      <p:cxnSp>
        <p:nvCxnSpPr>
          <p:cNvPr id="97" name="Straight Arrow Connector 96">
            <a:extLst>
              <a:ext uri="{FF2B5EF4-FFF2-40B4-BE49-F238E27FC236}">
                <a16:creationId xmlns:a16="http://schemas.microsoft.com/office/drawing/2014/main" id="{E3F54E6F-F7DB-4FDB-AD72-123D2A029A9B}"/>
              </a:ext>
            </a:extLst>
          </p:cNvPr>
          <p:cNvCxnSpPr>
            <a:cxnSpLocks/>
          </p:cNvCxnSpPr>
          <p:nvPr/>
        </p:nvCxnSpPr>
        <p:spPr>
          <a:xfrm flipH="1" flipV="1">
            <a:off x="1103140" y="3034323"/>
            <a:ext cx="1489806" cy="0"/>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B582F4B4-77AE-4124-A48F-01B99681A7E4}"/>
              </a:ext>
            </a:extLst>
          </p:cNvPr>
          <p:cNvSpPr/>
          <p:nvPr/>
        </p:nvSpPr>
        <p:spPr>
          <a:xfrm>
            <a:off x="2673811" y="2480426"/>
            <a:ext cx="1052623" cy="1132826"/>
          </a:xfrm>
          <a:prstGeom prst="rect">
            <a:avLst/>
          </a:prstGeom>
          <a:solidFill>
            <a:schemeClr val="bg1"/>
          </a:solidFill>
          <a:ln w="19050" cap="flat" cmpd="sng" algn="ctr">
            <a:solidFill>
              <a:schemeClr val="accent1">
                <a:lumMod val="75000"/>
              </a:schemeClr>
            </a:solidFill>
            <a:prstDash val="solid"/>
            <a:miter lim="800000"/>
            <a:headEnd type="none" w="med" len="med"/>
            <a:tailEnd type="none" w="med" len="med"/>
          </a:ln>
          <a:effectLst>
            <a:outerShdw blurRad="50800" dist="38100" algn="l" rotWithShape="0">
              <a:prstClr val="black">
                <a:alpha val="40000"/>
              </a:prstClr>
            </a:outerShdw>
          </a:effectLst>
        </p:spPr>
        <p:txBody>
          <a:bodyPr vert="horz" wrap="square" lIns="0" tIns="45713" rIns="0" bIns="45713" numCol="1" rtlCol="0" anchor="t" anchorCtr="0" compatLnSpc="1">
            <a:prstTxWarp prst="textNoShape">
              <a:avLst/>
            </a:prstTxWarp>
          </a:bodyPr>
          <a:lstStyle/>
          <a:p>
            <a:pPr algn="ctr" defTabSz="913927" fontAlgn="base">
              <a:spcBef>
                <a:spcPct val="0"/>
              </a:spcBef>
              <a:spcAft>
                <a:spcPct val="0"/>
              </a:spcAft>
            </a:pPr>
            <a:r>
              <a:rPr lang="en-US" sz="1050" b="1" kern="0" dirty="0">
                <a:solidFill>
                  <a:schemeClr val="tx1"/>
                </a:solidFill>
                <a:ea typeface="Open Sans" panose="020B0606030504020204" pitchFamily="34" charset="0"/>
                <a:cs typeface="Open Sans" panose="020B0606030504020204" pitchFamily="34" charset="0"/>
              </a:rPr>
              <a:t>Browser</a:t>
            </a:r>
          </a:p>
        </p:txBody>
      </p:sp>
      <p:sp>
        <p:nvSpPr>
          <p:cNvPr id="99" name="Rectangle 98">
            <a:extLst>
              <a:ext uri="{FF2B5EF4-FFF2-40B4-BE49-F238E27FC236}">
                <a16:creationId xmlns:a16="http://schemas.microsoft.com/office/drawing/2014/main" id="{B8A79994-E107-4427-8D03-C0BF8DE3BDD3}"/>
              </a:ext>
            </a:extLst>
          </p:cNvPr>
          <p:cNvSpPr/>
          <p:nvPr/>
        </p:nvSpPr>
        <p:spPr>
          <a:xfrm>
            <a:off x="2673811" y="4016218"/>
            <a:ext cx="1052623" cy="1196758"/>
          </a:xfrm>
          <a:prstGeom prst="rect">
            <a:avLst/>
          </a:prstGeom>
          <a:solidFill>
            <a:schemeClr val="bg1"/>
          </a:solidFill>
          <a:ln w="19050" cap="flat" cmpd="sng" algn="ctr">
            <a:solidFill>
              <a:schemeClr val="accent1">
                <a:lumMod val="75000"/>
              </a:schemeClr>
            </a:solidFill>
            <a:prstDash val="solid"/>
            <a:miter lim="800000"/>
            <a:headEnd type="none" w="med" len="med"/>
            <a:tailEnd type="none" w="med" len="med"/>
          </a:ln>
          <a:effectLst>
            <a:outerShdw blurRad="50800" dist="38100" algn="l" rotWithShape="0">
              <a:prstClr val="black">
                <a:alpha val="40000"/>
              </a:prstClr>
            </a:outerShdw>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050" b="1" kern="0" dirty="0">
                <a:solidFill>
                  <a:schemeClr val="tx1"/>
                </a:solidFill>
                <a:ea typeface="Open Sans" panose="020B0606030504020204" pitchFamily="34" charset="0"/>
                <a:cs typeface="Open Sans" panose="020B0606030504020204" pitchFamily="34" charset="0"/>
              </a:rPr>
              <a:t>Application</a:t>
            </a:r>
          </a:p>
        </p:txBody>
      </p:sp>
      <p:sp>
        <p:nvSpPr>
          <p:cNvPr id="101" name="Freeform 169">
            <a:extLst>
              <a:ext uri="{FF2B5EF4-FFF2-40B4-BE49-F238E27FC236}">
                <a16:creationId xmlns:a16="http://schemas.microsoft.com/office/drawing/2014/main" id="{3C38EDE7-2355-4006-81B9-C0EF01CD7745}"/>
              </a:ext>
            </a:extLst>
          </p:cNvPr>
          <p:cNvSpPr>
            <a:spLocks noChangeAspect="1" noEditPoints="1"/>
          </p:cNvSpPr>
          <p:nvPr/>
        </p:nvSpPr>
        <p:spPr bwMode="auto">
          <a:xfrm>
            <a:off x="482886" y="2757176"/>
            <a:ext cx="601549" cy="603504"/>
          </a:xfrm>
          <a:custGeom>
            <a:avLst/>
            <a:gdLst>
              <a:gd name="T0" fmla="*/ 121 w 243"/>
              <a:gd name="T1" fmla="*/ 0 h 243"/>
              <a:gd name="T2" fmla="*/ 0 w 243"/>
              <a:gd name="T3" fmla="*/ 122 h 243"/>
              <a:gd name="T4" fmla="*/ 121 w 243"/>
              <a:gd name="T5" fmla="*/ 243 h 243"/>
              <a:gd name="T6" fmla="*/ 243 w 243"/>
              <a:gd name="T7" fmla="*/ 122 h 243"/>
              <a:gd name="T8" fmla="*/ 121 w 243"/>
              <a:gd name="T9" fmla="*/ 0 h 243"/>
              <a:gd name="T10" fmla="*/ 121 w 243"/>
              <a:gd name="T11" fmla="*/ 10 h 243"/>
              <a:gd name="T12" fmla="*/ 233 w 243"/>
              <a:gd name="T13" fmla="*/ 122 h 243"/>
              <a:gd name="T14" fmla="*/ 201 w 243"/>
              <a:gd name="T15" fmla="*/ 199 h 243"/>
              <a:gd name="T16" fmla="*/ 172 w 243"/>
              <a:gd name="T17" fmla="*/ 193 h 243"/>
              <a:gd name="T18" fmla="*/ 149 w 243"/>
              <a:gd name="T19" fmla="*/ 186 h 243"/>
              <a:gd name="T20" fmla="*/ 149 w 243"/>
              <a:gd name="T21" fmla="*/ 179 h 243"/>
              <a:gd name="T22" fmla="*/ 189 w 243"/>
              <a:gd name="T23" fmla="*/ 168 h 243"/>
              <a:gd name="T24" fmla="*/ 191 w 243"/>
              <a:gd name="T25" fmla="*/ 164 h 243"/>
              <a:gd name="T26" fmla="*/ 189 w 243"/>
              <a:gd name="T27" fmla="*/ 160 h 243"/>
              <a:gd name="T28" fmla="*/ 175 w 243"/>
              <a:gd name="T29" fmla="*/ 107 h 243"/>
              <a:gd name="T30" fmla="*/ 157 w 243"/>
              <a:gd name="T31" fmla="*/ 66 h 243"/>
              <a:gd name="T32" fmla="*/ 139 w 243"/>
              <a:gd name="T33" fmla="*/ 55 h 243"/>
              <a:gd name="T34" fmla="*/ 103 w 243"/>
              <a:gd name="T35" fmla="*/ 55 h 243"/>
              <a:gd name="T36" fmla="*/ 88 w 243"/>
              <a:gd name="T37" fmla="*/ 64 h 243"/>
              <a:gd name="T38" fmla="*/ 68 w 243"/>
              <a:gd name="T39" fmla="*/ 107 h 243"/>
              <a:gd name="T40" fmla="*/ 54 w 243"/>
              <a:gd name="T41" fmla="*/ 160 h 243"/>
              <a:gd name="T42" fmla="*/ 51 w 243"/>
              <a:gd name="T43" fmla="*/ 164 h 243"/>
              <a:gd name="T44" fmla="*/ 53 w 243"/>
              <a:gd name="T45" fmla="*/ 168 h 243"/>
              <a:gd name="T46" fmla="*/ 93 w 243"/>
              <a:gd name="T47" fmla="*/ 179 h 243"/>
              <a:gd name="T48" fmla="*/ 93 w 243"/>
              <a:gd name="T49" fmla="*/ 186 h 243"/>
              <a:gd name="T50" fmla="*/ 71 w 243"/>
              <a:gd name="T51" fmla="*/ 193 h 243"/>
              <a:gd name="T52" fmla="*/ 41 w 243"/>
              <a:gd name="T53" fmla="*/ 199 h 243"/>
              <a:gd name="T54" fmla="*/ 10 w 243"/>
              <a:gd name="T55" fmla="*/ 122 h 243"/>
              <a:gd name="T56" fmla="*/ 121 w 243"/>
              <a:gd name="T57" fmla="*/ 10 h 243"/>
              <a:gd name="T58" fmla="*/ 49 w 243"/>
              <a:gd name="T59" fmla="*/ 207 h 243"/>
              <a:gd name="T60" fmla="*/ 73 w 243"/>
              <a:gd name="T61" fmla="*/ 202 h 243"/>
              <a:gd name="T62" fmla="*/ 103 w 243"/>
              <a:gd name="T63" fmla="*/ 189 h 243"/>
              <a:gd name="T64" fmla="*/ 103 w 243"/>
              <a:gd name="T65" fmla="*/ 188 h 243"/>
              <a:gd name="T66" fmla="*/ 103 w 243"/>
              <a:gd name="T67" fmla="*/ 174 h 243"/>
              <a:gd name="T68" fmla="*/ 98 w 243"/>
              <a:gd name="T69" fmla="*/ 169 h 243"/>
              <a:gd name="T70" fmla="*/ 64 w 243"/>
              <a:gd name="T71" fmla="*/ 163 h 243"/>
              <a:gd name="T72" fmla="*/ 78 w 243"/>
              <a:gd name="T73" fmla="*/ 107 h 243"/>
              <a:gd name="T74" fmla="*/ 94 w 243"/>
              <a:gd name="T75" fmla="*/ 71 h 243"/>
              <a:gd name="T76" fmla="*/ 106 w 243"/>
              <a:gd name="T77" fmla="*/ 64 h 243"/>
              <a:gd name="T78" fmla="*/ 136 w 243"/>
              <a:gd name="T79" fmla="*/ 64 h 243"/>
              <a:gd name="T80" fmla="*/ 149 w 243"/>
              <a:gd name="T81" fmla="*/ 72 h 243"/>
              <a:gd name="T82" fmla="*/ 150 w 243"/>
              <a:gd name="T83" fmla="*/ 73 h 243"/>
              <a:gd name="T84" fmla="*/ 165 w 243"/>
              <a:gd name="T85" fmla="*/ 108 h 243"/>
              <a:gd name="T86" fmla="*/ 178 w 243"/>
              <a:gd name="T87" fmla="*/ 163 h 243"/>
              <a:gd name="T88" fmla="*/ 144 w 243"/>
              <a:gd name="T89" fmla="*/ 169 h 243"/>
              <a:gd name="T90" fmla="*/ 139 w 243"/>
              <a:gd name="T91" fmla="*/ 174 h 243"/>
              <a:gd name="T92" fmla="*/ 139 w 243"/>
              <a:gd name="T93" fmla="*/ 188 h 243"/>
              <a:gd name="T94" fmla="*/ 139 w 243"/>
              <a:gd name="T95" fmla="*/ 189 h 243"/>
              <a:gd name="T96" fmla="*/ 170 w 243"/>
              <a:gd name="T97" fmla="*/ 202 h 243"/>
              <a:gd name="T98" fmla="*/ 193 w 243"/>
              <a:gd name="T99" fmla="*/ 207 h 243"/>
              <a:gd name="T100" fmla="*/ 121 w 243"/>
              <a:gd name="T101" fmla="*/ 234 h 243"/>
              <a:gd name="T102" fmla="*/ 49 w 243"/>
              <a:gd name="T103" fmla="*/ 207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3" h="243">
                <a:moveTo>
                  <a:pt x="121" y="0"/>
                </a:moveTo>
                <a:cubicBezTo>
                  <a:pt x="54" y="0"/>
                  <a:pt x="0" y="55"/>
                  <a:pt x="0" y="122"/>
                </a:cubicBezTo>
                <a:cubicBezTo>
                  <a:pt x="0" y="189"/>
                  <a:pt x="54" y="243"/>
                  <a:pt x="121" y="243"/>
                </a:cubicBezTo>
                <a:cubicBezTo>
                  <a:pt x="188" y="243"/>
                  <a:pt x="243" y="189"/>
                  <a:pt x="243" y="122"/>
                </a:cubicBezTo>
                <a:cubicBezTo>
                  <a:pt x="243" y="55"/>
                  <a:pt x="188" y="0"/>
                  <a:pt x="121" y="0"/>
                </a:cubicBezTo>
                <a:close/>
                <a:moveTo>
                  <a:pt x="121" y="10"/>
                </a:moveTo>
                <a:cubicBezTo>
                  <a:pt x="183" y="10"/>
                  <a:pt x="233" y="60"/>
                  <a:pt x="233" y="122"/>
                </a:cubicBezTo>
                <a:cubicBezTo>
                  <a:pt x="233" y="152"/>
                  <a:pt x="221" y="179"/>
                  <a:pt x="201" y="199"/>
                </a:cubicBezTo>
                <a:cubicBezTo>
                  <a:pt x="191" y="196"/>
                  <a:pt x="181" y="194"/>
                  <a:pt x="172" y="193"/>
                </a:cubicBezTo>
                <a:cubicBezTo>
                  <a:pt x="163" y="191"/>
                  <a:pt x="151" y="189"/>
                  <a:pt x="149" y="186"/>
                </a:cubicBezTo>
                <a:cubicBezTo>
                  <a:pt x="149" y="179"/>
                  <a:pt x="149" y="179"/>
                  <a:pt x="149" y="179"/>
                </a:cubicBezTo>
                <a:cubicBezTo>
                  <a:pt x="177" y="178"/>
                  <a:pt x="189" y="169"/>
                  <a:pt x="189" y="168"/>
                </a:cubicBezTo>
                <a:cubicBezTo>
                  <a:pt x="191" y="167"/>
                  <a:pt x="191" y="166"/>
                  <a:pt x="191" y="164"/>
                </a:cubicBezTo>
                <a:cubicBezTo>
                  <a:pt x="191" y="162"/>
                  <a:pt x="190" y="161"/>
                  <a:pt x="189" y="160"/>
                </a:cubicBezTo>
                <a:cubicBezTo>
                  <a:pt x="182" y="156"/>
                  <a:pt x="176" y="130"/>
                  <a:pt x="175" y="107"/>
                </a:cubicBezTo>
                <a:cubicBezTo>
                  <a:pt x="175" y="91"/>
                  <a:pt x="168" y="76"/>
                  <a:pt x="157" y="66"/>
                </a:cubicBezTo>
                <a:cubicBezTo>
                  <a:pt x="152" y="60"/>
                  <a:pt x="146" y="57"/>
                  <a:pt x="139" y="55"/>
                </a:cubicBezTo>
                <a:cubicBezTo>
                  <a:pt x="127" y="50"/>
                  <a:pt x="114" y="50"/>
                  <a:pt x="103" y="55"/>
                </a:cubicBezTo>
                <a:cubicBezTo>
                  <a:pt x="97" y="57"/>
                  <a:pt x="91" y="60"/>
                  <a:pt x="88" y="64"/>
                </a:cubicBezTo>
                <a:cubicBezTo>
                  <a:pt x="75" y="75"/>
                  <a:pt x="68" y="90"/>
                  <a:pt x="68" y="107"/>
                </a:cubicBezTo>
                <a:cubicBezTo>
                  <a:pt x="66" y="130"/>
                  <a:pt x="60" y="156"/>
                  <a:pt x="54" y="160"/>
                </a:cubicBezTo>
                <a:cubicBezTo>
                  <a:pt x="52" y="161"/>
                  <a:pt x="51" y="162"/>
                  <a:pt x="51" y="164"/>
                </a:cubicBezTo>
                <a:cubicBezTo>
                  <a:pt x="51" y="166"/>
                  <a:pt x="52" y="167"/>
                  <a:pt x="53" y="168"/>
                </a:cubicBezTo>
                <a:cubicBezTo>
                  <a:pt x="54" y="169"/>
                  <a:pt x="65" y="178"/>
                  <a:pt x="93" y="179"/>
                </a:cubicBezTo>
                <a:cubicBezTo>
                  <a:pt x="93" y="186"/>
                  <a:pt x="93" y="186"/>
                  <a:pt x="93" y="186"/>
                </a:cubicBezTo>
                <a:cubicBezTo>
                  <a:pt x="91" y="189"/>
                  <a:pt x="79" y="191"/>
                  <a:pt x="71" y="193"/>
                </a:cubicBezTo>
                <a:cubicBezTo>
                  <a:pt x="62" y="194"/>
                  <a:pt x="52" y="196"/>
                  <a:pt x="41" y="199"/>
                </a:cubicBezTo>
                <a:cubicBezTo>
                  <a:pt x="22" y="179"/>
                  <a:pt x="10" y="152"/>
                  <a:pt x="10" y="122"/>
                </a:cubicBezTo>
                <a:cubicBezTo>
                  <a:pt x="10" y="60"/>
                  <a:pt x="60" y="10"/>
                  <a:pt x="121" y="10"/>
                </a:cubicBezTo>
                <a:close/>
                <a:moveTo>
                  <a:pt x="49" y="207"/>
                </a:moveTo>
                <a:cubicBezTo>
                  <a:pt x="58" y="205"/>
                  <a:pt x="66" y="204"/>
                  <a:pt x="73" y="202"/>
                </a:cubicBezTo>
                <a:cubicBezTo>
                  <a:pt x="90" y="199"/>
                  <a:pt x="101" y="197"/>
                  <a:pt x="103" y="189"/>
                </a:cubicBezTo>
                <a:cubicBezTo>
                  <a:pt x="103" y="189"/>
                  <a:pt x="103" y="188"/>
                  <a:pt x="103" y="188"/>
                </a:cubicBezTo>
                <a:cubicBezTo>
                  <a:pt x="103" y="174"/>
                  <a:pt x="103" y="174"/>
                  <a:pt x="103" y="174"/>
                </a:cubicBezTo>
                <a:cubicBezTo>
                  <a:pt x="103" y="171"/>
                  <a:pt x="101" y="169"/>
                  <a:pt x="98" y="169"/>
                </a:cubicBezTo>
                <a:cubicBezTo>
                  <a:pt x="81" y="169"/>
                  <a:pt x="70" y="166"/>
                  <a:pt x="64" y="163"/>
                </a:cubicBezTo>
                <a:cubicBezTo>
                  <a:pt x="74" y="149"/>
                  <a:pt x="77" y="115"/>
                  <a:pt x="78" y="107"/>
                </a:cubicBezTo>
                <a:cubicBezTo>
                  <a:pt x="78" y="93"/>
                  <a:pt x="84" y="80"/>
                  <a:pt x="94" y="71"/>
                </a:cubicBezTo>
                <a:cubicBezTo>
                  <a:pt x="97" y="68"/>
                  <a:pt x="101" y="66"/>
                  <a:pt x="106" y="64"/>
                </a:cubicBezTo>
                <a:cubicBezTo>
                  <a:pt x="116" y="60"/>
                  <a:pt x="126" y="60"/>
                  <a:pt x="136" y="64"/>
                </a:cubicBezTo>
                <a:cubicBezTo>
                  <a:pt x="142" y="66"/>
                  <a:pt x="146" y="69"/>
                  <a:pt x="149" y="72"/>
                </a:cubicBezTo>
                <a:cubicBezTo>
                  <a:pt x="150" y="72"/>
                  <a:pt x="150" y="73"/>
                  <a:pt x="150" y="73"/>
                </a:cubicBezTo>
                <a:cubicBezTo>
                  <a:pt x="159" y="81"/>
                  <a:pt x="165" y="94"/>
                  <a:pt x="165" y="108"/>
                </a:cubicBezTo>
                <a:cubicBezTo>
                  <a:pt x="165" y="115"/>
                  <a:pt x="169" y="149"/>
                  <a:pt x="178" y="163"/>
                </a:cubicBezTo>
                <a:cubicBezTo>
                  <a:pt x="173" y="166"/>
                  <a:pt x="162" y="169"/>
                  <a:pt x="144" y="169"/>
                </a:cubicBezTo>
                <a:cubicBezTo>
                  <a:pt x="141" y="169"/>
                  <a:pt x="139" y="171"/>
                  <a:pt x="139" y="174"/>
                </a:cubicBezTo>
                <a:cubicBezTo>
                  <a:pt x="139" y="188"/>
                  <a:pt x="139" y="188"/>
                  <a:pt x="139" y="188"/>
                </a:cubicBezTo>
                <a:cubicBezTo>
                  <a:pt x="139" y="188"/>
                  <a:pt x="139" y="189"/>
                  <a:pt x="139" y="189"/>
                </a:cubicBezTo>
                <a:cubicBezTo>
                  <a:pt x="142" y="197"/>
                  <a:pt x="153" y="199"/>
                  <a:pt x="170" y="202"/>
                </a:cubicBezTo>
                <a:cubicBezTo>
                  <a:pt x="177" y="204"/>
                  <a:pt x="185" y="205"/>
                  <a:pt x="193" y="207"/>
                </a:cubicBezTo>
                <a:cubicBezTo>
                  <a:pt x="174" y="224"/>
                  <a:pt x="149" y="234"/>
                  <a:pt x="121" y="234"/>
                </a:cubicBezTo>
                <a:cubicBezTo>
                  <a:pt x="94" y="234"/>
                  <a:pt x="69" y="224"/>
                  <a:pt x="49" y="207"/>
                </a:cubicBezTo>
                <a:close/>
              </a:path>
            </a:pathLst>
          </a:custGeom>
          <a:solidFill>
            <a:schemeClr val="accent5"/>
          </a:solidFill>
          <a:ln>
            <a:solidFill>
              <a:schemeClr val="accent3"/>
            </a:solidFill>
          </a:ln>
          <a:effectLst>
            <a:glow>
              <a:schemeClr val="accent6">
                <a:satMod val="175000"/>
                <a:alpha val="40000"/>
              </a:schemeClr>
            </a:glow>
            <a:reflection stA="45000" endPos="0" dist="50800" dir="5400000" sy="-100000" algn="bl" rotWithShape="0"/>
          </a:effectLs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cxnSp>
        <p:nvCxnSpPr>
          <p:cNvPr id="102" name="Straight Arrow Connector 101">
            <a:extLst>
              <a:ext uri="{FF2B5EF4-FFF2-40B4-BE49-F238E27FC236}">
                <a16:creationId xmlns:a16="http://schemas.microsoft.com/office/drawing/2014/main" id="{A05F21CD-EA47-4F61-B886-95B3D9F274DD}"/>
              </a:ext>
            </a:extLst>
          </p:cNvPr>
          <p:cNvCxnSpPr/>
          <p:nvPr/>
        </p:nvCxnSpPr>
        <p:spPr>
          <a:xfrm>
            <a:off x="1123690" y="2749706"/>
            <a:ext cx="1490472" cy="0"/>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A8EDB923-7D78-4C7E-9B53-E4DCC11414D8}"/>
              </a:ext>
            </a:extLst>
          </p:cNvPr>
          <p:cNvCxnSpPr>
            <a:cxnSpLocks/>
          </p:cNvCxnSpPr>
          <p:nvPr/>
        </p:nvCxnSpPr>
        <p:spPr>
          <a:xfrm>
            <a:off x="3070562" y="3613252"/>
            <a:ext cx="0" cy="402966"/>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900B5F3C-5E4E-4BC3-90F4-182F2A8D542D}"/>
              </a:ext>
            </a:extLst>
          </p:cNvPr>
          <p:cNvCxnSpPr/>
          <p:nvPr/>
        </p:nvCxnSpPr>
        <p:spPr>
          <a:xfrm flipV="1">
            <a:off x="3364144" y="3629094"/>
            <a:ext cx="0" cy="389023"/>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137B3C27-6702-42C3-BCD3-ECC26D489296}"/>
              </a:ext>
            </a:extLst>
          </p:cNvPr>
          <p:cNvSpPr>
            <a:spLocks noChangeArrowheads="1"/>
          </p:cNvSpPr>
          <p:nvPr/>
        </p:nvSpPr>
        <p:spPr bwMode="auto">
          <a:xfrm>
            <a:off x="536637" y="3432223"/>
            <a:ext cx="494046" cy="253916"/>
          </a:xfrm>
          <a:prstGeom prst="rect">
            <a:avLst/>
          </a:prstGeom>
          <a:noFill/>
          <a:ln w="9525">
            <a:noFill/>
            <a:miter lim="800000"/>
            <a:headEnd/>
            <a:tailEnd/>
          </a:ln>
          <a:effectLst/>
        </p:spPr>
        <p:txBody>
          <a:bodyPr wrap="none">
            <a:prstTxWarp prst="textNoShape">
              <a:avLst/>
            </a:prstTxWarp>
            <a:spAutoFit/>
          </a:bodyPr>
          <a:lstStyle>
            <a:defPPr>
              <a:defRPr lang="fi-FI"/>
            </a:defPPr>
            <a:lvl1pPr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1pPr>
            <a:lvl2pPr marL="4572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2pPr>
            <a:lvl3pPr marL="9144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3pPr>
            <a:lvl4pPr marL="13716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4pPr>
            <a:lvl5pPr marL="18288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5pPr>
            <a:lvl6pPr marL="2286000" algn="l" defTabSz="457200" rtl="0" eaLnBrk="1" latinLnBrk="0" hangingPunct="1">
              <a:defRPr kern="1200">
                <a:solidFill>
                  <a:schemeClr val="tx1"/>
                </a:solidFill>
                <a:latin typeface="Arial" pitchFamily="-106" charset="0"/>
                <a:ea typeface="Arial" pitchFamily="-106" charset="0"/>
                <a:cs typeface="Arial" pitchFamily="-106" charset="0"/>
              </a:defRPr>
            </a:lvl6pPr>
            <a:lvl7pPr marL="2743200" algn="l" defTabSz="457200" rtl="0" eaLnBrk="1" latinLnBrk="0" hangingPunct="1">
              <a:defRPr kern="1200">
                <a:solidFill>
                  <a:schemeClr val="tx1"/>
                </a:solidFill>
                <a:latin typeface="Arial" pitchFamily="-106" charset="0"/>
                <a:ea typeface="Arial" pitchFamily="-106" charset="0"/>
                <a:cs typeface="Arial" pitchFamily="-106" charset="0"/>
              </a:defRPr>
            </a:lvl7pPr>
            <a:lvl8pPr marL="3200400" algn="l" defTabSz="457200" rtl="0" eaLnBrk="1" latinLnBrk="0" hangingPunct="1">
              <a:defRPr kern="1200">
                <a:solidFill>
                  <a:schemeClr val="tx1"/>
                </a:solidFill>
                <a:latin typeface="Arial" pitchFamily="-106" charset="0"/>
                <a:ea typeface="Arial" pitchFamily="-106" charset="0"/>
                <a:cs typeface="Arial" pitchFamily="-106" charset="0"/>
              </a:defRPr>
            </a:lvl8pPr>
            <a:lvl9pPr marL="3657600" algn="l" defTabSz="457200" rtl="0" eaLnBrk="1" latinLnBrk="0" hangingPunct="1">
              <a:defRPr kern="1200">
                <a:solidFill>
                  <a:schemeClr val="tx1"/>
                </a:solidFill>
                <a:latin typeface="Arial" pitchFamily="-106" charset="0"/>
                <a:ea typeface="Arial" pitchFamily="-106" charset="0"/>
                <a:cs typeface="Arial" pitchFamily="-106" charset="0"/>
              </a:defRPr>
            </a:lvl9pPr>
          </a:lstStyle>
          <a:p>
            <a:r>
              <a:rPr lang="en-US" sz="1050" b="1" dirty="0">
                <a:latin typeface="Open Sans" panose="020B0606030504020204" pitchFamily="34" charset="0"/>
                <a:ea typeface="Open Sans" panose="020B0606030504020204" pitchFamily="34" charset="0"/>
                <a:cs typeface="Open Sans" panose="020B0606030504020204" pitchFamily="34" charset="0"/>
              </a:rPr>
              <a:t>User</a:t>
            </a:r>
            <a:endParaRPr lang="fi-FI" sz="105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06" name="Rectangle 105">
            <a:extLst>
              <a:ext uri="{FF2B5EF4-FFF2-40B4-BE49-F238E27FC236}">
                <a16:creationId xmlns:a16="http://schemas.microsoft.com/office/drawing/2014/main" id="{6D8A59DF-6AB5-4AB5-91E8-49A8ABD4F25F}"/>
              </a:ext>
            </a:extLst>
          </p:cNvPr>
          <p:cNvSpPr/>
          <p:nvPr/>
        </p:nvSpPr>
        <p:spPr>
          <a:xfrm>
            <a:off x="5317895" y="1991927"/>
            <a:ext cx="2112356" cy="1573602"/>
          </a:xfrm>
          <a:prstGeom prst="rect">
            <a:avLst/>
          </a:prstGeom>
          <a:solidFill>
            <a:schemeClr val="accent3"/>
          </a:solidFill>
          <a:ln w="19050" cap="flat" cmpd="sng" algn="ctr">
            <a:solidFill>
              <a:schemeClr val="accent3">
                <a:lumMod val="75000"/>
              </a:schemeClr>
            </a:solidFill>
            <a:prstDash val="solid"/>
            <a:miter lim="800000"/>
            <a:headEnd type="none" w="med" len="med"/>
            <a:tailEnd type="none" w="med" len="med"/>
          </a:ln>
          <a:effectLst>
            <a:outerShdw blurRad="50800" dist="38100" algn="l" rotWithShape="0">
              <a:prstClr val="black">
                <a:alpha val="40000"/>
              </a:prstClr>
            </a:outerShdw>
          </a:effectLst>
        </p:spPr>
        <p:txBody>
          <a:bodyPr vert="horz" wrap="square" lIns="0" tIns="45713" rIns="0" bIns="45713" numCol="1" rtlCol="0" anchor="t" anchorCtr="0" compatLnSpc="1">
            <a:prstTxWarp prst="textNoShape">
              <a:avLst/>
            </a:prstTxWarp>
          </a:bodyPr>
          <a:lstStyle/>
          <a:p>
            <a:pPr algn="ctr" defTabSz="913927" fontAlgn="base">
              <a:spcBef>
                <a:spcPct val="0"/>
              </a:spcBef>
              <a:spcAft>
                <a:spcPct val="0"/>
              </a:spcAft>
            </a:pPr>
            <a:r>
              <a:rPr lang="en-US" sz="1050" b="1" kern="0" dirty="0">
                <a:solidFill>
                  <a:schemeClr val="bg1"/>
                </a:solidFill>
                <a:ea typeface="Open Sans" panose="020B0606030504020204" pitchFamily="34" charset="0"/>
                <a:cs typeface="Open Sans" panose="020B0606030504020204" pitchFamily="34" charset="0"/>
              </a:rPr>
              <a:t>Authorization Server</a:t>
            </a:r>
          </a:p>
        </p:txBody>
      </p:sp>
      <p:sp>
        <p:nvSpPr>
          <p:cNvPr id="107" name="Rectangle 106">
            <a:extLst>
              <a:ext uri="{FF2B5EF4-FFF2-40B4-BE49-F238E27FC236}">
                <a16:creationId xmlns:a16="http://schemas.microsoft.com/office/drawing/2014/main" id="{0D02F21D-4853-45B8-8CBA-26DFD9555930}"/>
              </a:ext>
            </a:extLst>
          </p:cNvPr>
          <p:cNvSpPr/>
          <p:nvPr/>
        </p:nvSpPr>
        <p:spPr>
          <a:xfrm>
            <a:off x="5317895" y="3716201"/>
            <a:ext cx="2112356" cy="1573602"/>
          </a:xfrm>
          <a:prstGeom prst="rect">
            <a:avLst/>
          </a:prstGeom>
          <a:solidFill>
            <a:schemeClr val="accent1">
              <a:lumMod val="20000"/>
              <a:lumOff val="80000"/>
            </a:schemeClr>
          </a:solidFill>
          <a:ln w="19050" cap="flat" cmpd="sng" algn="ctr">
            <a:solidFill>
              <a:schemeClr val="accent1"/>
            </a:solidFill>
            <a:prstDash val="solid"/>
            <a:miter lim="800000"/>
            <a:headEnd type="none" w="med" len="med"/>
            <a:tailEnd type="none" w="med" len="med"/>
          </a:ln>
          <a:effectLst>
            <a:outerShdw blurRad="50800" dist="38100" algn="l" rotWithShape="0">
              <a:prstClr val="black">
                <a:alpha val="40000"/>
              </a:prstClr>
            </a:outerShdw>
          </a:effectLst>
        </p:spPr>
        <p:txBody>
          <a:bodyPr vert="horz" wrap="square" lIns="0" tIns="45713" rIns="0" bIns="45713" numCol="1" rtlCol="0" anchor="t" anchorCtr="0" compatLnSpc="1">
            <a:prstTxWarp prst="textNoShape">
              <a:avLst/>
            </a:prstTxWarp>
          </a:bodyPr>
          <a:lstStyle/>
          <a:p>
            <a:pPr algn="ctr" defTabSz="913927" fontAlgn="base">
              <a:spcBef>
                <a:spcPct val="0"/>
              </a:spcBef>
              <a:spcAft>
                <a:spcPct val="0"/>
              </a:spcAft>
            </a:pPr>
            <a:r>
              <a:rPr lang="en-US" sz="1050" b="1" kern="0" dirty="0">
                <a:solidFill>
                  <a:schemeClr val="tx1"/>
                </a:solidFill>
                <a:ea typeface="Open Sans" panose="020B0606030504020204" pitchFamily="34" charset="0"/>
                <a:cs typeface="Open Sans" panose="020B0606030504020204" pitchFamily="34" charset="0"/>
              </a:rPr>
              <a:t>API Server</a:t>
            </a:r>
          </a:p>
        </p:txBody>
      </p:sp>
      <p:cxnSp>
        <p:nvCxnSpPr>
          <p:cNvPr id="108" name="Straight Arrow Connector 107">
            <a:extLst>
              <a:ext uri="{FF2B5EF4-FFF2-40B4-BE49-F238E27FC236}">
                <a16:creationId xmlns:a16="http://schemas.microsoft.com/office/drawing/2014/main" id="{A180ECB2-BE1F-4CCD-8CD9-6F0145907BAB}"/>
              </a:ext>
            </a:extLst>
          </p:cNvPr>
          <p:cNvCxnSpPr/>
          <p:nvPr/>
        </p:nvCxnSpPr>
        <p:spPr>
          <a:xfrm flipV="1">
            <a:off x="3793533" y="2778728"/>
            <a:ext cx="1435608" cy="0"/>
          </a:xfrm>
          <a:prstGeom prst="straightConnector1">
            <a:avLst/>
          </a:prstGeom>
          <a:ln>
            <a:solidFill>
              <a:schemeClr val="accent2">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DF8EFD73-05D4-41BF-B7C5-7F39C20B65D7}"/>
              </a:ext>
            </a:extLst>
          </p:cNvPr>
          <p:cNvCxnSpPr/>
          <p:nvPr/>
        </p:nvCxnSpPr>
        <p:spPr>
          <a:xfrm flipH="1">
            <a:off x="3793533" y="3026175"/>
            <a:ext cx="1436646" cy="0"/>
          </a:xfrm>
          <a:prstGeom prst="straightConnector1">
            <a:avLst/>
          </a:prstGeom>
          <a:ln>
            <a:solidFill>
              <a:schemeClr val="accent2">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6807F3EA-B89D-4791-8241-31600C3960AC}"/>
              </a:ext>
            </a:extLst>
          </p:cNvPr>
          <p:cNvCxnSpPr/>
          <p:nvPr/>
        </p:nvCxnSpPr>
        <p:spPr>
          <a:xfrm>
            <a:off x="1130734" y="3313116"/>
            <a:ext cx="1490472" cy="0"/>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5A11A473-1866-4C33-A8F6-F053D8FD7BBF}"/>
              </a:ext>
            </a:extLst>
          </p:cNvPr>
          <p:cNvCxnSpPr>
            <a:cxnSpLocks/>
          </p:cNvCxnSpPr>
          <p:nvPr/>
        </p:nvCxnSpPr>
        <p:spPr>
          <a:xfrm>
            <a:off x="3793533" y="3525653"/>
            <a:ext cx="1435608" cy="402403"/>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2" name="Rounded Rectangle 2">
            <a:extLst>
              <a:ext uri="{FF2B5EF4-FFF2-40B4-BE49-F238E27FC236}">
                <a16:creationId xmlns:a16="http://schemas.microsoft.com/office/drawing/2014/main" id="{F9ABAEF6-FF5C-46FB-A944-F65E79EAA2C5}"/>
              </a:ext>
            </a:extLst>
          </p:cNvPr>
          <p:cNvSpPr/>
          <p:nvPr/>
        </p:nvSpPr>
        <p:spPr>
          <a:xfrm>
            <a:off x="2731940" y="2900318"/>
            <a:ext cx="936365" cy="29304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Open Sans" panose="020B0606030504020204" pitchFamily="34" charset="0"/>
                <a:ea typeface="Open Sans" panose="020B0606030504020204" pitchFamily="34" charset="0"/>
                <a:cs typeface="Open Sans" panose="020B0606030504020204" pitchFamily="34" charset="0"/>
              </a:rPr>
              <a:t>JWT Stored</a:t>
            </a:r>
          </a:p>
        </p:txBody>
      </p:sp>
      <p:sp>
        <p:nvSpPr>
          <p:cNvPr id="143" name="Flowchart: Alternate Process 142">
            <a:extLst>
              <a:ext uri="{FF2B5EF4-FFF2-40B4-BE49-F238E27FC236}">
                <a16:creationId xmlns:a16="http://schemas.microsoft.com/office/drawing/2014/main" id="{D784AB19-A4AD-46CC-BCB3-F53AD520BBCA}"/>
              </a:ext>
            </a:extLst>
          </p:cNvPr>
          <p:cNvSpPr/>
          <p:nvPr/>
        </p:nvSpPr>
        <p:spPr>
          <a:xfrm>
            <a:off x="5857278" y="2596242"/>
            <a:ext cx="1033591" cy="364972"/>
          </a:xfrm>
          <a:prstGeom prst="flowChartAlternateProcess">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Open Sans" panose="020B0606030504020204" pitchFamily="34" charset="0"/>
                <a:ea typeface="Open Sans" panose="020B0606030504020204" pitchFamily="34" charset="0"/>
                <a:cs typeface="Open Sans" panose="020B0606030504020204" pitchFamily="34" charset="0"/>
              </a:rPr>
              <a:t>User Verified</a:t>
            </a:r>
          </a:p>
          <a:p>
            <a:pPr algn="ctr"/>
            <a:r>
              <a:rPr lang="en-US" sz="1050" dirty="0">
                <a:solidFill>
                  <a:schemeClr val="bg1"/>
                </a:solidFill>
                <a:latin typeface="Open Sans" panose="020B0606030504020204" pitchFamily="34" charset="0"/>
                <a:ea typeface="Open Sans" panose="020B0606030504020204" pitchFamily="34" charset="0"/>
                <a:cs typeface="Open Sans" panose="020B0606030504020204" pitchFamily="34" charset="0"/>
              </a:rPr>
              <a:t>JWT Created</a:t>
            </a:r>
          </a:p>
        </p:txBody>
      </p:sp>
      <p:sp>
        <p:nvSpPr>
          <p:cNvPr id="144" name="Flowchart: Alternate Process 143">
            <a:extLst>
              <a:ext uri="{FF2B5EF4-FFF2-40B4-BE49-F238E27FC236}">
                <a16:creationId xmlns:a16="http://schemas.microsoft.com/office/drawing/2014/main" id="{BDEC212F-ACD3-4055-94A4-60346DC97627}"/>
              </a:ext>
            </a:extLst>
          </p:cNvPr>
          <p:cNvSpPr/>
          <p:nvPr/>
        </p:nvSpPr>
        <p:spPr>
          <a:xfrm>
            <a:off x="5644269" y="4216534"/>
            <a:ext cx="1459606" cy="572936"/>
          </a:xfrm>
          <a:prstGeom prst="flowChartAlternateProcess">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Open Sans" panose="020B0606030504020204" pitchFamily="34" charset="0"/>
                <a:ea typeface="Open Sans" panose="020B0606030504020204" pitchFamily="34" charset="0"/>
                <a:cs typeface="Open Sans" panose="020B0606030504020204" pitchFamily="34" charset="0"/>
              </a:rPr>
              <a:t>JWT Signature &amp; Expiry Validation</a:t>
            </a:r>
          </a:p>
          <a:p>
            <a:pPr algn="ctr"/>
            <a:r>
              <a:rPr lang="en-US" sz="1050" dirty="0">
                <a:solidFill>
                  <a:schemeClr val="bg1"/>
                </a:solidFill>
                <a:latin typeface="Open Sans" panose="020B0606030504020204" pitchFamily="34" charset="0"/>
                <a:ea typeface="Open Sans" panose="020B0606030504020204" pitchFamily="34" charset="0"/>
                <a:cs typeface="Open Sans" panose="020B0606030504020204" pitchFamily="34" charset="0"/>
              </a:rPr>
              <a:t>User Authorization</a:t>
            </a:r>
          </a:p>
        </p:txBody>
      </p:sp>
      <p:sp>
        <p:nvSpPr>
          <p:cNvPr id="146" name="Rectangle 145">
            <a:extLst>
              <a:ext uri="{FF2B5EF4-FFF2-40B4-BE49-F238E27FC236}">
                <a16:creationId xmlns:a16="http://schemas.microsoft.com/office/drawing/2014/main" id="{62A59ED4-FB57-4255-BF60-C77F4FC946F2}"/>
              </a:ext>
            </a:extLst>
          </p:cNvPr>
          <p:cNvSpPr/>
          <p:nvPr/>
        </p:nvSpPr>
        <p:spPr>
          <a:xfrm>
            <a:off x="7649239" y="1980156"/>
            <a:ext cx="3847418" cy="3297876"/>
          </a:xfrm>
          <a:prstGeom prst="rect">
            <a:avLst/>
          </a:prstGeom>
          <a:ln w="19050">
            <a:solidFill>
              <a:schemeClr val="bg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r>
              <a:rPr lang="en-US" sz="1100" dirty="0">
                <a:solidFill>
                  <a:schemeClr val="tx1"/>
                </a:solidFill>
              </a:rPr>
              <a:t> {</a:t>
            </a:r>
          </a:p>
          <a:p>
            <a:r>
              <a:rPr lang="en-US" sz="1100" dirty="0">
                <a:solidFill>
                  <a:schemeClr val="tx1"/>
                </a:solidFill>
              </a:rPr>
              <a:t>           "</a:t>
            </a:r>
            <a:r>
              <a:rPr lang="en-US" sz="1100" dirty="0" err="1">
                <a:solidFill>
                  <a:schemeClr val="tx1"/>
                </a:solidFill>
              </a:rPr>
              <a:t>alg</a:t>
            </a:r>
            <a:r>
              <a:rPr lang="en-US" sz="1100" dirty="0">
                <a:solidFill>
                  <a:schemeClr val="tx1"/>
                </a:solidFill>
              </a:rPr>
              <a:t>": "HS256",</a:t>
            </a:r>
          </a:p>
          <a:p>
            <a:r>
              <a:rPr lang="en-US" sz="1100" dirty="0">
                <a:solidFill>
                  <a:schemeClr val="tx1"/>
                </a:solidFill>
              </a:rPr>
              <a:t>           "</a:t>
            </a:r>
            <a:r>
              <a:rPr lang="en-US" sz="1100" dirty="0" err="1">
                <a:solidFill>
                  <a:schemeClr val="tx1"/>
                </a:solidFill>
              </a:rPr>
              <a:t>typ</a:t>
            </a:r>
            <a:r>
              <a:rPr lang="en-US" sz="1100" dirty="0">
                <a:solidFill>
                  <a:schemeClr val="tx1"/>
                </a:solidFill>
              </a:rPr>
              <a:t>": "JWT"</a:t>
            </a:r>
          </a:p>
          <a:p>
            <a:r>
              <a:rPr lang="en-US" sz="1100" dirty="0">
                <a:solidFill>
                  <a:schemeClr val="tx1"/>
                </a:solidFill>
              </a:rPr>
              <a:t> }</a:t>
            </a:r>
          </a:p>
          <a:p>
            <a:r>
              <a:rPr lang="en-US" sz="1100" dirty="0">
                <a:solidFill>
                  <a:schemeClr val="tx1"/>
                </a:solidFill>
              </a:rPr>
              <a:t> {</a:t>
            </a:r>
          </a:p>
          <a:p>
            <a:r>
              <a:rPr lang="en-US" sz="1100" dirty="0">
                <a:solidFill>
                  <a:schemeClr val="tx1"/>
                </a:solidFill>
              </a:rPr>
              <a:t>            "sub": "1234567890",</a:t>
            </a:r>
          </a:p>
          <a:p>
            <a:r>
              <a:rPr lang="en-US" sz="1100" dirty="0">
                <a:solidFill>
                  <a:schemeClr val="tx1"/>
                </a:solidFill>
              </a:rPr>
              <a:t>             "name": "John Doe",</a:t>
            </a:r>
          </a:p>
          <a:p>
            <a:r>
              <a:rPr lang="en-US" sz="1100" dirty="0">
                <a:solidFill>
                  <a:schemeClr val="tx1"/>
                </a:solidFill>
              </a:rPr>
              <a:t>              "admin": true,</a:t>
            </a:r>
          </a:p>
          <a:p>
            <a:r>
              <a:rPr lang="en-US" sz="1100" dirty="0">
                <a:solidFill>
                  <a:schemeClr val="tx1"/>
                </a:solidFill>
              </a:rPr>
              <a:t> }</a:t>
            </a:r>
          </a:p>
          <a:p>
            <a:r>
              <a:rPr lang="en-US" sz="1100" dirty="0">
                <a:solidFill>
                  <a:schemeClr val="tx1"/>
                </a:solidFill>
              </a:rPr>
              <a:t> HMACSHA256(</a:t>
            </a:r>
          </a:p>
          <a:p>
            <a:r>
              <a:rPr lang="en-US" sz="1100" dirty="0">
                <a:solidFill>
                  <a:schemeClr val="tx1"/>
                </a:solidFill>
              </a:rPr>
              <a:t>   base64UrlEncode(header) + "." + base64urlencode(payload), secret</a:t>
            </a:r>
          </a:p>
          <a:p>
            <a:r>
              <a:rPr lang="en-US" sz="1100" dirty="0">
                <a:solidFill>
                  <a:schemeClr val="tx1"/>
                </a:solidFill>
              </a:rPr>
              <a:t> )</a:t>
            </a:r>
          </a:p>
        </p:txBody>
      </p:sp>
      <p:sp>
        <p:nvSpPr>
          <p:cNvPr id="147" name="Rectangle 146">
            <a:extLst>
              <a:ext uri="{FF2B5EF4-FFF2-40B4-BE49-F238E27FC236}">
                <a16:creationId xmlns:a16="http://schemas.microsoft.com/office/drawing/2014/main" id="{E33648D6-D9CC-451E-9B3E-0311F64E4FD7}"/>
              </a:ext>
            </a:extLst>
          </p:cNvPr>
          <p:cNvSpPr/>
          <p:nvPr/>
        </p:nvSpPr>
        <p:spPr>
          <a:xfrm>
            <a:off x="10102878" y="2681956"/>
            <a:ext cx="1026243" cy="276999"/>
          </a:xfrm>
          <a:prstGeom prst="rect">
            <a:avLst/>
          </a:prstGeom>
          <a:ln>
            <a:noFill/>
            <a:prstDash val="dash"/>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dirty="0">
                <a:ln>
                  <a:noFill/>
                </a:ln>
                <a:solidFill>
                  <a:srgbClr val="000000"/>
                </a:solidFill>
                <a:effectLst/>
                <a:uLnTx/>
                <a:uFillTx/>
                <a:latin typeface="Open Sans"/>
                <a:ea typeface="+mn-ea"/>
                <a:cs typeface="+mn-cs"/>
              </a:rPr>
              <a:t>HEADER</a:t>
            </a:r>
          </a:p>
        </p:txBody>
      </p:sp>
      <p:sp>
        <p:nvSpPr>
          <p:cNvPr id="148" name="Rectangle 147">
            <a:extLst>
              <a:ext uri="{FF2B5EF4-FFF2-40B4-BE49-F238E27FC236}">
                <a16:creationId xmlns:a16="http://schemas.microsoft.com/office/drawing/2014/main" id="{C47F94F8-A92B-4157-9E48-2C35B651512B}"/>
              </a:ext>
            </a:extLst>
          </p:cNvPr>
          <p:cNvSpPr/>
          <p:nvPr/>
        </p:nvSpPr>
        <p:spPr>
          <a:xfrm>
            <a:off x="10102878" y="3467149"/>
            <a:ext cx="1157048" cy="276999"/>
          </a:xfrm>
          <a:prstGeom prst="rect">
            <a:avLst/>
          </a:prstGeom>
          <a:ln>
            <a:noFill/>
            <a:prstDash val="dash"/>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dirty="0">
                <a:ln>
                  <a:noFill/>
                </a:ln>
                <a:solidFill>
                  <a:srgbClr val="000000"/>
                </a:solidFill>
                <a:effectLst/>
                <a:uLnTx/>
                <a:uFillTx/>
                <a:latin typeface="Open Sans"/>
                <a:ea typeface="+mn-ea"/>
                <a:cs typeface="+mn-cs"/>
              </a:rPr>
              <a:t>PAYLOAD</a:t>
            </a:r>
          </a:p>
        </p:txBody>
      </p:sp>
      <p:sp>
        <p:nvSpPr>
          <p:cNvPr id="149" name="Rectangle 148">
            <a:extLst>
              <a:ext uri="{FF2B5EF4-FFF2-40B4-BE49-F238E27FC236}">
                <a16:creationId xmlns:a16="http://schemas.microsoft.com/office/drawing/2014/main" id="{FA8A8E2D-6D99-4614-941D-04307A237189}"/>
              </a:ext>
            </a:extLst>
          </p:cNvPr>
          <p:cNvSpPr/>
          <p:nvPr/>
        </p:nvSpPr>
        <p:spPr>
          <a:xfrm>
            <a:off x="10102878" y="4207894"/>
            <a:ext cx="1393779" cy="276999"/>
          </a:xfrm>
          <a:prstGeom prst="rect">
            <a:avLst/>
          </a:prstGeom>
          <a:ln>
            <a:noFill/>
            <a:prstDash val="dash"/>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spc="300" dirty="0">
                <a:solidFill>
                  <a:srgbClr val="000000"/>
                </a:solidFill>
                <a:latin typeface="Open Sans"/>
              </a:rPr>
              <a:t>SIGNATURE</a:t>
            </a:r>
            <a:endParaRPr kumimoji="0" lang="en-US" sz="1200" b="1" i="0" u="none" strike="noStrike" kern="1200" cap="none" spc="300" normalizeH="0" baseline="0" noProof="0" dirty="0">
              <a:ln>
                <a:noFill/>
              </a:ln>
              <a:solidFill>
                <a:srgbClr val="000000"/>
              </a:solidFill>
              <a:effectLst/>
              <a:uLnTx/>
              <a:uFillTx/>
              <a:latin typeface="Open Sans"/>
              <a:ea typeface="+mn-ea"/>
              <a:cs typeface="+mn-cs"/>
            </a:endParaRPr>
          </a:p>
        </p:txBody>
      </p:sp>
      <p:pic>
        <p:nvPicPr>
          <p:cNvPr id="150" name="Picture 4" descr="Image result for json web token logo">
            <a:extLst>
              <a:ext uri="{FF2B5EF4-FFF2-40B4-BE49-F238E27FC236}">
                <a16:creationId xmlns:a16="http://schemas.microsoft.com/office/drawing/2014/main" id="{42756AA4-9162-43B0-9003-C5A8144A37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06253" y="10697"/>
            <a:ext cx="774799" cy="871308"/>
          </a:xfrm>
          <a:prstGeom prst="rect">
            <a:avLst/>
          </a:prstGeom>
          <a:noFill/>
          <a:extLst>
            <a:ext uri="{909E8E84-426E-40DD-AFC4-6F175D3DCCD1}">
              <a14:hiddenFill xmlns:a14="http://schemas.microsoft.com/office/drawing/2010/main">
                <a:solidFill>
                  <a:srgbClr val="FFFFFF"/>
                </a:solidFill>
              </a14:hiddenFill>
            </a:ext>
          </a:extLst>
        </p:spPr>
      </p:pic>
      <p:cxnSp>
        <p:nvCxnSpPr>
          <p:cNvPr id="151" name="Straight Connector 150">
            <a:extLst>
              <a:ext uri="{FF2B5EF4-FFF2-40B4-BE49-F238E27FC236}">
                <a16:creationId xmlns:a16="http://schemas.microsoft.com/office/drawing/2014/main" id="{7B1DFD7F-228C-4E09-9051-0BBB85133BE2}"/>
              </a:ext>
            </a:extLst>
          </p:cNvPr>
          <p:cNvCxnSpPr>
            <a:cxnSpLocks/>
          </p:cNvCxnSpPr>
          <p:nvPr/>
        </p:nvCxnSpPr>
        <p:spPr>
          <a:xfrm>
            <a:off x="421341" y="884386"/>
            <a:ext cx="5598344" cy="3887"/>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7CEEAAC1-E61B-4F91-93FA-59BC7F1497D5}"/>
              </a:ext>
            </a:extLst>
          </p:cNvPr>
          <p:cNvGrpSpPr/>
          <p:nvPr/>
        </p:nvGrpSpPr>
        <p:grpSpPr>
          <a:xfrm>
            <a:off x="1550475" y="2486589"/>
            <a:ext cx="697280" cy="253916"/>
            <a:chOff x="1392512" y="2541181"/>
            <a:chExt cx="697280" cy="253916"/>
          </a:xfrm>
        </p:grpSpPr>
        <p:sp>
          <p:nvSpPr>
            <p:cNvPr id="111" name="Rectangle 110">
              <a:extLst>
                <a:ext uri="{FF2B5EF4-FFF2-40B4-BE49-F238E27FC236}">
                  <a16:creationId xmlns:a16="http://schemas.microsoft.com/office/drawing/2014/main" id="{D4D3F4BC-AAAF-4486-964D-3D7CF2109E3B}"/>
                </a:ext>
              </a:extLst>
            </p:cNvPr>
            <p:cNvSpPr>
              <a:spLocks noChangeArrowheads="1"/>
            </p:cNvSpPr>
            <p:nvPr/>
          </p:nvSpPr>
          <p:spPr bwMode="auto">
            <a:xfrm>
              <a:off x="1541244" y="2541181"/>
              <a:ext cx="548548" cy="253916"/>
            </a:xfrm>
            <a:prstGeom prst="rect">
              <a:avLst/>
            </a:prstGeom>
            <a:noFill/>
            <a:ln w="9525">
              <a:noFill/>
              <a:miter lim="800000"/>
              <a:headEnd/>
              <a:tailEnd/>
            </a:ln>
            <a:effectLst/>
          </p:spPr>
          <p:txBody>
            <a:bodyPr wrap="none">
              <a:prstTxWarp prst="textNoShape">
                <a:avLst/>
              </a:prstTxWarp>
              <a:spAutoFit/>
            </a:bodyPr>
            <a:lstStyle>
              <a:defPPr>
                <a:defRPr lang="fi-FI"/>
              </a:defPPr>
              <a:lvl1pPr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1pPr>
              <a:lvl2pPr marL="4572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2pPr>
              <a:lvl3pPr marL="9144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3pPr>
              <a:lvl4pPr marL="13716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4pPr>
              <a:lvl5pPr marL="18288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5pPr>
              <a:lvl6pPr marL="2286000" algn="l" defTabSz="457200" rtl="0" eaLnBrk="1" latinLnBrk="0" hangingPunct="1">
                <a:defRPr kern="1200">
                  <a:solidFill>
                    <a:schemeClr val="tx1"/>
                  </a:solidFill>
                  <a:latin typeface="Arial" pitchFamily="-106" charset="0"/>
                  <a:ea typeface="Arial" pitchFamily="-106" charset="0"/>
                  <a:cs typeface="Arial" pitchFamily="-106" charset="0"/>
                </a:defRPr>
              </a:lvl6pPr>
              <a:lvl7pPr marL="2743200" algn="l" defTabSz="457200" rtl="0" eaLnBrk="1" latinLnBrk="0" hangingPunct="1">
                <a:defRPr kern="1200">
                  <a:solidFill>
                    <a:schemeClr val="tx1"/>
                  </a:solidFill>
                  <a:latin typeface="Arial" pitchFamily="-106" charset="0"/>
                  <a:ea typeface="Arial" pitchFamily="-106" charset="0"/>
                  <a:cs typeface="Arial" pitchFamily="-106" charset="0"/>
                </a:defRPr>
              </a:lvl7pPr>
              <a:lvl8pPr marL="3200400" algn="l" defTabSz="457200" rtl="0" eaLnBrk="1" latinLnBrk="0" hangingPunct="1">
                <a:defRPr kern="1200">
                  <a:solidFill>
                    <a:schemeClr val="tx1"/>
                  </a:solidFill>
                  <a:latin typeface="Arial" pitchFamily="-106" charset="0"/>
                  <a:ea typeface="Arial" pitchFamily="-106" charset="0"/>
                  <a:cs typeface="Arial" pitchFamily="-106" charset="0"/>
                </a:defRPr>
              </a:lvl8pPr>
              <a:lvl9pPr marL="3657600" algn="l" defTabSz="457200" rtl="0" eaLnBrk="1" latinLnBrk="0" hangingPunct="1">
                <a:defRPr kern="1200">
                  <a:solidFill>
                    <a:schemeClr val="tx1"/>
                  </a:solidFill>
                  <a:latin typeface="Arial" pitchFamily="-106" charset="0"/>
                  <a:ea typeface="Arial" pitchFamily="-106" charset="0"/>
                  <a:cs typeface="Arial" pitchFamily="-106" charset="0"/>
                </a:defRPr>
              </a:lvl9pPr>
            </a:lstStyle>
            <a:p>
              <a:r>
                <a:rPr lang="en-US" sz="1050" b="1" dirty="0">
                  <a:latin typeface="Open Sans" panose="020B0606030504020204" pitchFamily="34" charset="0"/>
                  <a:ea typeface="Open Sans" panose="020B0606030504020204" pitchFamily="34" charset="0"/>
                  <a:cs typeface="Open Sans" panose="020B0606030504020204" pitchFamily="34" charset="0"/>
                </a:rPr>
                <a:t>Login</a:t>
              </a:r>
              <a:endParaRPr lang="fi-FI" sz="1050" b="1" dirty="0">
                <a:latin typeface="Open Sans" panose="020B0606030504020204" pitchFamily="34" charset="0"/>
                <a:ea typeface="Open Sans" panose="020B0606030504020204" pitchFamily="34" charset="0"/>
                <a:cs typeface="Open Sans" panose="020B0606030504020204" pitchFamily="34" charset="0"/>
              </a:endParaRPr>
            </a:p>
          </p:txBody>
        </p:sp>
        <p:sp>
          <p:nvSpPr>
            <p:cNvPr id="34" name="Oval 33">
              <a:extLst>
                <a:ext uri="{FF2B5EF4-FFF2-40B4-BE49-F238E27FC236}">
                  <a16:creationId xmlns:a16="http://schemas.microsoft.com/office/drawing/2014/main" id="{CC579C89-BE43-43F9-9678-F96FC049E5A9}"/>
                </a:ext>
              </a:extLst>
            </p:cNvPr>
            <p:cNvSpPr/>
            <p:nvPr/>
          </p:nvSpPr>
          <p:spPr>
            <a:xfrm>
              <a:off x="1392512" y="2576699"/>
              <a:ext cx="182880" cy="18288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A</a:t>
              </a:r>
              <a:endParaRPr lang="en-US" sz="2000" dirty="0">
                <a:solidFill>
                  <a:schemeClr val="bg1"/>
                </a:solidFill>
              </a:endParaRPr>
            </a:p>
          </p:txBody>
        </p:sp>
      </p:grpSp>
      <p:grpSp>
        <p:nvGrpSpPr>
          <p:cNvPr id="5" name="Group 4">
            <a:extLst>
              <a:ext uri="{FF2B5EF4-FFF2-40B4-BE49-F238E27FC236}">
                <a16:creationId xmlns:a16="http://schemas.microsoft.com/office/drawing/2014/main" id="{1382C91F-06EE-490B-A5CB-B67D24D44090}"/>
              </a:ext>
            </a:extLst>
          </p:cNvPr>
          <p:cNvGrpSpPr/>
          <p:nvPr/>
        </p:nvGrpSpPr>
        <p:grpSpPr>
          <a:xfrm>
            <a:off x="4247852" y="3045082"/>
            <a:ext cx="799275" cy="230832"/>
            <a:chOff x="4015469" y="3046858"/>
            <a:chExt cx="799275" cy="230832"/>
          </a:xfrm>
        </p:grpSpPr>
        <p:sp>
          <p:nvSpPr>
            <p:cNvPr id="136" name="Rectangle 135">
              <a:extLst>
                <a:ext uri="{FF2B5EF4-FFF2-40B4-BE49-F238E27FC236}">
                  <a16:creationId xmlns:a16="http://schemas.microsoft.com/office/drawing/2014/main" id="{A0DB650F-C02D-4A46-BC75-E3DA40349625}"/>
                </a:ext>
              </a:extLst>
            </p:cNvPr>
            <p:cNvSpPr>
              <a:spLocks noChangeArrowheads="1"/>
            </p:cNvSpPr>
            <p:nvPr/>
          </p:nvSpPr>
          <p:spPr bwMode="auto">
            <a:xfrm>
              <a:off x="4162003" y="3046858"/>
              <a:ext cx="652741" cy="230832"/>
            </a:xfrm>
            <a:prstGeom prst="rect">
              <a:avLst/>
            </a:prstGeom>
            <a:noFill/>
            <a:ln w="9525">
              <a:noFill/>
              <a:miter lim="800000"/>
              <a:headEnd/>
              <a:tailEnd/>
            </a:ln>
            <a:effectLst/>
          </p:spPr>
          <p:txBody>
            <a:bodyPr wrap="square">
              <a:prstTxWarp prst="textNoShape">
                <a:avLst/>
              </a:prstTxWarp>
              <a:spAutoFit/>
            </a:bodyPr>
            <a:lstStyle>
              <a:defPPr>
                <a:defRPr lang="fi-FI"/>
              </a:defPPr>
              <a:lvl1pPr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1pPr>
              <a:lvl2pPr marL="4572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2pPr>
              <a:lvl3pPr marL="9144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3pPr>
              <a:lvl4pPr marL="13716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4pPr>
              <a:lvl5pPr marL="18288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5pPr>
              <a:lvl6pPr marL="2286000" algn="l" defTabSz="457200" rtl="0" eaLnBrk="1" latinLnBrk="0" hangingPunct="1">
                <a:defRPr kern="1200">
                  <a:solidFill>
                    <a:schemeClr val="tx1"/>
                  </a:solidFill>
                  <a:latin typeface="Arial" pitchFamily="-106" charset="0"/>
                  <a:ea typeface="Arial" pitchFamily="-106" charset="0"/>
                  <a:cs typeface="Arial" pitchFamily="-106" charset="0"/>
                </a:defRPr>
              </a:lvl6pPr>
              <a:lvl7pPr marL="2743200" algn="l" defTabSz="457200" rtl="0" eaLnBrk="1" latinLnBrk="0" hangingPunct="1">
                <a:defRPr kern="1200">
                  <a:solidFill>
                    <a:schemeClr val="tx1"/>
                  </a:solidFill>
                  <a:latin typeface="Arial" pitchFamily="-106" charset="0"/>
                  <a:ea typeface="Arial" pitchFamily="-106" charset="0"/>
                  <a:cs typeface="Arial" pitchFamily="-106" charset="0"/>
                </a:defRPr>
              </a:lvl7pPr>
              <a:lvl8pPr marL="3200400" algn="l" defTabSz="457200" rtl="0" eaLnBrk="1" latinLnBrk="0" hangingPunct="1">
                <a:defRPr kern="1200">
                  <a:solidFill>
                    <a:schemeClr val="tx1"/>
                  </a:solidFill>
                  <a:latin typeface="Arial" pitchFamily="-106" charset="0"/>
                  <a:ea typeface="Arial" pitchFamily="-106" charset="0"/>
                  <a:cs typeface="Arial" pitchFamily="-106" charset="0"/>
                </a:defRPr>
              </a:lvl8pPr>
              <a:lvl9pPr marL="3657600" algn="l" defTabSz="457200" rtl="0" eaLnBrk="1" latinLnBrk="0" hangingPunct="1">
                <a:defRPr kern="1200">
                  <a:solidFill>
                    <a:schemeClr val="tx1"/>
                  </a:solidFill>
                  <a:latin typeface="Arial" pitchFamily="-106" charset="0"/>
                  <a:ea typeface="Arial" pitchFamily="-106" charset="0"/>
                  <a:cs typeface="Arial" pitchFamily="-106" charset="0"/>
                </a:defRPr>
              </a:lvl9pPr>
            </a:lstStyle>
            <a:p>
              <a:r>
                <a:rPr lang="en-US" sz="900" b="1" dirty="0">
                  <a:latin typeface="Open Sans" panose="020B0606030504020204" pitchFamily="34" charset="0"/>
                  <a:ea typeface="Open Sans" panose="020B0606030504020204" pitchFamily="34" charset="0"/>
                  <a:cs typeface="Open Sans" panose="020B0606030504020204" pitchFamily="34" charset="0"/>
                </a:rPr>
                <a:t>JWT</a:t>
              </a:r>
              <a:endParaRPr lang="fi-FI" sz="9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35" name="Oval 34">
              <a:extLst>
                <a:ext uri="{FF2B5EF4-FFF2-40B4-BE49-F238E27FC236}">
                  <a16:creationId xmlns:a16="http://schemas.microsoft.com/office/drawing/2014/main" id="{2C2643DE-7CF5-47F3-96C6-E449F6650E18}"/>
                </a:ext>
              </a:extLst>
            </p:cNvPr>
            <p:cNvSpPr/>
            <p:nvPr/>
          </p:nvSpPr>
          <p:spPr>
            <a:xfrm>
              <a:off x="4015469" y="3070834"/>
              <a:ext cx="182880" cy="18288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C</a:t>
              </a:r>
              <a:endParaRPr lang="en-US" sz="2000" dirty="0">
                <a:solidFill>
                  <a:schemeClr val="bg1"/>
                </a:solidFill>
              </a:endParaRPr>
            </a:p>
          </p:txBody>
        </p:sp>
      </p:grpSp>
      <p:grpSp>
        <p:nvGrpSpPr>
          <p:cNvPr id="3" name="Group 2">
            <a:extLst>
              <a:ext uri="{FF2B5EF4-FFF2-40B4-BE49-F238E27FC236}">
                <a16:creationId xmlns:a16="http://schemas.microsoft.com/office/drawing/2014/main" id="{A4016FBC-C2DA-4705-8133-735EC7072C6E}"/>
              </a:ext>
            </a:extLst>
          </p:cNvPr>
          <p:cNvGrpSpPr/>
          <p:nvPr/>
        </p:nvGrpSpPr>
        <p:grpSpPr>
          <a:xfrm>
            <a:off x="1132962" y="3357077"/>
            <a:ext cx="1737027" cy="230832"/>
            <a:chOff x="1120330" y="3357077"/>
            <a:chExt cx="1737027" cy="230832"/>
          </a:xfrm>
        </p:grpSpPr>
        <p:sp>
          <p:nvSpPr>
            <p:cNvPr id="137" name="Rectangle 136">
              <a:extLst>
                <a:ext uri="{FF2B5EF4-FFF2-40B4-BE49-F238E27FC236}">
                  <a16:creationId xmlns:a16="http://schemas.microsoft.com/office/drawing/2014/main" id="{6A0C76A3-C53B-4C53-B853-4650CF1C718A}"/>
                </a:ext>
              </a:extLst>
            </p:cNvPr>
            <p:cNvSpPr>
              <a:spLocks noChangeArrowheads="1"/>
            </p:cNvSpPr>
            <p:nvPr/>
          </p:nvSpPr>
          <p:spPr bwMode="auto">
            <a:xfrm>
              <a:off x="1250181" y="3357077"/>
              <a:ext cx="1607176" cy="230832"/>
            </a:xfrm>
            <a:prstGeom prst="rect">
              <a:avLst/>
            </a:prstGeom>
            <a:noFill/>
            <a:ln w="9525">
              <a:noFill/>
              <a:miter lim="800000"/>
              <a:headEnd/>
              <a:tailEnd/>
            </a:ln>
            <a:effectLst/>
          </p:spPr>
          <p:txBody>
            <a:bodyPr wrap="square">
              <a:prstTxWarp prst="textNoShape">
                <a:avLst/>
              </a:prstTxWarp>
              <a:spAutoFit/>
            </a:bodyPr>
            <a:lstStyle>
              <a:defPPr>
                <a:defRPr lang="fi-FI"/>
              </a:defPPr>
              <a:lvl1pPr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1pPr>
              <a:lvl2pPr marL="4572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2pPr>
              <a:lvl3pPr marL="9144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3pPr>
              <a:lvl4pPr marL="13716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4pPr>
              <a:lvl5pPr marL="18288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5pPr>
              <a:lvl6pPr marL="2286000" algn="l" defTabSz="457200" rtl="0" eaLnBrk="1" latinLnBrk="0" hangingPunct="1">
                <a:defRPr kern="1200">
                  <a:solidFill>
                    <a:schemeClr val="tx1"/>
                  </a:solidFill>
                  <a:latin typeface="Arial" pitchFamily="-106" charset="0"/>
                  <a:ea typeface="Arial" pitchFamily="-106" charset="0"/>
                  <a:cs typeface="Arial" pitchFamily="-106" charset="0"/>
                </a:defRPr>
              </a:lvl6pPr>
              <a:lvl7pPr marL="2743200" algn="l" defTabSz="457200" rtl="0" eaLnBrk="1" latinLnBrk="0" hangingPunct="1">
                <a:defRPr kern="1200">
                  <a:solidFill>
                    <a:schemeClr val="tx1"/>
                  </a:solidFill>
                  <a:latin typeface="Arial" pitchFamily="-106" charset="0"/>
                  <a:ea typeface="Arial" pitchFamily="-106" charset="0"/>
                  <a:cs typeface="Arial" pitchFamily="-106" charset="0"/>
                </a:defRPr>
              </a:lvl7pPr>
              <a:lvl8pPr marL="3200400" algn="l" defTabSz="457200" rtl="0" eaLnBrk="1" latinLnBrk="0" hangingPunct="1">
                <a:defRPr kern="1200">
                  <a:solidFill>
                    <a:schemeClr val="tx1"/>
                  </a:solidFill>
                  <a:latin typeface="Arial" pitchFamily="-106" charset="0"/>
                  <a:ea typeface="Arial" pitchFamily="-106" charset="0"/>
                  <a:cs typeface="Arial" pitchFamily="-106" charset="0"/>
                </a:defRPr>
              </a:lvl8pPr>
              <a:lvl9pPr marL="3657600" algn="l" defTabSz="457200" rtl="0" eaLnBrk="1" latinLnBrk="0" hangingPunct="1">
                <a:defRPr kern="1200">
                  <a:solidFill>
                    <a:schemeClr val="tx1"/>
                  </a:solidFill>
                  <a:latin typeface="Arial" pitchFamily="-106" charset="0"/>
                  <a:ea typeface="Arial" pitchFamily="-106" charset="0"/>
                  <a:cs typeface="Arial" pitchFamily="-106" charset="0"/>
                </a:defRPr>
              </a:lvl9pPr>
            </a:lstStyle>
            <a:p>
              <a:r>
                <a:rPr lang="en-US" sz="900" b="1" dirty="0">
                  <a:latin typeface="Open Sans" panose="020B0606030504020204" pitchFamily="34" charset="0"/>
                  <a:ea typeface="Open Sans" panose="020B0606030504020204" pitchFamily="34" charset="0"/>
                  <a:cs typeface="Open Sans" panose="020B0606030504020204" pitchFamily="34" charset="0"/>
                </a:rPr>
                <a:t>Authenticated Action</a:t>
              </a:r>
              <a:endParaRPr lang="fi-FI" sz="9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36" name="Oval 35">
              <a:extLst>
                <a:ext uri="{FF2B5EF4-FFF2-40B4-BE49-F238E27FC236}">
                  <a16:creationId xmlns:a16="http://schemas.microsoft.com/office/drawing/2014/main" id="{6F4872D0-3DDA-4241-9963-325F1615E9B1}"/>
                </a:ext>
              </a:extLst>
            </p:cNvPr>
            <p:cNvSpPr/>
            <p:nvPr/>
          </p:nvSpPr>
          <p:spPr>
            <a:xfrm>
              <a:off x="1120330" y="3381053"/>
              <a:ext cx="182880" cy="18288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
              </a:r>
              <a:endParaRPr lang="en-US" sz="2000" dirty="0">
                <a:solidFill>
                  <a:schemeClr val="bg1"/>
                </a:solidFill>
              </a:endParaRPr>
            </a:p>
          </p:txBody>
        </p:sp>
      </p:grpSp>
      <p:grpSp>
        <p:nvGrpSpPr>
          <p:cNvPr id="6" name="Group 5">
            <a:extLst>
              <a:ext uri="{FF2B5EF4-FFF2-40B4-BE49-F238E27FC236}">
                <a16:creationId xmlns:a16="http://schemas.microsoft.com/office/drawing/2014/main" id="{55501245-05E7-42EF-A38B-1C4AF6F4C783}"/>
              </a:ext>
            </a:extLst>
          </p:cNvPr>
          <p:cNvGrpSpPr/>
          <p:nvPr/>
        </p:nvGrpSpPr>
        <p:grpSpPr>
          <a:xfrm>
            <a:off x="3954874" y="3642741"/>
            <a:ext cx="1723938" cy="414735"/>
            <a:chOff x="3961698" y="3629093"/>
            <a:chExt cx="1723938" cy="414735"/>
          </a:xfrm>
        </p:grpSpPr>
        <p:sp>
          <p:nvSpPr>
            <p:cNvPr id="139" name="Rectangle 138">
              <a:extLst>
                <a:ext uri="{FF2B5EF4-FFF2-40B4-BE49-F238E27FC236}">
                  <a16:creationId xmlns:a16="http://schemas.microsoft.com/office/drawing/2014/main" id="{AFCA04C1-D6FF-49A8-9BAC-342EF18F2948}"/>
                </a:ext>
              </a:extLst>
            </p:cNvPr>
            <p:cNvSpPr>
              <a:spLocks noChangeArrowheads="1"/>
            </p:cNvSpPr>
            <p:nvPr/>
          </p:nvSpPr>
          <p:spPr bwMode="auto">
            <a:xfrm rot="848141">
              <a:off x="4078460" y="3812996"/>
              <a:ext cx="1607176" cy="230832"/>
            </a:xfrm>
            <a:prstGeom prst="rect">
              <a:avLst/>
            </a:prstGeom>
            <a:noFill/>
            <a:ln w="9525">
              <a:noFill/>
              <a:miter lim="800000"/>
              <a:headEnd/>
              <a:tailEnd/>
            </a:ln>
            <a:effectLst/>
          </p:spPr>
          <p:txBody>
            <a:bodyPr wrap="square">
              <a:prstTxWarp prst="textNoShape">
                <a:avLst/>
              </a:prstTxWarp>
              <a:spAutoFit/>
            </a:bodyPr>
            <a:lstStyle>
              <a:defPPr>
                <a:defRPr lang="fi-FI"/>
              </a:defPPr>
              <a:lvl1pPr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1pPr>
              <a:lvl2pPr marL="4572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2pPr>
              <a:lvl3pPr marL="9144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3pPr>
              <a:lvl4pPr marL="13716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4pPr>
              <a:lvl5pPr marL="18288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5pPr>
              <a:lvl6pPr marL="2286000" algn="l" defTabSz="457200" rtl="0" eaLnBrk="1" latinLnBrk="0" hangingPunct="1">
                <a:defRPr kern="1200">
                  <a:solidFill>
                    <a:schemeClr val="tx1"/>
                  </a:solidFill>
                  <a:latin typeface="Arial" pitchFamily="-106" charset="0"/>
                  <a:ea typeface="Arial" pitchFamily="-106" charset="0"/>
                  <a:cs typeface="Arial" pitchFamily="-106" charset="0"/>
                </a:defRPr>
              </a:lvl6pPr>
              <a:lvl7pPr marL="2743200" algn="l" defTabSz="457200" rtl="0" eaLnBrk="1" latinLnBrk="0" hangingPunct="1">
                <a:defRPr kern="1200">
                  <a:solidFill>
                    <a:schemeClr val="tx1"/>
                  </a:solidFill>
                  <a:latin typeface="Arial" pitchFamily="-106" charset="0"/>
                  <a:ea typeface="Arial" pitchFamily="-106" charset="0"/>
                  <a:cs typeface="Arial" pitchFamily="-106" charset="0"/>
                </a:defRPr>
              </a:lvl7pPr>
              <a:lvl8pPr marL="3200400" algn="l" defTabSz="457200" rtl="0" eaLnBrk="1" latinLnBrk="0" hangingPunct="1">
                <a:defRPr kern="1200">
                  <a:solidFill>
                    <a:schemeClr val="tx1"/>
                  </a:solidFill>
                  <a:latin typeface="Arial" pitchFamily="-106" charset="0"/>
                  <a:ea typeface="Arial" pitchFamily="-106" charset="0"/>
                  <a:cs typeface="Arial" pitchFamily="-106" charset="0"/>
                </a:defRPr>
              </a:lvl8pPr>
              <a:lvl9pPr marL="3657600" algn="l" defTabSz="457200" rtl="0" eaLnBrk="1" latinLnBrk="0" hangingPunct="1">
                <a:defRPr kern="1200">
                  <a:solidFill>
                    <a:schemeClr val="tx1"/>
                  </a:solidFill>
                  <a:latin typeface="Arial" pitchFamily="-106" charset="0"/>
                  <a:ea typeface="Arial" pitchFamily="-106" charset="0"/>
                  <a:cs typeface="Arial" pitchFamily="-106" charset="0"/>
                </a:defRPr>
              </a:lvl9pPr>
            </a:lstStyle>
            <a:p>
              <a:r>
                <a:rPr lang="en-US" sz="900" b="1" dirty="0">
                  <a:latin typeface="Open Sans" panose="020B0606030504020204" pitchFamily="34" charset="0"/>
                  <a:ea typeface="Open Sans" panose="020B0606030504020204" pitchFamily="34" charset="0"/>
                  <a:cs typeface="Open Sans" panose="020B0606030504020204" pitchFamily="34" charset="0"/>
                </a:rPr>
                <a:t>API Call + JWT</a:t>
              </a:r>
              <a:endParaRPr lang="fi-FI" sz="9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37" name="Oval 36">
              <a:extLst>
                <a:ext uri="{FF2B5EF4-FFF2-40B4-BE49-F238E27FC236}">
                  <a16:creationId xmlns:a16="http://schemas.microsoft.com/office/drawing/2014/main" id="{3A731DE9-AD05-4773-B530-44D67DA57F14}"/>
                </a:ext>
              </a:extLst>
            </p:cNvPr>
            <p:cNvSpPr/>
            <p:nvPr/>
          </p:nvSpPr>
          <p:spPr>
            <a:xfrm>
              <a:off x="3961698" y="3629093"/>
              <a:ext cx="182880" cy="18288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E</a:t>
              </a:r>
              <a:endParaRPr lang="en-US" sz="2000" dirty="0">
                <a:solidFill>
                  <a:schemeClr val="bg1"/>
                </a:solidFill>
              </a:endParaRPr>
            </a:p>
          </p:txBody>
        </p:sp>
      </p:grpSp>
      <p:grpSp>
        <p:nvGrpSpPr>
          <p:cNvPr id="7" name="Group 6">
            <a:extLst>
              <a:ext uri="{FF2B5EF4-FFF2-40B4-BE49-F238E27FC236}">
                <a16:creationId xmlns:a16="http://schemas.microsoft.com/office/drawing/2014/main" id="{AFFB9F51-6AD5-477F-A4C7-F8F8FD3C8FF5}"/>
              </a:ext>
            </a:extLst>
          </p:cNvPr>
          <p:cNvGrpSpPr/>
          <p:nvPr/>
        </p:nvGrpSpPr>
        <p:grpSpPr>
          <a:xfrm>
            <a:off x="4006081" y="4534734"/>
            <a:ext cx="1037895" cy="230832"/>
            <a:chOff x="4006081" y="4514262"/>
            <a:chExt cx="1037895" cy="230832"/>
          </a:xfrm>
        </p:grpSpPr>
        <p:sp>
          <p:nvSpPr>
            <p:cNvPr id="140" name="Rectangle 139">
              <a:extLst>
                <a:ext uri="{FF2B5EF4-FFF2-40B4-BE49-F238E27FC236}">
                  <a16:creationId xmlns:a16="http://schemas.microsoft.com/office/drawing/2014/main" id="{3DAF0B95-D3D3-4EE7-B9F9-FA6B9F3819D7}"/>
                </a:ext>
              </a:extLst>
            </p:cNvPr>
            <p:cNvSpPr>
              <a:spLocks noChangeArrowheads="1"/>
            </p:cNvSpPr>
            <p:nvPr/>
          </p:nvSpPr>
          <p:spPr bwMode="auto">
            <a:xfrm>
              <a:off x="4162003" y="4514262"/>
              <a:ext cx="881973" cy="230832"/>
            </a:xfrm>
            <a:prstGeom prst="rect">
              <a:avLst/>
            </a:prstGeom>
            <a:noFill/>
            <a:ln w="9525">
              <a:noFill/>
              <a:miter lim="800000"/>
              <a:headEnd/>
              <a:tailEnd/>
            </a:ln>
            <a:effectLst/>
          </p:spPr>
          <p:txBody>
            <a:bodyPr wrap="none">
              <a:prstTxWarp prst="textNoShape">
                <a:avLst/>
              </a:prstTxWarp>
              <a:spAutoFit/>
            </a:bodyPr>
            <a:lstStyle>
              <a:defPPr>
                <a:defRPr lang="fi-FI"/>
              </a:defPPr>
              <a:lvl1pPr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1pPr>
              <a:lvl2pPr marL="4572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2pPr>
              <a:lvl3pPr marL="9144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3pPr>
              <a:lvl4pPr marL="13716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4pPr>
              <a:lvl5pPr marL="18288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5pPr>
              <a:lvl6pPr marL="2286000" algn="l" defTabSz="457200" rtl="0" eaLnBrk="1" latinLnBrk="0" hangingPunct="1">
                <a:defRPr kern="1200">
                  <a:solidFill>
                    <a:schemeClr val="tx1"/>
                  </a:solidFill>
                  <a:latin typeface="Arial" pitchFamily="-106" charset="0"/>
                  <a:ea typeface="Arial" pitchFamily="-106" charset="0"/>
                  <a:cs typeface="Arial" pitchFamily="-106" charset="0"/>
                </a:defRPr>
              </a:lvl6pPr>
              <a:lvl7pPr marL="2743200" algn="l" defTabSz="457200" rtl="0" eaLnBrk="1" latinLnBrk="0" hangingPunct="1">
                <a:defRPr kern="1200">
                  <a:solidFill>
                    <a:schemeClr val="tx1"/>
                  </a:solidFill>
                  <a:latin typeface="Arial" pitchFamily="-106" charset="0"/>
                  <a:ea typeface="Arial" pitchFamily="-106" charset="0"/>
                  <a:cs typeface="Arial" pitchFamily="-106" charset="0"/>
                </a:defRPr>
              </a:lvl7pPr>
              <a:lvl8pPr marL="3200400" algn="l" defTabSz="457200" rtl="0" eaLnBrk="1" latinLnBrk="0" hangingPunct="1">
                <a:defRPr kern="1200">
                  <a:solidFill>
                    <a:schemeClr val="tx1"/>
                  </a:solidFill>
                  <a:latin typeface="Arial" pitchFamily="-106" charset="0"/>
                  <a:ea typeface="Arial" pitchFamily="-106" charset="0"/>
                  <a:cs typeface="Arial" pitchFamily="-106" charset="0"/>
                </a:defRPr>
              </a:lvl8pPr>
              <a:lvl9pPr marL="3657600" algn="l" defTabSz="457200" rtl="0" eaLnBrk="1" latinLnBrk="0" hangingPunct="1">
                <a:defRPr kern="1200">
                  <a:solidFill>
                    <a:schemeClr val="tx1"/>
                  </a:solidFill>
                  <a:latin typeface="Arial" pitchFamily="-106" charset="0"/>
                  <a:ea typeface="Arial" pitchFamily="-106" charset="0"/>
                  <a:cs typeface="Arial" pitchFamily="-106" charset="0"/>
                </a:defRPr>
              </a:lvl9pPr>
            </a:lstStyle>
            <a:p>
              <a:r>
                <a:rPr lang="en-US" sz="900" b="1" dirty="0">
                  <a:latin typeface="Open Sans" panose="020B0606030504020204" pitchFamily="34" charset="0"/>
                  <a:ea typeface="Open Sans" panose="020B0606030504020204" pitchFamily="34" charset="0"/>
                  <a:cs typeface="Open Sans" panose="020B0606030504020204" pitchFamily="34" charset="0"/>
                </a:rPr>
                <a:t>HTTP 200 ok</a:t>
              </a:r>
              <a:endParaRPr lang="fi-FI" sz="9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38" name="Oval 37">
              <a:extLst>
                <a:ext uri="{FF2B5EF4-FFF2-40B4-BE49-F238E27FC236}">
                  <a16:creationId xmlns:a16="http://schemas.microsoft.com/office/drawing/2014/main" id="{B0427378-3B5C-4966-B568-D03BDFFE7ABF}"/>
                </a:ext>
              </a:extLst>
            </p:cNvPr>
            <p:cNvSpPr/>
            <p:nvPr/>
          </p:nvSpPr>
          <p:spPr>
            <a:xfrm>
              <a:off x="4006081" y="4538238"/>
              <a:ext cx="182880" cy="18288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F</a:t>
              </a:r>
              <a:endParaRPr lang="en-US" sz="2000" dirty="0">
                <a:solidFill>
                  <a:schemeClr val="bg1"/>
                </a:solidFill>
              </a:endParaRPr>
            </a:p>
          </p:txBody>
        </p:sp>
      </p:grpSp>
      <p:grpSp>
        <p:nvGrpSpPr>
          <p:cNvPr id="4" name="Group 3">
            <a:extLst>
              <a:ext uri="{FF2B5EF4-FFF2-40B4-BE49-F238E27FC236}">
                <a16:creationId xmlns:a16="http://schemas.microsoft.com/office/drawing/2014/main" id="{689D6A58-870A-48A8-B8EF-3483A95E87A4}"/>
              </a:ext>
            </a:extLst>
          </p:cNvPr>
          <p:cNvGrpSpPr/>
          <p:nvPr/>
        </p:nvGrpSpPr>
        <p:grpSpPr>
          <a:xfrm>
            <a:off x="3859229" y="2535192"/>
            <a:ext cx="1627062" cy="230832"/>
            <a:chOff x="3859117" y="2547987"/>
            <a:chExt cx="1627062" cy="230832"/>
          </a:xfrm>
        </p:grpSpPr>
        <p:sp>
          <p:nvSpPr>
            <p:cNvPr id="109" name="Rectangle 108">
              <a:extLst>
                <a:ext uri="{FF2B5EF4-FFF2-40B4-BE49-F238E27FC236}">
                  <a16:creationId xmlns:a16="http://schemas.microsoft.com/office/drawing/2014/main" id="{F739244C-C6B4-47B6-B7C8-06A99C5D111E}"/>
                </a:ext>
              </a:extLst>
            </p:cNvPr>
            <p:cNvSpPr>
              <a:spLocks noChangeArrowheads="1"/>
            </p:cNvSpPr>
            <p:nvPr/>
          </p:nvSpPr>
          <p:spPr bwMode="auto">
            <a:xfrm>
              <a:off x="4011095" y="2547987"/>
              <a:ext cx="1475084" cy="230832"/>
            </a:xfrm>
            <a:prstGeom prst="rect">
              <a:avLst/>
            </a:prstGeom>
            <a:noFill/>
            <a:ln w="9525">
              <a:noFill/>
              <a:miter lim="800000"/>
              <a:headEnd/>
              <a:tailEnd/>
            </a:ln>
            <a:effectLst/>
          </p:spPr>
          <p:txBody>
            <a:bodyPr wrap="square">
              <a:prstTxWarp prst="textNoShape">
                <a:avLst/>
              </a:prstTxWarp>
              <a:spAutoFit/>
            </a:bodyPr>
            <a:lstStyle>
              <a:defPPr>
                <a:defRPr lang="fi-FI"/>
              </a:defPPr>
              <a:lvl1pPr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1pPr>
              <a:lvl2pPr marL="4572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2pPr>
              <a:lvl3pPr marL="9144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3pPr>
              <a:lvl4pPr marL="13716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4pPr>
              <a:lvl5pPr marL="18288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5pPr>
              <a:lvl6pPr marL="2286000" algn="l" defTabSz="457200" rtl="0" eaLnBrk="1" latinLnBrk="0" hangingPunct="1">
                <a:defRPr kern="1200">
                  <a:solidFill>
                    <a:schemeClr val="tx1"/>
                  </a:solidFill>
                  <a:latin typeface="Arial" pitchFamily="-106" charset="0"/>
                  <a:ea typeface="Arial" pitchFamily="-106" charset="0"/>
                  <a:cs typeface="Arial" pitchFamily="-106" charset="0"/>
                </a:defRPr>
              </a:lvl6pPr>
              <a:lvl7pPr marL="2743200" algn="l" defTabSz="457200" rtl="0" eaLnBrk="1" latinLnBrk="0" hangingPunct="1">
                <a:defRPr kern="1200">
                  <a:solidFill>
                    <a:schemeClr val="tx1"/>
                  </a:solidFill>
                  <a:latin typeface="Arial" pitchFamily="-106" charset="0"/>
                  <a:ea typeface="Arial" pitchFamily="-106" charset="0"/>
                  <a:cs typeface="Arial" pitchFamily="-106" charset="0"/>
                </a:defRPr>
              </a:lvl7pPr>
              <a:lvl8pPr marL="3200400" algn="l" defTabSz="457200" rtl="0" eaLnBrk="1" latinLnBrk="0" hangingPunct="1">
                <a:defRPr kern="1200">
                  <a:solidFill>
                    <a:schemeClr val="tx1"/>
                  </a:solidFill>
                  <a:latin typeface="Arial" pitchFamily="-106" charset="0"/>
                  <a:ea typeface="Arial" pitchFamily="-106" charset="0"/>
                  <a:cs typeface="Arial" pitchFamily="-106" charset="0"/>
                </a:defRPr>
              </a:lvl8pPr>
              <a:lvl9pPr marL="3657600" algn="l" defTabSz="457200" rtl="0" eaLnBrk="1" latinLnBrk="0" hangingPunct="1">
                <a:defRPr kern="1200">
                  <a:solidFill>
                    <a:schemeClr val="tx1"/>
                  </a:solidFill>
                  <a:latin typeface="Arial" pitchFamily="-106" charset="0"/>
                  <a:ea typeface="Arial" pitchFamily="-106" charset="0"/>
                  <a:cs typeface="Arial" pitchFamily="-106" charset="0"/>
                </a:defRPr>
              </a:lvl9pPr>
            </a:lstStyle>
            <a:p>
              <a:r>
                <a:rPr lang="en-US" sz="900" b="1" dirty="0">
                  <a:latin typeface="Open Sans" panose="020B0606030504020204" pitchFamily="34" charset="0"/>
                  <a:ea typeface="Open Sans" panose="020B0606030504020204" pitchFamily="34" charset="0"/>
                  <a:cs typeface="Open Sans" panose="020B0606030504020204" pitchFamily="34" charset="0"/>
                </a:rPr>
                <a:t>Submit Credentials</a:t>
              </a:r>
              <a:endParaRPr lang="fi-FI" sz="9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39" name="Oval 38">
              <a:extLst>
                <a:ext uri="{FF2B5EF4-FFF2-40B4-BE49-F238E27FC236}">
                  <a16:creationId xmlns:a16="http://schemas.microsoft.com/office/drawing/2014/main" id="{7430BB00-EC05-4261-BF93-36D9ABACC155}"/>
                </a:ext>
              </a:extLst>
            </p:cNvPr>
            <p:cNvSpPr/>
            <p:nvPr/>
          </p:nvSpPr>
          <p:spPr>
            <a:xfrm>
              <a:off x="3859117" y="2571963"/>
              <a:ext cx="182880" cy="18288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B</a:t>
              </a:r>
              <a:endParaRPr lang="en-US" sz="2000" dirty="0">
                <a:solidFill>
                  <a:schemeClr val="bg1"/>
                </a:solidFill>
              </a:endParaRPr>
            </a:p>
          </p:txBody>
        </p:sp>
      </p:grpSp>
      <p:cxnSp>
        <p:nvCxnSpPr>
          <p:cNvPr id="59" name="Straight Arrow Connector 58">
            <a:extLst>
              <a:ext uri="{FF2B5EF4-FFF2-40B4-BE49-F238E27FC236}">
                <a16:creationId xmlns:a16="http://schemas.microsoft.com/office/drawing/2014/main" id="{B124A30A-81A0-401A-A327-EDC3137E6F68}"/>
              </a:ext>
            </a:extLst>
          </p:cNvPr>
          <p:cNvCxnSpPr/>
          <p:nvPr/>
        </p:nvCxnSpPr>
        <p:spPr>
          <a:xfrm flipH="1">
            <a:off x="3793533" y="4509667"/>
            <a:ext cx="1436646" cy="0"/>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860752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Title 5">
            <a:extLst>
              <a:ext uri="{FF2B5EF4-FFF2-40B4-BE49-F238E27FC236}">
                <a16:creationId xmlns:a16="http://schemas.microsoft.com/office/drawing/2014/main" id="{47396696-5BBF-44A6-B6A0-CE83BBD6BA98}"/>
              </a:ext>
            </a:extLst>
          </p:cNvPr>
          <p:cNvSpPr txBox="1">
            <a:spLocks/>
          </p:cNvSpPr>
          <p:nvPr/>
        </p:nvSpPr>
        <p:spPr>
          <a:xfrm>
            <a:off x="421341" y="381179"/>
            <a:ext cx="11170024" cy="594360"/>
          </a:xfrm>
          <a:prstGeom prst="rect">
            <a:avLst/>
          </a:prstGeom>
        </p:spPr>
        <p:txBody>
          <a:bodyPr vert="horz" lIns="0" tIns="45720" rIns="0" bIns="0" rtlCol="0" anchor="t" anchorCtr="0">
            <a:noAutofit/>
          </a:bodyPr>
          <a:lstStyle>
            <a:lvl1pPr algn="l" defTabSz="914400" rtl="0" eaLnBrk="1" latinLnBrk="0" hangingPunct="1">
              <a:lnSpc>
                <a:spcPct val="80000"/>
              </a:lnSpc>
              <a:spcBef>
                <a:spcPct val="0"/>
              </a:spcBef>
              <a:buNone/>
              <a:defRPr sz="2800" b="0" i="0" kern="1200" cap="none" spc="-1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3200" dirty="0">
                <a:latin typeface="+mj-lt"/>
              </a:rPr>
              <a:t>OAuth 2.0</a:t>
            </a:r>
          </a:p>
        </p:txBody>
      </p:sp>
      <p:sp>
        <p:nvSpPr>
          <p:cNvPr id="100" name="Text Placeholder 2">
            <a:extLst>
              <a:ext uri="{FF2B5EF4-FFF2-40B4-BE49-F238E27FC236}">
                <a16:creationId xmlns:a16="http://schemas.microsoft.com/office/drawing/2014/main" id="{1BBD8E69-4724-483F-BD1E-268E616E3DE4}"/>
              </a:ext>
            </a:extLst>
          </p:cNvPr>
          <p:cNvSpPr txBox="1">
            <a:spLocks/>
          </p:cNvSpPr>
          <p:nvPr/>
        </p:nvSpPr>
        <p:spPr>
          <a:xfrm>
            <a:off x="421341" y="926280"/>
            <a:ext cx="11170024" cy="324765"/>
          </a:xfrm>
          <a:prstGeom prst="rect">
            <a:avLst/>
          </a:prstGeom>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t>OAuth2.0 is an open standard for authorization that applications can use to provide client applications with “secure delegated access”.</a:t>
            </a:r>
          </a:p>
        </p:txBody>
      </p:sp>
      <p:pic>
        <p:nvPicPr>
          <p:cNvPr id="65" name="Picture 2" descr="Image result for oauth 2 logo">
            <a:extLst>
              <a:ext uri="{FF2B5EF4-FFF2-40B4-BE49-F238E27FC236}">
                <a16:creationId xmlns:a16="http://schemas.microsoft.com/office/drawing/2014/main" id="{979434D5-EE04-43A2-BE99-C0754ADAD6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82798" y="60955"/>
            <a:ext cx="769362" cy="766248"/>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Straight Connector 66">
            <a:extLst>
              <a:ext uri="{FF2B5EF4-FFF2-40B4-BE49-F238E27FC236}">
                <a16:creationId xmlns:a16="http://schemas.microsoft.com/office/drawing/2014/main" id="{A785770A-1A0E-46F3-BD24-9B585A7DD4E4}"/>
              </a:ext>
            </a:extLst>
          </p:cNvPr>
          <p:cNvCxnSpPr>
            <a:cxnSpLocks/>
          </p:cNvCxnSpPr>
          <p:nvPr/>
        </p:nvCxnSpPr>
        <p:spPr>
          <a:xfrm>
            <a:off x="421341" y="884386"/>
            <a:ext cx="5598344" cy="3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0FC0AD7B-AF28-40AD-B564-02B94BFBA683}"/>
              </a:ext>
            </a:extLst>
          </p:cNvPr>
          <p:cNvGrpSpPr/>
          <p:nvPr/>
        </p:nvGrpSpPr>
        <p:grpSpPr>
          <a:xfrm>
            <a:off x="429018" y="1361279"/>
            <a:ext cx="11333964" cy="5263443"/>
            <a:chOff x="358682" y="1238191"/>
            <a:chExt cx="11333964" cy="5263443"/>
          </a:xfrm>
        </p:grpSpPr>
        <p:grpSp>
          <p:nvGrpSpPr>
            <p:cNvPr id="22" name="Group 21">
              <a:extLst>
                <a:ext uri="{FF2B5EF4-FFF2-40B4-BE49-F238E27FC236}">
                  <a16:creationId xmlns:a16="http://schemas.microsoft.com/office/drawing/2014/main" id="{B3EF8B1D-F8CC-40F7-90EA-53F0A5F4AA74}"/>
                </a:ext>
              </a:extLst>
            </p:cNvPr>
            <p:cNvGrpSpPr/>
            <p:nvPr/>
          </p:nvGrpSpPr>
          <p:grpSpPr>
            <a:xfrm>
              <a:off x="590574" y="1418148"/>
              <a:ext cx="5057384" cy="614155"/>
              <a:chOff x="499354" y="1418148"/>
              <a:chExt cx="5057384" cy="614155"/>
            </a:xfrm>
          </p:grpSpPr>
          <p:sp>
            <p:nvSpPr>
              <p:cNvPr id="53" name="Shape 307">
                <a:extLst>
                  <a:ext uri="{FF2B5EF4-FFF2-40B4-BE49-F238E27FC236}">
                    <a16:creationId xmlns:a16="http://schemas.microsoft.com/office/drawing/2014/main" id="{0E972BEC-22CF-4A9A-9DFF-69F1B5E4A4CE}"/>
                  </a:ext>
                </a:extLst>
              </p:cNvPr>
              <p:cNvSpPr/>
              <p:nvPr/>
            </p:nvSpPr>
            <p:spPr>
              <a:xfrm>
                <a:off x="499354" y="1418148"/>
                <a:ext cx="1315441" cy="169277"/>
              </a:xfrm>
              <a:prstGeom prst="rect">
                <a:avLst/>
              </a:prstGeom>
              <a:ln w="254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2800" cap="all" spc="400">
                    <a:latin typeface="Nexa Black"/>
                    <a:ea typeface="Nexa Black"/>
                    <a:cs typeface="Nexa Black"/>
                    <a:sym typeface="Nexa Black"/>
                  </a:defRPr>
                </a:lvl1pPr>
              </a:lstStyle>
              <a:p>
                <a:r>
                  <a:rPr lang="en-US" sz="1100" b="1" spc="300"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Auth Code</a:t>
                </a:r>
                <a:endParaRPr sz="1100" b="1" spc="300"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4" name="Shape 310">
                <a:extLst>
                  <a:ext uri="{FF2B5EF4-FFF2-40B4-BE49-F238E27FC236}">
                    <a16:creationId xmlns:a16="http://schemas.microsoft.com/office/drawing/2014/main" id="{B2CCE693-E9D6-412A-852B-17A19C8465D7}"/>
                  </a:ext>
                </a:extLst>
              </p:cNvPr>
              <p:cNvSpPr/>
              <p:nvPr/>
            </p:nvSpPr>
            <p:spPr>
              <a:xfrm>
                <a:off x="499354" y="1676052"/>
                <a:ext cx="5057384" cy="356251"/>
              </a:xfrm>
              <a:prstGeom prst="rect">
                <a:avLst/>
              </a:prstGeom>
              <a:ln w="25400">
                <a:miter lim="400000"/>
              </a:ln>
              <a:extLst>
                <a:ext uri="{C572A759-6A51-4108-AA02-DFA0A04FC94B}">
                  <ma14:wrappingTextBoxFlag xmlns:ma14="http://schemas.microsoft.com/office/mac/drawingml/2011/main" xmlns="" val="1"/>
                </a:ext>
              </a:extLst>
            </p:spPr>
            <p:txBody>
              <a:bodyPr wrap="square" lIns="0" tIns="0" rIns="0" bIns="0">
                <a:spAutoFit/>
              </a:bodyPr>
              <a:lstStyle/>
              <a:p>
                <a:pPr>
                  <a:lnSpc>
                    <a:spcPct val="120000"/>
                  </a:lnSpc>
                  <a:spcBef>
                    <a:spcPts val="600"/>
                  </a:spcBef>
                  <a:buSzPct val="100000"/>
                  <a:defRPr sz="2000"/>
                </a:pPr>
                <a:r>
                  <a:rPr lang="en-US" sz="1000" dirty="0">
                    <a:latin typeface="Open Sans" panose="020B0606030504020204" pitchFamily="34" charset="0"/>
                    <a:ea typeface="Open Sans" panose="020B0606030504020204" pitchFamily="34" charset="0"/>
                    <a:cs typeface="Open Sans" panose="020B0606030504020204" pitchFamily="34" charset="0"/>
                  </a:rPr>
                  <a:t>Uses the user agent to transport an intermediate code, which is then exchanged for the OAuth2 tokens</a:t>
                </a:r>
              </a:p>
            </p:txBody>
          </p:sp>
          <p:cxnSp>
            <p:nvCxnSpPr>
              <p:cNvPr id="55" name="Straight Connector 54">
                <a:extLst>
                  <a:ext uri="{FF2B5EF4-FFF2-40B4-BE49-F238E27FC236}">
                    <a16:creationId xmlns:a16="http://schemas.microsoft.com/office/drawing/2014/main" id="{6CCE7584-21F1-4999-A8EB-E19FB5141DE9}"/>
                  </a:ext>
                </a:extLst>
              </p:cNvPr>
              <p:cNvCxnSpPr>
                <a:cxnSpLocks/>
              </p:cNvCxnSpPr>
              <p:nvPr/>
            </p:nvCxnSpPr>
            <p:spPr>
              <a:xfrm>
                <a:off x="499354" y="1623720"/>
                <a:ext cx="5057384" cy="0"/>
              </a:xfrm>
              <a:prstGeom prst="line">
                <a:avLst/>
              </a:prstGeom>
              <a:noFill/>
              <a:ln w="57150" cap="flat" cmpd="sng" algn="ctr">
                <a:solidFill>
                  <a:schemeClr val="bg2"/>
                </a:solidFill>
                <a:prstDash val="solid"/>
                <a:miter lim="800000"/>
              </a:ln>
              <a:effectLst/>
            </p:spPr>
          </p:cxnSp>
        </p:grpSp>
        <p:grpSp>
          <p:nvGrpSpPr>
            <p:cNvPr id="25" name="Group 24">
              <a:extLst>
                <a:ext uri="{FF2B5EF4-FFF2-40B4-BE49-F238E27FC236}">
                  <a16:creationId xmlns:a16="http://schemas.microsoft.com/office/drawing/2014/main" id="{4B9D8443-85AE-49CE-ADA6-D12C89218DBE}"/>
                </a:ext>
              </a:extLst>
            </p:cNvPr>
            <p:cNvGrpSpPr/>
            <p:nvPr/>
          </p:nvGrpSpPr>
          <p:grpSpPr>
            <a:xfrm>
              <a:off x="5945543" y="1238191"/>
              <a:ext cx="5747103" cy="1171800"/>
              <a:chOff x="5945543" y="1238191"/>
              <a:chExt cx="5747103" cy="1171800"/>
            </a:xfrm>
          </p:grpSpPr>
          <p:sp>
            <p:nvSpPr>
              <p:cNvPr id="56" name="Shape 307">
                <a:extLst>
                  <a:ext uri="{FF2B5EF4-FFF2-40B4-BE49-F238E27FC236}">
                    <a16:creationId xmlns:a16="http://schemas.microsoft.com/office/drawing/2014/main" id="{78452B56-3F85-4ED2-9953-4BD7DE43E6FE}"/>
                  </a:ext>
                </a:extLst>
              </p:cNvPr>
              <p:cNvSpPr/>
              <p:nvPr/>
            </p:nvSpPr>
            <p:spPr>
              <a:xfrm>
                <a:off x="5945544" y="1406788"/>
                <a:ext cx="1424510" cy="169277"/>
              </a:xfrm>
              <a:prstGeom prst="rect">
                <a:avLst/>
              </a:prstGeom>
              <a:ln w="254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2800" cap="all" spc="400">
                    <a:latin typeface="Nexa Black"/>
                    <a:ea typeface="Nexa Black"/>
                    <a:cs typeface="Nexa Black"/>
                    <a:sym typeface="Nexa Black"/>
                  </a:defRPr>
                </a:lvl1pPr>
              </a:lstStyle>
              <a:p>
                <a:r>
                  <a:rPr lang="en-US" sz="1100" b="1" spc="300"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IMPLICIT</a:t>
                </a:r>
                <a:endParaRPr sz="1100" b="1" spc="300"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57" name="Straight Connector 56">
                <a:extLst>
                  <a:ext uri="{FF2B5EF4-FFF2-40B4-BE49-F238E27FC236}">
                    <a16:creationId xmlns:a16="http://schemas.microsoft.com/office/drawing/2014/main" id="{CE04F7B8-EAF4-4B1C-886C-99BC25444B1A}"/>
                  </a:ext>
                </a:extLst>
              </p:cNvPr>
              <p:cNvCxnSpPr/>
              <p:nvPr/>
            </p:nvCxnSpPr>
            <p:spPr>
              <a:xfrm>
                <a:off x="5945543" y="1623720"/>
                <a:ext cx="1512916" cy="0"/>
              </a:xfrm>
              <a:prstGeom prst="line">
                <a:avLst/>
              </a:prstGeom>
              <a:noFill/>
              <a:ln w="57150" cap="flat" cmpd="sng" algn="ctr">
                <a:solidFill>
                  <a:schemeClr val="bg2"/>
                </a:solidFill>
                <a:prstDash val="solid"/>
                <a:miter lim="800000"/>
              </a:ln>
              <a:effectLst/>
            </p:spPr>
          </p:cxnSp>
          <p:sp>
            <p:nvSpPr>
              <p:cNvPr id="62" name="Shape 310">
                <a:extLst>
                  <a:ext uri="{FF2B5EF4-FFF2-40B4-BE49-F238E27FC236}">
                    <a16:creationId xmlns:a16="http://schemas.microsoft.com/office/drawing/2014/main" id="{5524ACDA-DC7E-407D-8F68-2A68CA1E6BA7}"/>
                  </a:ext>
                </a:extLst>
              </p:cNvPr>
              <p:cNvSpPr/>
              <p:nvPr/>
            </p:nvSpPr>
            <p:spPr>
              <a:xfrm>
                <a:off x="5945543" y="1671376"/>
                <a:ext cx="1779434" cy="738615"/>
              </a:xfrm>
              <a:prstGeom prst="rect">
                <a:avLst/>
              </a:prstGeom>
              <a:ln w="25400">
                <a:miter lim="400000"/>
              </a:ln>
              <a:extLst>
                <a:ext uri="{C572A759-6A51-4108-AA02-DFA0A04FC94B}">
                  <ma14:wrappingTextBoxFlag xmlns:ma14="http://schemas.microsoft.com/office/mac/drawingml/2011/main" xmlns="" val="1"/>
                </a:ext>
              </a:extLst>
            </p:spPr>
            <p:txBody>
              <a:bodyPr wrap="square" lIns="0" tIns="0" rIns="0" bIns="0">
                <a:spAutoFit/>
              </a:bodyPr>
              <a:lstStyle/>
              <a:p>
                <a:pPr>
                  <a:lnSpc>
                    <a:spcPct val="120000"/>
                  </a:lnSpc>
                  <a:spcBef>
                    <a:spcPts val="600"/>
                  </a:spcBef>
                  <a:buSzPct val="100000"/>
                  <a:defRPr sz="2000"/>
                </a:pPr>
                <a:r>
                  <a:rPr lang="en-US" sz="1000" dirty="0">
                    <a:latin typeface="Open Sans" panose="020B0606030504020204" pitchFamily="34" charset="0"/>
                    <a:ea typeface="Open Sans" panose="020B0606030504020204" pitchFamily="34" charset="0"/>
                    <a:cs typeface="Open Sans" panose="020B0606030504020204" pitchFamily="34" charset="0"/>
                  </a:rPr>
                  <a:t>Where client is not able to safely hide the client secret (e.g. client side JavaScript application)</a:t>
                </a:r>
              </a:p>
            </p:txBody>
          </p:sp>
          <p:sp>
            <p:nvSpPr>
              <p:cNvPr id="58" name="Shape 307">
                <a:extLst>
                  <a:ext uri="{FF2B5EF4-FFF2-40B4-BE49-F238E27FC236}">
                    <a16:creationId xmlns:a16="http://schemas.microsoft.com/office/drawing/2014/main" id="{1F77CAEB-C98F-48B8-A732-38B60B993FDD}"/>
                  </a:ext>
                </a:extLst>
              </p:cNvPr>
              <p:cNvSpPr/>
              <p:nvPr/>
            </p:nvSpPr>
            <p:spPr>
              <a:xfrm>
                <a:off x="7903481" y="1238191"/>
                <a:ext cx="1732756" cy="338554"/>
              </a:xfrm>
              <a:prstGeom prst="rect">
                <a:avLst/>
              </a:prstGeom>
              <a:ln w="254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2800" cap="all" spc="400">
                    <a:latin typeface="Nexa Black"/>
                    <a:ea typeface="Nexa Black"/>
                    <a:cs typeface="Nexa Black"/>
                    <a:sym typeface="Nexa Black"/>
                  </a:defRPr>
                </a:lvl1pPr>
              </a:lstStyle>
              <a:p>
                <a:r>
                  <a:rPr lang="en-US" sz="1100" b="1" spc="300"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PASSWORD CREDENTIALS</a:t>
                </a:r>
                <a:endParaRPr sz="1100" b="1" spc="300"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59" name="Straight Connector 58">
                <a:extLst>
                  <a:ext uri="{FF2B5EF4-FFF2-40B4-BE49-F238E27FC236}">
                    <a16:creationId xmlns:a16="http://schemas.microsoft.com/office/drawing/2014/main" id="{D22F0CA0-202D-48B0-8AB3-D986E79BF779}"/>
                  </a:ext>
                </a:extLst>
              </p:cNvPr>
              <p:cNvCxnSpPr/>
              <p:nvPr/>
            </p:nvCxnSpPr>
            <p:spPr>
              <a:xfrm>
                <a:off x="7903481" y="1623720"/>
                <a:ext cx="1512916" cy="0"/>
              </a:xfrm>
              <a:prstGeom prst="line">
                <a:avLst/>
              </a:prstGeom>
              <a:noFill/>
              <a:ln w="57150" cap="flat" cmpd="sng" algn="ctr">
                <a:solidFill>
                  <a:schemeClr val="bg2"/>
                </a:solidFill>
                <a:prstDash val="solid"/>
                <a:miter lim="800000"/>
              </a:ln>
              <a:effectLst/>
            </p:spPr>
          </p:cxnSp>
          <p:sp>
            <p:nvSpPr>
              <p:cNvPr id="63" name="Shape 310">
                <a:extLst>
                  <a:ext uri="{FF2B5EF4-FFF2-40B4-BE49-F238E27FC236}">
                    <a16:creationId xmlns:a16="http://schemas.microsoft.com/office/drawing/2014/main" id="{97613D81-B0D4-4E2A-8C23-C716E7CF901D}"/>
                  </a:ext>
                </a:extLst>
              </p:cNvPr>
              <p:cNvSpPr/>
              <p:nvPr/>
            </p:nvSpPr>
            <p:spPr>
              <a:xfrm>
                <a:off x="7903481" y="1661745"/>
                <a:ext cx="1661775" cy="540917"/>
              </a:xfrm>
              <a:prstGeom prst="rect">
                <a:avLst/>
              </a:prstGeom>
              <a:ln w="25400">
                <a:miter lim="400000"/>
              </a:ln>
              <a:extLst>
                <a:ext uri="{C572A759-6A51-4108-AA02-DFA0A04FC94B}">
                  <ma14:wrappingTextBoxFlag xmlns:ma14="http://schemas.microsoft.com/office/mac/drawingml/2011/main" xmlns="" val="1"/>
                </a:ext>
              </a:extLst>
            </p:spPr>
            <p:txBody>
              <a:bodyPr wrap="square" lIns="0" tIns="0" rIns="0" bIns="0">
                <a:spAutoFit/>
              </a:bodyPr>
              <a:lstStyle/>
              <a:p>
                <a:pPr>
                  <a:lnSpc>
                    <a:spcPct val="120000"/>
                  </a:lnSpc>
                  <a:spcBef>
                    <a:spcPts val="600"/>
                  </a:spcBef>
                  <a:buSzPct val="100000"/>
                  <a:defRPr sz="2000"/>
                </a:pPr>
                <a:r>
                  <a:rPr lang="en-US" sz="1000" dirty="0">
                    <a:latin typeface="Open Sans" panose="020B0606030504020204" pitchFamily="34" charset="0"/>
                    <a:ea typeface="Open Sans" panose="020B0606030504020204" pitchFamily="34" charset="0"/>
                    <a:cs typeface="Open Sans" panose="020B0606030504020204" pitchFamily="34" charset="0"/>
                  </a:rPr>
                  <a:t>When application needs to control the login form (e.g. native mobile app)</a:t>
                </a:r>
              </a:p>
            </p:txBody>
          </p:sp>
          <p:sp>
            <p:nvSpPr>
              <p:cNvPr id="60" name="Shape 307">
                <a:extLst>
                  <a:ext uri="{FF2B5EF4-FFF2-40B4-BE49-F238E27FC236}">
                    <a16:creationId xmlns:a16="http://schemas.microsoft.com/office/drawing/2014/main" id="{1C3FFC34-4D34-40D5-9B2C-AB96BF31553C}"/>
                  </a:ext>
                </a:extLst>
              </p:cNvPr>
              <p:cNvSpPr/>
              <p:nvPr/>
            </p:nvSpPr>
            <p:spPr>
              <a:xfrm>
                <a:off x="9865754" y="1238191"/>
                <a:ext cx="1527826" cy="338554"/>
              </a:xfrm>
              <a:prstGeom prst="rect">
                <a:avLst/>
              </a:prstGeom>
              <a:ln w="254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2800" cap="all" spc="400">
                    <a:latin typeface="Nexa Black"/>
                    <a:ea typeface="Nexa Black"/>
                    <a:cs typeface="Nexa Black"/>
                    <a:sym typeface="Nexa Black"/>
                  </a:defRPr>
                </a:lvl1pPr>
              </a:lstStyle>
              <a:p>
                <a:r>
                  <a:rPr lang="en-US" sz="1100" b="1" spc="300"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CLIENT CREDENTIALS</a:t>
                </a:r>
                <a:endParaRPr sz="1100" b="1" spc="300"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61" name="Straight Connector 60">
                <a:extLst>
                  <a:ext uri="{FF2B5EF4-FFF2-40B4-BE49-F238E27FC236}">
                    <a16:creationId xmlns:a16="http://schemas.microsoft.com/office/drawing/2014/main" id="{5D216095-3E75-40CA-A927-E99549CC8279}"/>
                  </a:ext>
                </a:extLst>
              </p:cNvPr>
              <p:cNvCxnSpPr/>
              <p:nvPr/>
            </p:nvCxnSpPr>
            <p:spPr>
              <a:xfrm>
                <a:off x="9837541" y="1623720"/>
                <a:ext cx="1584252" cy="0"/>
              </a:xfrm>
              <a:prstGeom prst="line">
                <a:avLst/>
              </a:prstGeom>
              <a:noFill/>
              <a:ln w="57150" cap="flat" cmpd="sng" algn="ctr">
                <a:solidFill>
                  <a:schemeClr val="bg2"/>
                </a:solidFill>
                <a:prstDash val="solid"/>
                <a:miter lim="800000"/>
              </a:ln>
              <a:effectLst/>
            </p:spPr>
          </p:cxnSp>
          <p:sp>
            <p:nvSpPr>
              <p:cNvPr id="64" name="Shape 310">
                <a:extLst>
                  <a:ext uri="{FF2B5EF4-FFF2-40B4-BE49-F238E27FC236}">
                    <a16:creationId xmlns:a16="http://schemas.microsoft.com/office/drawing/2014/main" id="{DF46E850-9241-469C-B777-1D46D0A931E3}"/>
                  </a:ext>
                </a:extLst>
              </p:cNvPr>
              <p:cNvSpPr/>
              <p:nvPr/>
            </p:nvSpPr>
            <p:spPr>
              <a:xfrm>
                <a:off x="9865754" y="1670696"/>
                <a:ext cx="1826892" cy="739295"/>
              </a:xfrm>
              <a:prstGeom prst="rect">
                <a:avLst/>
              </a:prstGeom>
              <a:ln w="25400">
                <a:miter lim="400000"/>
              </a:ln>
              <a:extLst>
                <a:ext uri="{C572A759-6A51-4108-AA02-DFA0A04FC94B}">
                  <ma14:wrappingTextBoxFlag xmlns:ma14="http://schemas.microsoft.com/office/mac/drawingml/2011/main" xmlns="" val="1"/>
                </a:ext>
              </a:extLst>
            </p:spPr>
            <p:txBody>
              <a:bodyPr wrap="square" lIns="0" tIns="0" rIns="0" bIns="0">
                <a:spAutoFit/>
              </a:bodyPr>
              <a:lstStyle/>
              <a:p>
                <a:pPr>
                  <a:lnSpc>
                    <a:spcPct val="120000"/>
                  </a:lnSpc>
                  <a:spcBef>
                    <a:spcPts val="600"/>
                  </a:spcBef>
                  <a:buSzPct val="100000"/>
                  <a:defRPr sz="2000"/>
                </a:pPr>
                <a:r>
                  <a:rPr lang="en-US" sz="1000" dirty="0">
                    <a:latin typeface="Open Sans" panose="020B0606030504020204" pitchFamily="34" charset="0"/>
                    <a:ea typeface="Open Sans" panose="020B0606030504020204" pitchFamily="34" charset="0"/>
                    <a:cs typeface="Open Sans" panose="020B0606030504020204" pitchFamily="34" charset="0"/>
                  </a:rPr>
                  <a:t>When a user is not involved. Exchanges the client credentials for an OAuth2 access token</a:t>
                </a:r>
              </a:p>
            </p:txBody>
          </p:sp>
        </p:grpSp>
        <p:grpSp>
          <p:nvGrpSpPr>
            <p:cNvPr id="17" name="Group 16">
              <a:extLst>
                <a:ext uri="{FF2B5EF4-FFF2-40B4-BE49-F238E27FC236}">
                  <a16:creationId xmlns:a16="http://schemas.microsoft.com/office/drawing/2014/main" id="{FA5894CE-091B-442A-AD05-2F3C0E880441}"/>
                </a:ext>
              </a:extLst>
            </p:cNvPr>
            <p:cNvGrpSpPr/>
            <p:nvPr/>
          </p:nvGrpSpPr>
          <p:grpSpPr>
            <a:xfrm>
              <a:off x="6009493" y="4282647"/>
              <a:ext cx="5612271" cy="2218987"/>
              <a:chOff x="6096000" y="4282647"/>
              <a:chExt cx="5612271" cy="2218987"/>
            </a:xfrm>
          </p:grpSpPr>
          <p:grpSp>
            <p:nvGrpSpPr>
              <p:cNvPr id="14" name="Group 13">
                <a:extLst>
                  <a:ext uri="{FF2B5EF4-FFF2-40B4-BE49-F238E27FC236}">
                    <a16:creationId xmlns:a16="http://schemas.microsoft.com/office/drawing/2014/main" id="{68CDABBD-03D6-43D6-9194-F250A73C0453}"/>
                  </a:ext>
                </a:extLst>
              </p:cNvPr>
              <p:cNvGrpSpPr/>
              <p:nvPr/>
            </p:nvGrpSpPr>
            <p:grpSpPr>
              <a:xfrm>
                <a:off x="6096000" y="4282647"/>
                <a:ext cx="5345614" cy="784830"/>
                <a:chOff x="6099085" y="4210973"/>
                <a:chExt cx="5345614" cy="784830"/>
              </a:xfrm>
            </p:grpSpPr>
            <p:sp>
              <p:nvSpPr>
                <p:cNvPr id="48" name="Shape 310">
                  <a:extLst>
                    <a:ext uri="{FF2B5EF4-FFF2-40B4-BE49-F238E27FC236}">
                      <a16:creationId xmlns:a16="http://schemas.microsoft.com/office/drawing/2014/main" id="{0CD512E2-9065-4BF3-ACEE-E42CA3DBDA46}"/>
                    </a:ext>
                  </a:extLst>
                </p:cNvPr>
                <p:cNvSpPr/>
                <p:nvPr/>
              </p:nvSpPr>
              <p:spPr>
                <a:xfrm>
                  <a:off x="6399088" y="4210973"/>
                  <a:ext cx="5045611" cy="784830"/>
                </a:xfrm>
                <a:prstGeom prst="rect">
                  <a:avLst/>
                </a:prstGeom>
                <a:extLst>
                  <a:ext uri="{C572A759-6A51-4108-AA02-DFA0A04FC94B}">
                    <ma14:wrappingTextBoxFlag xmlns:ma14="http://schemas.microsoft.com/office/mac/drawingml/2011/main" xmlns="" val="1"/>
                  </a:ext>
                </a:extLst>
              </p:spPr>
              <p:txBody>
                <a:bodyPr wrap="square">
                  <a:spAutoFit/>
                </a:bodyPr>
                <a:lstStyle/>
                <a:p>
                  <a:r>
                    <a:rPr lang="en-US" sz="900" dirty="0">
                      <a:latin typeface="Open Sans" panose="020B0606030504020204" pitchFamily="34" charset="0"/>
                      <a:ea typeface="Open Sans" panose="020B0606030504020204" pitchFamily="34" charset="0"/>
                      <a:cs typeface="Open Sans" panose="020B0606030504020204" pitchFamily="34" charset="0"/>
                      <a:hlinkClick r:id="rId4"/>
                    </a:rPr>
                    <a:t>https://apihost:9081/authserver/authorization.oauth2?client_id=sd3154932hdwhvsck&amp;response_type=token&amp;scope=edit&amp;redirect_uri=https://demo%3A%2F%2Foauth2%2Fimplicit%2Fsb</a:t>
                  </a:r>
                  <a:endParaRPr lang="en-US" sz="900" dirty="0">
                    <a:latin typeface="Open Sans" panose="020B0606030504020204" pitchFamily="34" charset="0"/>
                    <a:ea typeface="Open Sans" panose="020B0606030504020204" pitchFamily="34" charset="0"/>
                    <a:cs typeface="Open Sans" panose="020B0606030504020204" pitchFamily="34" charset="0"/>
                  </a:endParaRPr>
                </a:p>
                <a:p>
                  <a:r>
                    <a:rPr lang="en-US" sz="900" dirty="0">
                      <a:latin typeface="Open Sans" panose="020B0606030504020204" pitchFamily="34" charset="0"/>
                      <a:ea typeface="Open Sans" panose="020B0606030504020204" pitchFamily="34" charset="0"/>
                      <a:cs typeface="Open Sans" panose="020B0606030504020204" pitchFamily="34" charset="0"/>
                    </a:rPr>
                    <a:t>**Implicit grant type</a:t>
                  </a:r>
                </a:p>
                <a:p>
                  <a:endParaRPr lang="en-US" sz="900" dirty="0">
                    <a:latin typeface="Open Sans" panose="020B0606030504020204" pitchFamily="34" charset="0"/>
                    <a:ea typeface="Open Sans" panose="020B0606030504020204" pitchFamily="34" charset="0"/>
                    <a:cs typeface="Open Sans" panose="020B0606030504020204" pitchFamily="34" charset="0"/>
                  </a:endParaRPr>
                </a:p>
              </p:txBody>
            </p:sp>
            <p:sp>
              <p:nvSpPr>
                <p:cNvPr id="69" name="Oval 68">
                  <a:extLst>
                    <a:ext uri="{FF2B5EF4-FFF2-40B4-BE49-F238E27FC236}">
                      <a16:creationId xmlns:a16="http://schemas.microsoft.com/office/drawing/2014/main" id="{13C0AEB1-DA8A-48C0-A6CD-B4C01F390D58}"/>
                    </a:ext>
                  </a:extLst>
                </p:cNvPr>
                <p:cNvSpPr/>
                <p:nvPr/>
              </p:nvSpPr>
              <p:spPr>
                <a:xfrm>
                  <a:off x="6099085" y="4210973"/>
                  <a:ext cx="182880" cy="18288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A</a:t>
                  </a:r>
                  <a:endParaRPr lang="en-US" sz="2000" dirty="0">
                    <a:solidFill>
                      <a:schemeClr val="bg1"/>
                    </a:solidFill>
                  </a:endParaRPr>
                </a:p>
              </p:txBody>
            </p:sp>
          </p:grpSp>
          <p:grpSp>
            <p:nvGrpSpPr>
              <p:cNvPr id="16" name="Group 15">
                <a:extLst>
                  <a:ext uri="{FF2B5EF4-FFF2-40B4-BE49-F238E27FC236}">
                    <a16:creationId xmlns:a16="http://schemas.microsoft.com/office/drawing/2014/main" id="{6FB78379-1760-4D84-B0FC-28579FFB4B6F}"/>
                  </a:ext>
                </a:extLst>
              </p:cNvPr>
              <p:cNvGrpSpPr/>
              <p:nvPr/>
            </p:nvGrpSpPr>
            <p:grpSpPr>
              <a:xfrm>
                <a:off x="6099085" y="5030503"/>
                <a:ext cx="5279592" cy="861774"/>
                <a:chOff x="6099085" y="4943630"/>
                <a:chExt cx="5279592" cy="861774"/>
              </a:xfrm>
            </p:grpSpPr>
            <p:sp>
              <p:nvSpPr>
                <p:cNvPr id="66" name="Rectangle 65">
                  <a:extLst>
                    <a:ext uri="{FF2B5EF4-FFF2-40B4-BE49-F238E27FC236}">
                      <a16:creationId xmlns:a16="http://schemas.microsoft.com/office/drawing/2014/main" id="{D6BCC121-CD96-4E87-8D35-65B1D7FB0873}"/>
                    </a:ext>
                  </a:extLst>
                </p:cNvPr>
                <p:cNvSpPr/>
                <p:nvPr/>
              </p:nvSpPr>
              <p:spPr>
                <a:xfrm>
                  <a:off x="6399088" y="4943630"/>
                  <a:ext cx="4979589" cy="861774"/>
                </a:xfrm>
                <a:prstGeom prst="rect">
                  <a:avLst/>
                </a:prstGeom>
              </p:spPr>
              <p:txBody>
                <a:bodyPr wrap="square">
                  <a:spAutoFit/>
                </a:bodyPr>
                <a:lstStyle/>
                <a:p>
                  <a:r>
                    <a:rPr lang="en-US" sz="900" dirty="0">
                      <a:latin typeface="Open Sans" panose="020B0606030504020204" pitchFamily="34" charset="0"/>
                      <a:ea typeface="Open Sans" panose="020B0606030504020204" pitchFamily="34" charset="0"/>
                      <a:cs typeface="Open Sans" panose="020B0606030504020204" pitchFamily="34" charset="0"/>
                    </a:rPr>
                    <a:t>HTTP Request POST https://localhost:9031/as/token.oauth2 HTTP/1.1</a:t>
                  </a:r>
                </a:p>
                <a:p>
                  <a:r>
                    <a:rPr lang="en-US" sz="900" dirty="0">
                      <a:latin typeface="Open Sans" panose="020B0606030504020204" pitchFamily="34" charset="0"/>
                      <a:ea typeface="Open Sans" panose="020B0606030504020204" pitchFamily="34" charset="0"/>
                      <a:cs typeface="Open Sans" panose="020B0606030504020204" pitchFamily="34" charset="0"/>
                    </a:rPr>
                    <a:t>Headers Content-Type:</a:t>
                  </a:r>
                </a:p>
                <a:p>
                  <a:r>
                    <a:rPr lang="en-US" sz="900" dirty="0">
                      <a:latin typeface="Open Sans" panose="020B0606030504020204" pitchFamily="34" charset="0"/>
                      <a:ea typeface="Open Sans" panose="020B0606030504020204" pitchFamily="34" charset="0"/>
                      <a:cs typeface="Open Sans" panose="020B0606030504020204" pitchFamily="34" charset="0"/>
                    </a:rPr>
                    <a:t>Authorization: application/x-www-form-</a:t>
                  </a:r>
                  <a:r>
                    <a:rPr lang="en-US" sz="900" dirty="0" err="1">
                      <a:latin typeface="Open Sans" panose="020B0606030504020204" pitchFamily="34" charset="0"/>
                      <a:ea typeface="Open Sans" panose="020B0606030504020204" pitchFamily="34" charset="0"/>
                      <a:cs typeface="Open Sans" panose="020B0606030504020204" pitchFamily="34" charset="0"/>
                    </a:rPr>
                    <a:t>urlencoded</a:t>
                  </a:r>
                  <a:r>
                    <a:rPr lang="en-US" sz="900" dirty="0">
                      <a:latin typeface="Open Sans" panose="020B0606030504020204" pitchFamily="34" charset="0"/>
                      <a:ea typeface="Open Sans" panose="020B0606030504020204" pitchFamily="34" charset="0"/>
                      <a:cs typeface="Open Sans" panose="020B0606030504020204" pitchFamily="34" charset="0"/>
                    </a:rPr>
                    <a:t> Basic Y2NfY2xpZOjJGZWRlcmF0ZQ==</a:t>
                  </a:r>
                </a:p>
                <a:p>
                  <a:r>
                    <a:rPr lang="en-US" sz="900" dirty="0">
                      <a:latin typeface="Open Sans" panose="020B0606030504020204" pitchFamily="34" charset="0"/>
                      <a:ea typeface="Open Sans" panose="020B0606030504020204" pitchFamily="34" charset="0"/>
                      <a:cs typeface="Open Sans" panose="020B0606030504020204" pitchFamily="34" charset="0"/>
                    </a:rPr>
                    <a:t>Body </a:t>
                  </a:r>
                  <a:r>
                    <a:rPr lang="en-US" sz="900" dirty="0" err="1">
                      <a:latin typeface="Open Sans" panose="020B0606030504020204" pitchFamily="34" charset="0"/>
                      <a:ea typeface="Open Sans" panose="020B0606030504020204" pitchFamily="34" charset="0"/>
                      <a:cs typeface="Open Sans" panose="020B0606030504020204" pitchFamily="34" charset="0"/>
                    </a:rPr>
                    <a:t>grant_type</a:t>
                  </a:r>
                  <a:r>
                    <a:rPr lang="en-US" sz="900" dirty="0">
                      <a:latin typeface="Open Sans" panose="020B0606030504020204" pitchFamily="34" charset="0"/>
                      <a:ea typeface="Open Sans" panose="020B0606030504020204" pitchFamily="34" charset="0"/>
                      <a:cs typeface="Open Sans" panose="020B0606030504020204" pitchFamily="34" charset="0"/>
                    </a:rPr>
                    <a:t>=</a:t>
                  </a:r>
                  <a:r>
                    <a:rPr lang="en-US" sz="900" dirty="0" err="1">
                      <a:latin typeface="Open Sans" panose="020B0606030504020204" pitchFamily="34" charset="0"/>
                      <a:ea typeface="Open Sans" panose="020B0606030504020204" pitchFamily="34" charset="0"/>
                      <a:cs typeface="Open Sans" panose="020B0606030504020204" pitchFamily="34" charset="0"/>
                    </a:rPr>
                    <a:t>client_credentials&amp;scope</a:t>
                  </a:r>
                  <a:r>
                    <a:rPr lang="en-US" sz="900" dirty="0">
                      <a:latin typeface="Open Sans" panose="020B0606030504020204" pitchFamily="34" charset="0"/>
                      <a:ea typeface="Open Sans" panose="020B0606030504020204" pitchFamily="34" charset="0"/>
                      <a:cs typeface="Open Sans" panose="020B0606030504020204" pitchFamily="34" charset="0"/>
                    </a:rPr>
                    <a:t>=edit</a:t>
                  </a:r>
                </a:p>
                <a:p>
                  <a:r>
                    <a:rPr lang="en-US" sz="900" dirty="0">
                      <a:latin typeface="Open Sans" panose="020B0606030504020204" pitchFamily="34" charset="0"/>
                      <a:ea typeface="Open Sans" panose="020B0606030504020204" pitchFamily="34" charset="0"/>
                      <a:cs typeface="Open Sans" panose="020B0606030504020204" pitchFamily="34" charset="0"/>
                    </a:rPr>
                    <a:t>**Client/Password credentials grant type</a:t>
                  </a:r>
                </a:p>
                <a:p>
                  <a:endParaRPr lang="en-US" sz="400" dirty="0">
                    <a:latin typeface="Open Sans" panose="020B0606030504020204" pitchFamily="34" charset="0"/>
                    <a:ea typeface="Open Sans" panose="020B0606030504020204" pitchFamily="34" charset="0"/>
                    <a:cs typeface="Open Sans" panose="020B0606030504020204" pitchFamily="34" charset="0"/>
                  </a:endParaRPr>
                </a:p>
              </p:txBody>
            </p:sp>
            <p:sp>
              <p:nvSpPr>
                <p:cNvPr id="70" name="Oval 69">
                  <a:extLst>
                    <a:ext uri="{FF2B5EF4-FFF2-40B4-BE49-F238E27FC236}">
                      <a16:creationId xmlns:a16="http://schemas.microsoft.com/office/drawing/2014/main" id="{A0F522A1-D94D-4542-92E9-671ED350D6CC}"/>
                    </a:ext>
                  </a:extLst>
                </p:cNvPr>
                <p:cNvSpPr/>
                <p:nvPr/>
              </p:nvSpPr>
              <p:spPr>
                <a:xfrm>
                  <a:off x="6099085" y="4943630"/>
                  <a:ext cx="182880" cy="18288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A</a:t>
                  </a:r>
                  <a:endParaRPr lang="en-US" sz="2000" dirty="0">
                    <a:solidFill>
                      <a:schemeClr val="bg1"/>
                    </a:solidFill>
                  </a:endParaRPr>
                </a:p>
              </p:txBody>
            </p:sp>
          </p:grpSp>
          <p:grpSp>
            <p:nvGrpSpPr>
              <p:cNvPr id="15" name="Group 14">
                <a:extLst>
                  <a:ext uri="{FF2B5EF4-FFF2-40B4-BE49-F238E27FC236}">
                    <a16:creationId xmlns:a16="http://schemas.microsoft.com/office/drawing/2014/main" id="{07B124D9-494B-40F9-A557-09CDA1896DA8}"/>
                  </a:ext>
                </a:extLst>
              </p:cNvPr>
              <p:cNvGrpSpPr/>
              <p:nvPr/>
            </p:nvGrpSpPr>
            <p:grpSpPr>
              <a:xfrm>
                <a:off x="6099085" y="5855303"/>
                <a:ext cx="5609186" cy="646331"/>
                <a:chOff x="6099085" y="5855303"/>
                <a:chExt cx="5609186" cy="646331"/>
              </a:xfrm>
            </p:grpSpPr>
            <p:sp>
              <p:nvSpPr>
                <p:cNvPr id="49" name="Rectangle 48">
                  <a:extLst>
                    <a:ext uri="{FF2B5EF4-FFF2-40B4-BE49-F238E27FC236}">
                      <a16:creationId xmlns:a16="http://schemas.microsoft.com/office/drawing/2014/main" id="{72682E33-910A-4C13-BD9C-EEB8FC1B56F7}"/>
                    </a:ext>
                  </a:extLst>
                </p:cNvPr>
                <p:cNvSpPr/>
                <p:nvPr/>
              </p:nvSpPr>
              <p:spPr>
                <a:xfrm>
                  <a:off x="6399088" y="5855303"/>
                  <a:ext cx="5309183" cy="646331"/>
                </a:xfrm>
                <a:prstGeom prst="rect">
                  <a:avLst/>
                </a:prstGeom>
              </p:spPr>
              <p:txBody>
                <a:bodyPr wrap="square">
                  <a:spAutoFit/>
                </a:bodyPr>
                <a:lstStyle/>
                <a:p>
                  <a:r>
                    <a:rPr lang="en-US" sz="900" dirty="0">
                      <a:latin typeface="Open Sans" panose="020B0606030504020204" pitchFamily="34" charset="0"/>
                      <a:ea typeface="Open Sans" panose="020B0606030504020204" pitchFamily="34" charset="0"/>
                      <a:cs typeface="Open Sans" panose="020B0606030504020204" pitchFamily="34" charset="0"/>
                    </a:rPr>
                    <a:t>HTTP Response HTTP/1.1 200 OK</a:t>
                  </a:r>
                </a:p>
                <a:p>
                  <a:r>
                    <a:rPr lang="en-US" sz="900" dirty="0">
                      <a:latin typeface="Open Sans" panose="020B0606030504020204" pitchFamily="34" charset="0"/>
                      <a:ea typeface="Open Sans" panose="020B0606030504020204" pitchFamily="34" charset="0"/>
                      <a:cs typeface="Open Sans" panose="020B0606030504020204" pitchFamily="34" charset="0"/>
                    </a:rPr>
                    <a:t>Headers Content-Type: application/</a:t>
                  </a:r>
                  <a:r>
                    <a:rPr lang="en-US" sz="900" dirty="0" err="1">
                      <a:latin typeface="Open Sans" panose="020B0606030504020204" pitchFamily="34" charset="0"/>
                      <a:ea typeface="Open Sans" panose="020B0606030504020204" pitchFamily="34" charset="0"/>
                      <a:cs typeface="Open Sans" panose="020B0606030504020204" pitchFamily="34" charset="0"/>
                    </a:rPr>
                    <a:t>json;charset</a:t>
                  </a:r>
                  <a:r>
                    <a:rPr lang="en-US" sz="900" dirty="0">
                      <a:latin typeface="Open Sans" panose="020B0606030504020204" pitchFamily="34" charset="0"/>
                      <a:ea typeface="Open Sans" panose="020B0606030504020204" pitchFamily="34" charset="0"/>
                      <a:cs typeface="Open Sans" panose="020B0606030504020204" pitchFamily="34" charset="0"/>
                    </a:rPr>
                    <a:t>=UTF-8</a:t>
                  </a:r>
                </a:p>
                <a:p>
                  <a:r>
                    <a:rPr lang="en-US" sz="900" dirty="0">
                      <a:latin typeface="Open Sans" panose="020B0606030504020204" pitchFamily="34" charset="0"/>
                      <a:ea typeface="Open Sans" panose="020B0606030504020204" pitchFamily="34" charset="0"/>
                      <a:cs typeface="Open Sans" panose="020B0606030504020204" pitchFamily="34" charset="0"/>
                    </a:rPr>
                    <a:t>Body {"access_token":"</a:t>
                  </a:r>
                  <a:r>
                    <a:rPr lang="en-US" sz="900" dirty="0" err="1">
                      <a:latin typeface="Open Sans" panose="020B0606030504020204" pitchFamily="34" charset="0"/>
                      <a:ea typeface="Open Sans" panose="020B0606030504020204" pitchFamily="34" charset="0"/>
                      <a:cs typeface="Open Sans" panose="020B0606030504020204" pitchFamily="34" charset="0"/>
                    </a:rPr>
                    <a:t>zzz</a:t>
                  </a:r>
                  <a:r>
                    <a:rPr lang="en-US" sz="900" dirty="0">
                      <a:latin typeface="Open Sans" panose="020B0606030504020204" pitchFamily="34" charset="0"/>
                      <a:ea typeface="Open Sans" panose="020B0606030504020204" pitchFamily="34" charset="0"/>
                      <a:cs typeface="Open Sans" panose="020B0606030504020204" pitchFamily="34" charset="0"/>
                    </a:rPr>
                    <a:t>…yyy","token_type":"Bearer","expires_in":14400 }</a:t>
                  </a:r>
                </a:p>
                <a:p>
                  <a:r>
                    <a:rPr lang="en-US" sz="900" dirty="0">
                      <a:latin typeface="Open Sans" panose="020B0606030504020204" pitchFamily="34" charset="0"/>
                      <a:ea typeface="Open Sans" panose="020B0606030504020204" pitchFamily="34" charset="0"/>
                      <a:cs typeface="Open Sans" panose="020B0606030504020204" pitchFamily="34" charset="0"/>
                    </a:rPr>
                    <a:t>**You get refresh token additionally in Password Credentials grant type</a:t>
                  </a:r>
                </a:p>
              </p:txBody>
            </p:sp>
            <p:sp>
              <p:nvSpPr>
                <p:cNvPr id="71" name="Oval 70">
                  <a:extLst>
                    <a:ext uri="{FF2B5EF4-FFF2-40B4-BE49-F238E27FC236}">
                      <a16:creationId xmlns:a16="http://schemas.microsoft.com/office/drawing/2014/main" id="{0044D9F6-2678-40A1-A9A8-46576FA56E40}"/>
                    </a:ext>
                  </a:extLst>
                </p:cNvPr>
                <p:cNvSpPr/>
                <p:nvPr/>
              </p:nvSpPr>
              <p:spPr>
                <a:xfrm>
                  <a:off x="6099085" y="5855303"/>
                  <a:ext cx="182880" cy="18288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B</a:t>
                  </a:r>
                  <a:endParaRPr lang="en-US" sz="2000" dirty="0">
                    <a:solidFill>
                      <a:schemeClr val="bg1"/>
                    </a:solidFill>
                  </a:endParaRPr>
                </a:p>
              </p:txBody>
            </p:sp>
          </p:grpSp>
        </p:grpSp>
        <p:grpSp>
          <p:nvGrpSpPr>
            <p:cNvPr id="5" name="Group 4">
              <a:extLst>
                <a:ext uri="{FF2B5EF4-FFF2-40B4-BE49-F238E27FC236}">
                  <a16:creationId xmlns:a16="http://schemas.microsoft.com/office/drawing/2014/main" id="{FD460B79-B683-46B0-9A85-B36B85DAEBCA}"/>
                </a:ext>
              </a:extLst>
            </p:cNvPr>
            <p:cNvGrpSpPr/>
            <p:nvPr/>
          </p:nvGrpSpPr>
          <p:grpSpPr>
            <a:xfrm>
              <a:off x="6795442" y="2966498"/>
              <a:ext cx="4040372" cy="882503"/>
              <a:chOff x="6402640" y="2966498"/>
              <a:chExt cx="4040372" cy="882503"/>
            </a:xfrm>
          </p:grpSpPr>
          <p:sp>
            <p:nvSpPr>
              <p:cNvPr id="33" name="Rectangle 32">
                <a:extLst>
                  <a:ext uri="{FF2B5EF4-FFF2-40B4-BE49-F238E27FC236}">
                    <a16:creationId xmlns:a16="http://schemas.microsoft.com/office/drawing/2014/main" id="{BF2ED09F-57F9-44F0-8266-BD9024A4605E}"/>
                  </a:ext>
                </a:extLst>
              </p:cNvPr>
              <p:cNvSpPr/>
              <p:nvPr/>
            </p:nvSpPr>
            <p:spPr>
              <a:xfrm>
                <a:off x="6402640" y="2966498"/>
                <a:ext cx="1052623" cy="882503"/>
              </a:xfrm>
              <a:prstGeom prst="rect">
                <a:avLst/>
              </a:prstGeom>
              <a:solidFill>
                <a:schemeClr val="accent1">
                  <a:lumMod val="20000"/>
                  <a:lumOff val="80000"/>
                </a:schemeClr>
              </a:solidFill>
              <a:ln w="19050" cap="flat" cmpd="sng" algn="ctr">
                <a:solidFill>
                  <a:schemeClr val="accent1"/>
                </a:solidFill>
                <a:prstDash val="solid"/>
                <a:miter lim="800000"/>
                <a:headEnd type="none" w="med" len="med"/>
                <a:tailEnd type="none" w="med" len="med"/>
              </a:ln>
              <a:effectLst>
                <a:outerShdw blurRad="50800" dist="38100" algn="l" rotWithShape="0">
                  <a:prstClr val="black">
                    <a:alpha val="40000"/>
                  </a:prstClr>
                </a:outerShdw>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050" b="1" kern="0" dirty="0">
                    <a:solidFill>
                      <a:schemeClr val="tx1"/>
                    </a:solidFill>
                    <a:ea typeface="Open Sans" panose="020B0606030504020204" pitchFamily="34" charset="0"/>
                    <a:cs typeface="Open Sans" panose="020B0606030504020204" pitchFamily="34" charset="0"/>
                  </a:rPr>
                  <a:t>OAuth2.0 </a:t>
                </a:r>
              </a:p>
              <a:p>
                <a:pPr algn="ctr" defTabSz="913927" fontAlgn="base">
                  <a:spcBef>
                    <a:spcPct val="0"/>
                  </a:spcBef>
                  <a:spcAft>
                    <a:spcPct val="0"/>
                  </a:spcAft>
                </a:pPr>
                <a:r>
                  <a:rPr lang="en-US" sz="1050" b="1" kern="0" dirty="0">
                    <a:ea typeface="Open Sans" panose="020B0606030504020204" pitchFamily="34" charset="0"/>
                    <a:cs typeface="Open Sans" panose="020B0606030504020204" pitchFamily="34" charset="0"/>
                  </a:rPr>
                  <a:t>C</a:t>
                </a:r>
                <a:r>
                  <a:rPr lang="en-US" sz="1050" b="1" kern="0" dirty="0">
                    <a:solidFill>
                      <a:schemeClr val="tx1"/>
                    </a:solidFill>
                    <a:ea typeface="Open Sans" panose="020B0606030504020204" pitchFamily="34" charset="0"/>
                    <a:cs typeface="Open Sans" panose="020B0606030504020204" pitchFamily="34" charset="0"/>
                  </a:rPr>
                  <a:t>lient</a:t>
                </a:r>
              </a:p>
            </p:txBody>
          </p:sp>
          <p:sp>
            <p:nvSpPr>
              <p:cNvPr id="34" name="Rectangle 33">
                <a:extLst>
                  <a:ext uri="{FF2B5EF4-FFF2-40B4-BE49-F238E27FC236}">
                    <a16:creationId xmlns:a16="http://schemas.microsoft.com/office/drawing/2014/main" id="{FE2EB0E8-1251-4341-B60F-DE6CC20744AA}"/>
                  </a:ext>
                </a:extLst>
              </p:cNvPr>
              <p:cNvSpPr/>
              <p:nvPr/>
            </p:nvSpPr>
            <p:spPr>
              <a:xfrm>
                <a:off x="9287607" y="2966498"/>
                <a:ext cx="1155405" cy="882503"/>
              </a:xfrm>
              <a:prstGeom prst="rect">
                <a:avLst/>
              </a:prstGeom>
              <a:solidFill>
                <a:schemeClr val="accent3"/>
              </a:solidFill>
              <a:ln w="19050" cap="flat" cmpd="sng" algn="ctr">
                <a:solidFill>
                  <a:schemeClr val="accent3">
                    <a:lumMod val="75000"/>
                  </a:schemeClr>
                </a:solidFill>
                <a:prstDash val="solid"/>
                <a:miter lim="800000"/>
                <a:headEnd type="none" w="med" len="med"/>
                <a:tailEnd type="none" w="med" len="med"/>
              </a:ln>
              <a:effectLst>
                <a:outerShdw blurRad="50800" dist="38100" algn="l" rotWithShape="0">
                  <a:prstClr val="black">
                    <a:alpha val="40000"/>
                  </a:prstClr>
                </a:outerShdw>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050" b="1" kern="0" dirty="0">
                    <a:solidFill>
                      <a:schemeClr val="bg1"/>
                    </a:solidFill>
                    <a:ea typeface="Open Sans" panose="020B0606030504020204" pitchFamily="34" charset="0"/>
                    <a:cs typeface="Open Sans" panose="020B0606030504020204" pitchFamily="34" charset="0"/>
                  </a:rPr>
                  <a:t>Authorization Server</a:t>
                </a:r>
              </a:p>
            </p:txBody>
          </p:sp>
          <p:cxnSp>
            <p:nvCxnSpPr>
              <p:cNvPr id="35" name="Straight Arrow Connector 34">
                <a:extLst>
                  <a:ext uri="{FF2B5EF4-FFF2-40B4-BE49-F238E27FC236}">
                    <a16:creationId xmlns:a16="http://schemas.microsoft.com/office/drawing/2014/main" id="{DDC50162-F944-4EDC-8665-95BB8C9E6936}"/>
                  </a:ext>
                </a:extLst>
              </p:cNvPr>
              <p:cNvCxnSpPr/>
              <p:nvPr/>
            </p:nvCxnSpPr>
            <p:spPr>
              <a:xfrm flipV="1">
                <a:off x="7455263" y="3285478"/>
                <a:ext cx="1832344" cy="0"/>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AC0EC5B-27CF-4ED8-AE2D-DE17962D82D0}"/>
                  </a:ext>
                </a:extLst>
              </p:cNvPr>
              <p:cNvCxnSpPr/>
              <p:nvPr/>
            </p:nvCxnSpPr>
            <p:spPr>
              <a:xfrm flipH="1" flipV="1">
                <a:off x="7455263" y="3625720"/>
                <a:ext cx="1832344" cy="1"/>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68DCB52-DDFC-4AF0-B8FE-4BA24799F89F}"/>
                  </a:ext>
                </a:extLst>
              </p:cNvPr>
              <p:cNvGrpSpPr/>
              <p:nvPr/>
            </p:nvGrpSpPr>
            <p:grpSpPr>
              <a:xfrm>
                <a:off x="7793451" y="3388973"/>
                <a:ext cx="1155968" cy="246221"/>
                <a:chOff x="7804653" y="3388973"/>
                <a:chExt cx="1155968" cy="246221"/>
              </a:xfrm>
            </p:grpSpPr>
            <p:sp>
              <p:nvSpPr>
                <p:cNvPr id="38" name="Rectangle 37">
                  <a:extLst>
                    <a:ext uri="{FF2B5EF4-FFF2-40B4-BE49-F238E27FC236}">
                      <a16:creationId xmlns:a16="http://schemas.microsoft.com/office/drawing/2014/main" id="{FE72D98C-3AF2-4901-BBE2-0328A076F3CA}"/>
                    </a:ext>
                  </a:extLst>
                </p:cNvPr>
                <p:cNvSpPr>
                  <a:spLocks noChangeArrowheads="1"/>
                </p:cNvSpPr>
                <p:nvPr/>
              </p:nvSpPr>
              <p:spPr bwMode="auto">
                <a:xfrm>
                  <a:off x="7924760" y="3388973"/>
                  <a:ext cx="1035861" cy="246221"/>
                </a:xfrm>
                <a:prstGeom prst="rect">
                  <a:avLst/>
                </a:prstGeom>
                <a:noFill/>
                <a:ln w="9525">
                  <a:noFill/>
                  <a:miter lim="800000"/>
                  <a:headEnd/>
                  <a:tailEnd/>
                </a:ln>
                <a:effectLst/>
              </p:spPr>
              <p:txBody>
                <a:bodyPr wrap="none">
                  <a:prstTxWarp prst="textNoShape">
                    <a:avLst/>
                  </a:prstTxWarp>
                  <a:spAutoFit/>
                </a:bodyPr>
                <a:lstStyle>
                  <a:defPPr>
                    <a:defRPr lang="fi-FI"/>
                  </a:defPPr>
                  <a:lvl1pPr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1pPr>
                  <a:lvl2pPr marL="4572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2pPr>
                  <a:lvl3pPr marL="9144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3pPr>
                  <a:lvl4pPr marL="13716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4pPr>
                  <a:lvl5pPr marL="18288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5pPr>
                  <a:lvl6pPr marL="2286000" algn="l" defTabSz="457200" rtl="0" eaLnBrk="1" latinLnBrk="0" hangingPunct="1">
                    <a:defRPr kern="1200">
                      <a:solidFill>
                        <a:schemeClr val="tx1"/>
                      </a:solidFill>
                      <a:latin typeface="Arial" pitchFamily="-106" charset="0"/>
                      <a:ea typeface="Arial" pitchFamily="-106" charset="0"/>
                      <a:cs typeface="Arial" pitchFamily="-106" charset="0"/>
                    </a:defRPr>
                  </a:lvl6pPr>
                  <a:lvl7pPr marL="2743200" algn="l" defTabSz="457200" rtl="0" eaLnBrk="1" latinLnBrk="0" hangingPunct="1">
                    <a:defRPr kern="1200">
                      <a:solidFill>
                        <a:schemeClr val="tx1"/>
                      </a:solidFill>
                      <a:latin typeface="Arial" pitchFamily="-106" charset="0"/>
                      <a:ea typeface="Arial" pitchFamily="-106" charset="0"/>
                      <a:cs typeface="Arial" pitchFamily="-106" charset="0"/>
                    </a:defRPr>
                  </a:lvl7pPr>
                  <a:lvl8pPr marL="3200400" algn="l" defTabSz="457200" rtl="0" eaLnBrk="1" latinLnBrk="0" hangingPunct="1">
                    <a:defRPr kern="1200">
                      <a:solidFill>
                        <a:schemeClr val="tx1"/>
                      </a:solidFill>
                      <a:latin typeface="Arial" pitchFamily="-106" charset="0"/>
                      <a:ea typeface="Arial" pitchFamily="-106" charset="0"/>
                      <a:cs typeface="Arial" pitchFamily="-106" charset="0"/>
                    </a:defRPr>
                  </a:lvl8pPr>
                  <a:lvl9pPr marL="3657600" algn="l" defTabSz="457200" rtl="0" eaLnBrk="1" latinLnBrk="0" hangingPunct="1">
                    <a:defRPr kern="1200">
                      <a:solidFill>
                        <a:schemeClr val="tx1"/>
                      </a:solidFill>
                      <a:latin typeface="Arial" pitchFamily="-106" charset="0"/>
                      <a:ea typeface="Arial" pitchFamily="-106" charset="0"/>
                      <a:cs typeface="Arial" pitchFamily="-106" charset="0"/>
                    </a:defRPr>
                  </a:lvl9pPr>
                </a:lstStyle>
                <a:p>
                  <a:r>
                    <a:rPr lang="en-US" sz="1000" b="1" dirty="0">
                      <a:latin typeface="Open Sans" panose="020B0606030504020204" pitchFamily="34" charset="0"/>
                      <a:ea typeface="Open Sans" panose="020B0606030504020204" pitchFamily="34" charset="0"/>
                      <a:cs typeface="Open Sans" panose="020B0606030504020204" pitchFamily="34" charset="0"/>
                    </a:rPr>
                    <a:t>Access Token</a:t>
                  </a:r>
                  <a:endParaRPr lang="fi-FI" sz="10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72" name="Oval 71">
                  <a:extLst>
                    <a:ext uri="{FF2B5EF4-FFF2-40B4-BE49-F238E27FC236}">
                      <a16:creationId xmlns:a16="http://schemas.microsoft.com/office/drawing/2014/main" id="{4199B3A8-3ACB-4B31-A393-8CB8FED8CA85}"/>
                    </a:ext>
                  </a:extLst>
                </p:cNvPr>
                <p:cNvSpPr/>
                <p:nvPr/>
              </p:nvSpPr>
              <p:spPr>
                <a:xfrm>
                  <a:off x="7804653" y="3420643"/>
                  <a:ext cx="182880" cy="18288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B</a:t>
                  </a:r>
                  <a:endParaRPr lang="en-US" sz="2000" dirty="0">
                    <a:solidFill>
                      <a:schemeClr val="bg1"/>
                    </a:solidFill>
                  </a:endParaRPr>
                </a:p>
              </p:txBody>
            </p:sp>
          </p:grpSp>
          <p:grpSp>
            <p:nvGrpSpPr>
              <p:cNvPr id="3" name="Group 2">
                <a:extLst>
                  <a:ext uri="{FF2B5EF4-FFF2-40B4-BE49-F238E27FC236}">
                    <a16:creationId xmlns:a16="http://schemas.microsoft.com/office/drawing/2014/main" id="{C892B007-7049-47EA-B934-EF028A1F3B4B}"/>
                  </a:ext>
                </a:extLst>
              </p:cNvPr>
              <p:cNvGrpSpPr/>
              <p:nvPr/>
            </p:nvGrpSpPr>
            <p:grpSpPr>
              <a:xfrm>
                <a:off x="7853564" y="3049467"/>
                <a:ext cx="1035742" cy="246221"/>
                <a:chOff x="7804653" y="3066399"/>
                <a:chExt cx="1035742" cy="246221"/>
              </a:xfrm>
            </p:grpSpPr>
            <p:sp>
              <p:nvSpPr>
                <p:cNvPr id="42" name="Rectangle 41">
                  <a:extLst>
                    <a:ext uri="{FF2B5EF4-FFF2-40B4-BE49-F238E27FC236}">
                      <a16:creationId xmlns:a16="http://schemas.microsoft.com/office/drawing/2014/main" id="{A9615165-BDC1-49EB-8FBD-05233D4B761A}"/>
                    </a:ext>
                  </a:extLst>
                </p:cNvPr>
                <p:cNvSpPr>
                  <a:spLocks noChangeArrowheads="1"/>
                </p:cNvSpPr>
                <p:nvPr/>
              </p:nvSpPr>
              <p:spPr bwMode="auto">
                <a:xfrm>
                  <a:off x="7924760" y="3066399"/>
                  <a:ext cx="915635" cy="246221"/>
                </a:xfrm>
                <a:prstGeom prst="rect">
                  <a:avLst/>
                </a:prstGeom>
                <a:noFill/>
                <a:ln w="9525">
                  <a:noFill/>
                  <a:miter lim="800000"/>
                  <a:headEnd/>
                  <a:tailEnd/>
                </a:ln>
                <a:effectLst/>
              </p:spPr>
              <p:txBody>
                <a:bodyPr wrap="none">
                  <a:prstTxWarp prst="textNoShape">
                    <a:avLst/>
                  </a:prstTxWarp>
                  <a:spAutoFit/>
                </a:bodyPr>
                <a:lstStyle>
                  <a:defPPr>
                    <a:defRPr lang="fi-FI"/>
                  </a:defPPr>
                  <a:lvl1pPr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1pPr>
                  <a:lvl2pPr marL="4572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2pPr>
                  <a:lvl3pPr marL="9144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3pPr>
                  <a:lvl4pPr marL="13716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4pPr>
                  <a:lvl5pPr marL="18288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5pPr>
                  <a:lvl6pPr marL="2286000" algn="l" defTabSz="457200" rtl="0" eaLnBrk="1" latinLnBrk="0" hangingPunct="1">
                    <a:defRPr kern="1200">
                      <a:solidFill>
                        <a:schemeClr val="tx1"/>
                      </a:solidFill>
                      <a:latin typeface="Arial" pitchFamily="-106" charset="0"/>
                      <a:ea typeface="Arial" pitchFamily="-106" charset="0"/>
                      <a:cs typeface="Arial" pitchFamily="-106" charset="0"/>
                    </a:defRPr>
                  </a:lvl6pPr>
                  <a:lvl7pPr marL="2743200" algn="l" defTabSz="457200" rtl="0" eaLnBrk="1" latinLnBrk="0" hangingPunct="1">
                    <a:defRPr kern="1200">
                      <a:solidFill>
                        <a:schemeClr val="tx1"/>
                      </a:solidFill>
                      <a:latin typeface="Arial" pitchFamily="-106" charset="0"/>
                      <a:ea typeface="Arial" pitchFamily="-106" charset="0"/>
                      <a:cs typeface="Arial" pitchFamily="-106" charset="0"/>
                    </a:defRPr>
                  </a:lvl7pPr>
                  <a:lvl8pPr marL="3200400" algn="l" defTabSz="457200" rtl="0" eaLnBrk="1" latinLnBrk="0" hangingPunct="1">
                    <a:defRPr kern="1200">
                      <a:solidFill>
                        <a:schemeClr val="tx1"/>
                      </a:solidFill>
                      <a:latin typeface="Arial" pitchFamily="-106" charset="0"/>
                      <a:ea typeface="Arial" pitchFamily="-106" charset="0"/>
                      <a:cs typeface="Arial" pitchFamily="-106" charset="0"/>
                    </a:defRPr>
                  </a:lvl8pPr>
                  <a:lvl9pPr marL="3657600" algn="l" defTabSz="457200" rtl="0" eaLnBrk="1" latinLnBrk="0" hangingPunct="1">
                    <a:defRPr kern="1200">
                      <a:solidFill>
                        <a:schemeClr val="tx1"/>
                      </a:solidFill>
                      <a:latin typeface="Arial" pitchFamily="-106" charset="0"/>
                      <a:ea typeface="Arial" pitchFamily="-106" charset="0"/>
                      <a:cs typeface="Arial" pitchFamily="-106" charset="0"/>
                    </a:defRPr>
                  </a:lvl9pPr>
                </a:lstStyle>
                <a:p>
                  <a:r>
                    <a:rPr lang="en-US" sz="1000" b="1" dirty="0">
                      <a:latin typeface="Open Sans" panose="020B0606030504020204" pitchFamily="34" charset="0"/>
                      <a:ea typeface="Open Sans" panose="020B0606030504020204" pitchFamily="34" charset="0"/>
                      <a:cs typeface="Open Sans" panose="020B0606030504020204" pitchFamily="34" charset="0"/>
                    </a:rPr>
                    <a:t>Credentials</a:t>
                  </a:r>
                  <a:endParaRPr lang="fi-FI" sz="10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73" name="Oval 72">
                  <a:extLst>
                    <a:ext uri="{FF2B5EF4-FFF2-40B4-BE49-F238E27FC236}">
                      <a16:creationId xmlns:a16="http://schemas.microsoft.com/office/drawing/2014/main" id="{9494093A-8DD9-467F-A078-16F6E048EF4E}"/>
                    </a:ext>
                  </a:extLst>
                </p:cNvPr>
                <p:cNvSpPr/>
                <p:nvPr/>
              </p:nvSpPr>
              <p:spPr>
                <a:xfrm>
                  <a:off x="7804653" y="3098069"/>
                  <a:ext cx="182880" cy="18288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A</a:t>
                  </a:r>
                  <a:endParaRPr lang="en-US" sz="2000" dirty="0">
                    <a:solidFill>
                      <a:schemeClr val="bg1"/>
                    </a:solidFill>
                  </a:endParaRPr>
                </a:p>
              </p:txBody>
            </p:sp>
          </p:grpSp>
        </p:grpSp>
        <p:grpSp>
          <p:nvGrpSpPr>
            <p:cNvPr id="18" name="Group 17">
              <a:extLst>
                <a:ext uri="{FF2B5EF4-FFF2-40B4-BE49-F238E27FC236}">
                  <a16:creationId xmlns:a16="http://schemas.microsoft.com/office/drawing/2014/main" id="{34FB6441-8C3D-4F2B-8F20-34529F6D554E}"/>
                </a:ext>
              </a:extLst>
            </p:cNvPr>
            <p:cNvGrpSpPr/>
            <p:nvPr/>
          </p:nvGrpSpPr>
          <p:grpSpPr>
            <a:xfrm>
              <a:off x="358682" y="4282647"/>
              <a:ext cx="5521168" cy="1958784"/>
              <a:chOff x="514980" y="4286908"/>
              <a:chExt cx="5521168" cy="1958784"/>
            </a:xfrm>
          </p:grpSpPr>
          <p:grpSp>
            <p:nvGrpSpPr>
              <p:cNvPr id="10" name="Group 9">
                <a:extLst>
                  <a:ext uri="{FF2B5EF4-FFF2-40B4-BE49-F238E27FC236}">
                    <a16:creationId xmlns:a16="http://schemas.microsoft.com/office/drawing/2014/main" id="{9DBEF623-5ECD-4DED-AF7D-F827CAFAD7BE}"/>
                  </a:ext>
                </a:extLst>
              </p:cNvPr>
              <p:cNvGrpSpPr/>
              <p:nvPr/>
            </p:nvGrpSpPr>
            <p:grpSpPr>
              <a:xfrm>
                <a:off x="514980" y="4286908"/>
                <a:ext cx="5207043" cy="646331"/>
                <a:chOff x="514980" y="4215367"/>
                <a:chExt cx="5207043" cy="646331"/>
              </a:xfrm>
            </p:grpSpPr>
            <p:sp>
              <p:nvSpPr>
                <p:cNvPr id="39" name="Shape 310">
                  <a:extLst>
                    <a:ext uri="{FF2B5EF4-FFF2-40B4-BE49-F238E27FC236}">
                      <a16:creationId xmlns:a16="http://schemas.microsoft.com/office/drawing/2014/main" id="{C3BC1F75-A96A-4C3C-8349-5B96C91E08E4}"/>
                    </a:ext>
                  </a:extLst>
                </p:cNvPr>
                <p:cNvSpPr/>
                <p:nvPr/>
              </p:nvSpPr>
              <p:spPr>
                <a:xfrm>
                  <a:off x="860683" y="4215367"/>
                  <a:ext cx="4861340" cy="646331"/>
                </a:xfrm>
                <a:prstGeom prst="rect">
                  <a:avLst/>
                </a:prstGeom>
                <a:extLst>
                  <a:ext uri="{C572A759-6A51-4108-AA02-DFA0A04FC94B}">
                    <ma14:wrappingTextBoxFlag xmlns:ma14="http://schemas.microsoft.com/office/mac/drawingml/2011/main" xmlns="" val="1"/>
                  </a:ext>
                </a:extLst>
              </p:spPr>
              <p:txBody>
                <a:bodyPr wrap="square">
                  <a:spAutoFit/>
                </a:bodyPr>
                <a:lstStyle/>
                <a:p>
                  <a:r>
                    <a:rPr lang="en-US" sz="900" dirty="0">
                      <a:latin typeface="Open Sans" panose="020B0606030504020204" pitchFamily="34" charset="0"/>
                      <a:ea typeface="Open Sans" panose="020B0606030504020204" pitchFamily="34" charset="0"/>
                      <a:cs typeface="Open Sans" panose="020B0606030504020204" pitchFamily="34" charset="0"/>
                      <a:hlinkClick r:id="rId5"/>
                    </a:rPr>
                    <a:t>https://apihost:9081/authserver/authorization.oauth2?client_id=sd3154932hdwhvsck&amp;response_type=code&amp;scope=edit&amp;redirect_uri=https://demo%3A%2F%2Foauth2%2Fcode%2Fsb</a:t>
                  </a:r>
                  <a:endParaRPr lang="en-US" sz="900" dirty="0">
                    <a:latin typeface="Open Sans" panose="020B0606030504020204" pitchFamily="34" charset="0"/>
                    <a:ea typeface="Open Sans" panose="020B0606030504020204" pitchFamily="34" charset="0"/>
                    <a:cs typeface="Open Sans" panose="020B0606030504020204" pitchFamily="34" charset="0"/>
                  </a:endParaRPr>
                </a:p>
                <a:p>
                  <a:endParaRPr lang="en-US" sz="900" dirty="0">
                    <a:latin typeface="Open Sans" panose="020B0606030504020204" pitchFamily="34" charset="0"/>
                    <a:ea typeface="Open Sans" panose="020B0606030504020204" pitchFamily="34" charset="0"/>
                    <a:cs typeface="Open Sans" panose="020B0606030504020204" pitchFamily="34" charset="0"/>
                  </a:endParaRPr>
                </a:p>
              </p:txBody>
            </p:sp>
            <p:sp>
              <p:nvSpPr>
                <p:cNvPr id="74" name="Oval 73">
                  <a:extLst>
                    <a:ext uri="{FF2B5EF4-FFF2-40B4-BE49-F238E27FC236}">
                      <a16:creationId xmlns:a16="http://schemas.microsoft.com/office/drawing/2014/main" id="{BC4E59F8-3324-4002-A00B-D960B0B4F0BF}"/>
                    </a:ext>
                  </a:extLst>
                </p:cNvPr>
                <p:cNvSpPr/>
                <p:nvPr/>
              </p:nvSpPr>
              <p:spPr>
                <a:xfrm>
                  <a:off x="514980" y="4219975"/>
                  <a:ext cx="182880" cy="18288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A</a:t>
                  </a:r>
                  <a:endParaRPr lang="en-US" sz="2000" dirty="0">
                    <a:solidFill>
                      <a:schemeClr val="bg1"/>
                    </a:solidFill>
                  </a:endParaRPr>
                </a:p>
              </p:txBody>
            </p:sp>
          </p:grpSp>
          <p:grpSp>
            <p:nvGrpSpPr>
              <p:cNvPr id="11" name="Group 10">
                <a:extLst>
                  <a:ext uri="{FF2B5EF4-FFF2-40B4-BE49-F238E27FC236}">
                    <a16:creationId xmlns:a16="http://schemas.microsoft.com/office/drawing/2014/main" id="{A8FC42C8-208A-4222-B08D-013381523D2C}"/>
                  </a:ext>
                </a:extLst>
              </p:cNvPr>
              <p:cNvGrpSpPr/>
              <p:nvPr/>
            </p:nvGrpSpPr>
            <p:grpSpPr>
              <a:xfrm>
                <a:off x="514980" y="4839850"/>
                <a:ext cx="2873247" cy="231907"/>
                <a:chOff x="514980" y="4711723"/>
                <a:chExt cx="2873247" cy="231907"/>
              </a:xfrm>
            </p:grpSpPr>
            <p:sp>
              <p:nvSpPr>
                <p:cNvPr id="46" name="Rectangle 45">
                  <a:extLst>
                    <a:ext uri="{FF2B5EF4-FFF2-40B4-BE49-F238E27FC236}">
                      <a16:creationId xmlns:a16="http://schemas.microsoft.com/office/drawing/2014/main" id="{D542C75B-4CEC-4188-913C-757D4E461C70}"/>
                    </a:ext>
                  </a:extLst>
                </p:cNvPr>
                <p:cNvSpPr/>
                <p:nvPr/>
              </p:nvSpPr>
              <p:spPr>
                <a:xfrm>
                  <a:off x="857792" y="4711723"/>
                  <a:ext cx="2530435" cy="231907"/>
                </a:xfrm>
                <a:prstGeom prst="rect">
                  <a:avLst/>
                </a:prstGeom>
              </p:spPr>
              <p:txBody>
                <a:bodyPr wrap="square">
                  <a:spAutoFit/>
                </a:bodyPr>
                <a:lstStyle/>
                <a:p>
                  <a:r>
                    <a:rPr lang="en-US" sz="900" dirty="0">
                      <a:latin typeface="Open Sans" panose="020B0606030504020204" pitchFamily="34" charset="0"/>
                      <a:ea typeface="Open Sans" panose="020B0606030504020204" pitchFamily="34" charset="0"/>
                      <a:cs typeface="Open Sans" panose="020B0606030504020204" pitchFamily="34" charset="0"/>
                    </a:rPr>
                    <a:t>sample://oauth2/code/</a:t>
                  </a:r>
                  <a:r>
                    <a:rPr lang="en-US" sz="900" dirty="0" err="1">
                      <a:latin typeface="Open Sans" panose="020B0606030504020204" pitchFamily="34" charset="0"/>
                      <a:ea typeface="Open Sans" panose="020B0606030504020204" pitchFamily="34" charset="0"/>
                      <a:cs typeface="Open Sans" panose="020B0606030504020204" pitchFamily="34" charset="0"/>
                    </a:rPr>
                    <a:t>cb?code</a:t>
                  </a:r>
                  <a:r>
                    <a:rPr lang="en-US" sz="900" dirty="0">
                      <a:latin typeface="Open Sans" panose="020B0606030504020204" pitchFamily="34" charset="0"/>
                      <a:ea typeface="Open Sans" panose="020B0606030504020204" pitchFamily="34" charset="0"/>
                      <a:cs typeface="Open Sans" panose="020B0606030504020204" pitchFamily="34" charset="0"/>
                    </a:rPr>
                    <a:t>=XYZ…123</a:t>
                  </a:r>
                  <a:endParaRPr lang="en-US" sz="500" dirty="0">
                    <a:latin typeface="Open Sans" panose="020B0606030504020204" pitchFamily="34" charset="0"/>
                    <a:ea typeface="Open Sans" panose="020B0606030504020204" pitchFamily="34" charset="0"/>
                    <a:cs typeface="Open Sans" panose="020B0606030504020204" pitchFamily="34" charset="0"/>
                  </a:endParaRPr>
                </a:p>
              </p:txBody>
            </p:sp>
            <p:sp>
              <p:nvSpPr>
                <p:cNvPr id="75" name="Oval 74">
                  <a:extLst>
                    <a:ext uri="{FF2B5EF4-FFF2-40B4-BE49-F238E27FC236}">
                      <a16:creationId xmlns:a16="http://schemas.microsoft.com/office/drawing/2014/main" id="{03A35B50-77EE-4E17-97DF-A870B3D3252B}"/>
                    </a:ext>
                  </a:extLst>
                </p:cNvPr>
                <p:cNvSpPr/>
                <p:nvPr/>
              </p:nvSpPr>
              <p:spPr>
                <a:xfrm>
                  <a:off x="514980" y="4712798"/>
                  <a:ext cx="182880" cy="18288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C</a:t>
                  </a:r>
                  <a:endParaRPr lang="en-US" sz="2000" dirty="0">
                    <a:solidFill>
                      <a:schemeClr val="bg1"/>
                    </a:solidFill>
                  </a:endParaRPr>
                </a:p>
              </p:txBody>
            </p:sp>
          </p:grpSp>
          <p:grpSp>
            <p:nvGrpSpPr>
              <p:cNvPr id="12" name="Group 11">
                <a:extLst>
                  <a:ext uri="{FF2B5EF4-FFF2-40B4-BE49-F238E27FC236}">
                    <a16:creationId xmlns:a16="http://schemas.microsoft.com/office/drawing/2014/main" id="{B0704CF5-A90D-40BB-97C6-92033BB7DE33}"/>
                  </a:ext>
                </a:extLst>
              </p:cNvPr>
              <p:cNvGrpSpPr/>
              <p:nvPr/>
            </p:nvGrpSpPr>
            <p:grpSpPr>
              <a:xfrm>
                <a:off x="514980" y="5208043"/>
                <a:ext cx="5521168" cy="507831"/>
                <a:chOff x="514980" y="4978918"/>
                <a:chExt cx="5521168" cy="507831"/>
              </a:xfrm>
            </p:grpSpPr>
            <p:sp>
              <p:nvSpPr>
                <p:cNvPr id="40" name="Rectangle 39">
                  <a:extLst>
                    <a:ext uri="{FF2B5EF4-FFF2-40B4-BE49-F238E27FC236}">
                      <a16:creationId xmlns:a16="http://schemas.microsoft.com/office/drawing/2014/main" id="{D3763BE7-A222-466B-8476-CE2FEF768891}"/>
                    </a:ext>
                  </a:extLst>
                </p:cNvPr>
                <p:cNvSpPr/>
                <p:nvPr/>
              </p:nvSpPr>
              <p:spPr>
                <a:xfrm>
                  <a:off x="854077" y="4978918"/>
                  <a:ext cx="5182071" cy="507831"/>
                </a:xfrm>
                <a:prstGeom prst="rect">
                  <a:avLst/>
                </a:prstGeom>
              </p:spPr>
              <p:txBody>
                <a:bodyPr wrap="square">
                  <a:spAutoFit/>
                </a:bodyPr>
                <a:lstStyle/>
                <a:p>
                  <a:r>
                    <a:rPr lang="en-US" sz="900" dirty="0">
                      <a:latin typeface="Open Sans" panose="020B0606030504020204" pitchFamily="34" charset="0"/>
                      <a:ea typeface="Open Sans" panose="020B0606030504020204" pitchFamily="34" charset="0"/>
                      <a:cs typeface="Open Sans" panose="020B0606030504020204" pitchFamily="34" charset="0"/>
                    </a:rPr>
                    <a:t>HTTP Request POST https://localhost:9031/as/token.oauth2 HTTP/1.1 Headers Content-Type:  application/x-www-form-</a:t>
                  </a:r>
                  <a:r>
                    <a:rPr lang="en-US" sz="900" dirty="0" err="1">
                      <a:latin typeface="Open Sans" panose="020B0606030504020204" pitchFamily="34" charset="0"/>
                      <a:ea typeface="Open Sans" panose="020B0606030504020204" pitchFamily="34" charset="0"/>
                      <a:cs typeface="Open Sans" panose="020B0606030504020204" pitchFamily="34" charset="0"/>
                    </a:rPr>
                    <a:t>urlencoded</a:t>
                  </a:r>
                  <a:r>
                    <a:rPr lang="en-US" sz="900" dirty="0">
                      <a:latin typeface="Open Sans" panose="020B0606030504020204" pitchFamily="34" charset="0"/>
                      <a:ea typeface="Open Sans" panose="020B0606030504020204" pitchFamily="34" charset="0"/>
                      <a:cs typeface="Open Sans" panose="020B0606030504020204" pitchFamily="34" charset="0"/>
                    </a:rPr>
                    <a:t> Authorization: Basic YWNfY2xpZW50OjJGZWRlcmF0ZQ== </a:t>
                  </a:r>
                </a:p>
                <a:p>
                  <a:r>
                    <a:rPr lang="en-US" sz="900" dirty="0">
                      <a:latin typeface="Open Sans" panose="020B0606030504020204" pitchFamily="34" charset="0"/>
                      <a:ea typeface="Open Sans" panose="020B0606030504020204" pitchFamily="34" charset="0"/>
                      <a:cs typeface="Open Sans" panose="020B0606030504020204" pitchFamily="34" charset="0"/>
                    </a:rPr>
                    <a:t>Body </a:t>
                  </a:r>
                  <a:r>
                    <a:rPr lang="en-US" sz="900" dirty="0" err="1">
                      <a:latin typeface="Open Sans" panose="020B0606030504020204" pitchFamily="34" charset="0"/>
                      <a:ea typeface="Open Sans" panose="020B0606030504020204" pitchFamily="34" charset="0"/>
                      <a:cs typeface="Open Sans" panose="020B0606030504020204" pitchFamily="34" charset="0"/>
                    </a:rPr>
                    <a:t>grant_type</a:t>
                  </a:r>
                  <a:r>
                    <a:rPr lang="en-US" sz="900" dirty="0">
                      <a:latin typeface="Open Sans" panose="020B0606030504020204" pitchFamily="34" charset="0"/>
                      <a:ea typeface="Open Sans" panose="020B0606030504020204" pitchFamily="34" charset="0"/>
                      <a:cs typeface="Open Sans" panose="020B0606030504020204" pitchFamily="34" charset="0"/>
                    </a:rPr>
                    <a:t>=</a:t>
                  </a:r>
                  <a:r>
                    <a:rPr lang="en-US" sz="900" dirty="0" err="1">
                      <a:latin typeface="Open Sans" panose="020B0606030504020204" pitchFamily="34" charset="0"/>
                      <a:ea typeface="Open Sans" panose="020B0606030504020204" pitchFamily="34" charset="0"/>
                      <a:cs typeface="Open Sans" panose="020B0606030504020204" pitchFamily="34" charset="0"/>
                    </a:rPr>
                    <a:t>authorization_code&amp;code</a:t>
                  </a:r>
                  <a:r>
                    <a:rPr lang="en-US" sz="900" dirty="0">
                      <a:latin typeface="Open Sans" panose="020B0606030504020204" pitchFamily="34" charset="0"/>
                      <a:ea typeface="Open Sans" panose="020B0606030504020204" pitchFamily="34" charset="0"/>
                      <a:cs typeface="Open Sans" panose="020B0606030504020204" pitchFamily="34" charset="0"/>
                    </a:rPr>
                    <a:t>=XYZ…123</a:t>
                  </a:r>
                </a:p>
              </p:txBody>
            </p:sp>
            <p:sp>
              <p:nvSpPr>
                <p:cNvPr id="76" name="Oval 75">
                  <a:extLst>
                    <a:ext uri="{FF2B5EF4-FFF2-40B4-BE49-F238E27FC236}">
                      <a16:creationId xmlns:a16="http://schemas.microsoft.com/office/drawing/2014/main" id="{5163A735-90B1-4150-8F32-6090C771BD57}"/>
                    </a:ext>
                  </a:extLst>
                </p:cNvPr>
                <p:cNvSpPr/>
                <p:nvPr/>
              </p:nvSpPr>
              <p:spPr>
                <a:xfrm>
                  <a:off x="514980" y="4978918"/>
                  <a:ext cx="182880" cy="18288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
                  </a:r>
                  <a:endParaRPr lang="en-US" sz="2000" dirty="0">
                    <a:solidFill>
                      <a:schemeClr val="bg1"/>
                    </a:solidFill>
                  </a:endParaRPr>
                </a:p>
              </p:txBody>
            </p:sp>
          </p:grpSp>
          <p:grpSp>
            <p:nvGrpSpPr>
              <p:cNvPr id="13" name="Group 12">
                <a:extLst>
                  <a:ext uri="{FF2B5EF4-FFF2-40B4-BE49-F238E27FC236}">
                    <a16:creationId xmlns:a16="http://schemas.microsoft.com/office/drawing/2014/main" id="{B115E2B3-CC90-432D-8EF4-A09F073522E6}"/>
                  </a:ext>
                </a:extLst>
              </p:cNvPr>
              <p:cNvGrpSpPr/>
              <p:nvPr/>
            </p:nvGrpSpPr>
            <p:grpSpPr>
              <a:xfrm>
                <a:off x="514980" y="5737861"/>
                <a:ext cx="5504705" cy="507831"/>
                <a:chOff x="514980" y="5737861"/>
                <a:chExt cx="5504705" cy="507831"/>
              </a:xfrm>
            </p:grpSpPr>
            <p:sp>
              <p:nvSpPr>
                <p:cNvPr id="41" name="Rectangle 40">
                  <a:extLst>
                    <a:ext uri="{FF2B5EF4-FFF2-40B4-BE49-F238E27FC236}">
                      <a16:creationId xmlns:a16="http://schemas.microsoft.com/office/drawing/2014/main" id="{04191994-E124-4095-A885-2EF8FA15B395}"/>
                    </a:ext>
                  </a:extLst>
                </p:cNvPr>
                <p:cNvSpPr/>
                <p:nvPr/>
              </p:nvSpPr>
              <p:spPr>
                <a:xfrm>
                  <a:off x="857617" y="5737861"/>
                  <a:ext cx="5162068" cy="507831"/>
                </a:xfrm>
                <a:prstGeom prst="rect">
                  <a:avLst/>
                </a:prstGeom>
              </p:spPr>
              <p:txBody>
                <a:bodyPr wrap="square">
                  <a:spAutoFit/>
                </a:bodyPr>
                <a:lstStyle/>
                <a:p>
                  <a:r>
                    <a:rPr lang="en-US" sz="900" dirty="0">
                      <a:latin typeface="Open Sans" panose="020B0606030504020204" pitchFamily="34" charset="0"/>
                      <a:ea typeface="Open Sans" panose="020B0606030504020204" pitchFamily="34" charset="0"/>
                      <a:cs typeface="Open Sans" panose="020B0606030504020204" pitchFamily="34" charset="0"/>
                    </a:rPr>
                    <a:t>HTTP Response HTTP/1.1 200 OK Headers Content-Type: application/</a:t>
                  </a:r>
                  <a:r>
                    <a:rPr lang="en-US" sz="900" dirty="0" err="1">
                      <a:latin typeface="Open Sans" panose="020B0606030504020204" pitchFamily="34" charset="0"/>
                      <a:ea typeface="Open Sans" panose="020B0606030504020204" pitchFamily="34" charset="0"/>
                      <a:cs typeface="Open Sans" panose="020B0606030504020204" pitchFamily="34" charset="0"/>
                    </a:rPr>
                    <a:t>json;charset</a:t>
                  </a:r>
                  <a:r>
                    <a:rPr lang="en-US" sz="900" dirty="0">
                      <a:latin typeface="Open Sans" panose="020B0606030504020204" pitchFamily="34" charset="0"/>
                      <a:ea typeface="Open Sans" panose="020B0606030504020204" pitchFamily="34" charset="0"/>
                      <a:cs typeface="Open Sans" panose="020B0606030504020204" pitchFamily="34" charset="0"/>
                    </a:rPr>
                    <a:t>=UTF-8 </a:t>
                  </a:r>
                </a:p>
                <a:p>
                  <a:r>
                    <a:rPr lang="en-US" sz="900" dirty="0">
                      <a:latin typeface="Open Sans" panose="020B0606030504020204" pitchFamily="34" charset="0"/>
                      <a:ea typeface="Open Sans" panose="020B0606030504020204" pitchFamily="34" charset="0"/>
                      <a:cs typeface="Open Sans" panose="020B0606030504020204" pitchFamily="34" charset="0"/>
                    </a:rPr>
                    <a:t>Body { "access_token":"</a:t>
                  </a:r>
                  <a:r>
                    <a:rPr lang="en-US" sz="900" dirty="0" err="1">
                      <a:latin typeface="Open Sans" panose="020B0606030504020204" pitchFamily="34" charset="0"/>
                      <a:ea typeface="Open Sans" panose="020B0606030504020204" pitchFamily="34" charset="0"/>
                      <a:cs typeface="Open Sans" panose="020B0606030504020204" pitchFamily="34" charset="0"/>
                    </a:rPr>
                    <a:t>zzz</a:t>
                  </a:r>
                  <a:r>
                    <a:rPr lang="en-US" sz="900" dirty="0">
                      <a:latin typeface="Open Sans" panose="020B0606030504020204" pitchFamily="34" charset="0"/>
                      <a:ea typeface="Open Sans" panose="020B0606030504020204" pitchFamily="34" charset="0"/>
                      <a:cs typeface="Open Sans" panose="020B0606030504020204" pitchFamily="34" charset="0"/>
                    </a:rPr>
                    <a:t>…</a:t>
                  </a:r>
                  <a:r>
                    <a:rPr lang="en-US" sz="900" dirty="0" err="1">
                      <a:latin typeface="Open Sans" panose="020B0606030504020204" pitchFamily="34" charset="0"/>
                      <a:ea typeface="Open Sans" panose="020B0606030504020204" pitchFamily="34" charset="0"/>
                      <a:cs typeface="Open Sans" panose="020B0606030504020204" pitchFamily="34" charset="0"/>
                    </a:rPr>
                    <a:t>yyy</a:t>
                  </a:r>
                  <a:r>
                    <a:rPr lang="en-US" sz="900" dirty="0">
                      <a:latin typeface="Open Sans" panose="020B0606030504020204" pitchFamily="34" charset="0"/>
                      <a:ea typeface="Open Sans" panose="020B0606030504020204" pitchFamily="34" charset="0"/>
                      <a:cs typeface="Open Sans" panose="020B0606030504020204" pitchFamily="34" charset="0"/>
                    </a:rPr>
                    <a:t>", "</a:t>
                  </a:r>
                  <a:r>
                    <a:rPr lang="en-US" sz="900" dirty="0" err="1">
                      <a:latin typeface="Open Sans" panose="020B0606030504020204" pitchFamily="34" charset="0"/>
                      <a:ea typeface="Open Sans" panose="020B0606030504020204" pitchFamily="34" charset="0"/>
                      <a:cs typeface="Open Sans" panose="020B0606030504020204" pitchFamily="34" charset="0"/>
                    </a:rPr>
                    <a:t>token_type":"Bearer</a:t>
                  </a:r>
                  <a:r>
                    <a:rPr lang="en-US" sz="900" dirty="0">
                      <a:latin typeface="Open Sans" panose="020B0606030504020204" pitchFamily="34" charset="0"/>
                      <a:ea typeface="Open Sans" panose="020B0606030504020204" pitchFamily="34" charset="0"/>
                      <a:cs typeface="Open Sans" panose="020B0606030504020204" pitchFamily="34" charset="0"/>
                    </a:rPr>
                    <a:t>", "expires_in":14400, "refresh_token":"123…789" }</a:t>
                  </a:r>
                </a:p>
              </p:txBody>
            </p:sp>
            <p:sp>
              <p:nvSpPr>
                <p:cNvPr id="77" name="Oval 76">
                  <a:extLst>
                    <a:ext uri="{FF2B5EF4-FFF2-40B4-BE49-F238E27FC236}">
                      <a16:creationId xmlns:a16="http://schemas.microsoft.com/office/drawing/2014/main" id="{BEF75D0A-57DE-46F6-8FDB-E7887CCE0125}"/>
                    </a:ext>
                  </a:extLst>
                </p:cNvPr>
                <p:cNvSpPr/>
                <p:nvPr/>
              </p:nvSpPr>
              <p:spPr>
                <a:xfrm>
                  <a:off x="514980" y="5737861"/>
                  <a:ext cx="182880" cy="18288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E</a:t>
                  </a:r>
                  <a:endParaRPr lang="en-US" sz="2000" dirty="0">
                    <a:solidFill>
                      <a:schemeClr val="bg1"/>
                    </a:solidFill>
                  </a:endParaRPr>
                </a:p>
              </p:txBody>
            </p:sp>
          </p:grpSp>
        </p:grpSp>
        <p:grpSp>
          <p:nvGrpSpPr>
            <p:cNvPr id="9" name="Group 8">
              <a:extLst>
                <a:ext uri="{FF2B5EF4-FFF2-40B4-BE49-F238E27FC236}">
                  <a16:creationId xmlns:a16="http://schemas.microsoft.com/office/drawing/2014/main" id="{9727D925-08C6-47FE-9E34-B1BF09FC10D4}"/>
                </a:ext>
              </a:extLst>
            </p:cNvPr>
            <p:cNvGrpSpPr/>
            <p:nvPr/>
          </p:nvGrpSpPr>
          <p:grpSpPr>
            <a:xfrm>
              <a:off x="950618" y="2138996"/>
              <a:ext cx="4337296" cy="1982168"/>
              <a:chOff x="795596" y="2138996"/>
              <a:chExt cx="4337296" cy="1982168"/>
            </a:xfrm>
          </p:grpSpPr>
          <p:sp>
            <p:nvSpPr>
              <p:cNvPr id="43" name="Rectangle 42">
                <a:extLst>
                  <a:ext uri="{FF2B5EF4-FFF2-40B4-BE49-F238E27FC236}">
                    <a16:creationId xmlns:a16="http://schemas.microsoft.com/office/drawing/2014/main" id="{0251BDAE-DF4E-4147-B161-BBB5745F7304}"/>
                  </a:ext>
                </a:extLst>
              </p:cNvPr>
              <p:cNvSpPr/>
              <p:nvPr/>
            </p:nvSpPr>
            <p:spPr>
              <a:xfrm>
                <a:off x="795596" y="2138996"/>
                <a:ext cx="788855" cy="486243"/>
              </a:xfrm>
              <a:prstGeom prst="rect">
                <a:avLst/>
              </a:prstGeom>
              <a:solidFill>
                <a:schemeClr val="accent5"/>
              </a:solidFill>
              <a:ln w="12700" cap="flat" cmpd="sng" algn="ctr">
                <a:solidFill>
                  <a:schemeClr val="accent5">
                    <a:lumMod val="50000"/>
                  </a:schemeClr>
                </a:solidFill>
                <a:prstDash val="solid"/>
                <a:miter lim="800000"/>
                <a:headEnd type="none" w="med" len="med"/>
                <a:tailEnd type="none" w="med" len="med"/>
              </a:ln>
              <a:effectLst>
                <a:outerShdw blurRad="50800" dist="38100" algn="l" rotWithShape="0">
                  <a:prstClr val="black">
                    <a:alpha val="40000"/>
                  </a:prstClr>
                </a:outerShdw>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050" b="1" kern="0" dirty="0">
                    <a:solidFill>
                      <a:schemeClr val="bg1"/>
                    </a:solidFill>
                    <a:ea typeface="Open Sans" panose="020B0606030504020204" pitchFamily="34" charset="0"/>
                    <a:cs typeface="Open Sans" panose="020B0606030504020204" pitchFamily="34" charset="0"/>
                  </a:rPr>
                  <a:t>Resource Owner</a:t>
                </a:r>
              </a:p>
            </p:txBody>
          </p:sp>
          <p:sp>
            <p:nvSpPr>
              <p:cNvPr id="44" name="Rectangle 43">
                <a:extLst>
                  <a:ext uri="{FF2B5EF4-FFF2-40B4-BE49-F238E27FC236}">
                    <a16:creationId xmlns:a16="http://schemas.microsoft.com/office/drawing/2014/main" id="{43326A3B-6D9E-49C3-826A-1A72DADB4A20}"/>
                  </a:ext>
                </a:extLst>
              </p:cNvPr>
              <p:cNvSpPr/>
              <p:nvPr/>
            </p:nvSpPr>
            <p:spPr>
              <a:xfrm>
                <a:off x="795596" y="2881374"/>
                <a:ext cx="788855" cy="642855"/>
              </a:xfrm>
              <a:prstGeom prst="rect">
                <a:avLst/>
              </a:prstGeom>
              <a:solidFill>
                <a:schemeClr val="accent6">
                  <a:lumMod val="60000"/>
                  <a:lumOff val="40000"/>
                </a:schemeClr>
              </a:solidFill>
              <a:ln w="19050" cap="flat" cmpd="sng" algn="ctr">
                <a:solidFill>
                  <a:schemeClr val="accent6"/>
                </a:solidFill>
                <a:prstDash val="solid"/>
                <a:miter lim="800000"/>
                <a:headEnd type="none" w="med" len="med"/>
                <a:tailEnd type="none" w="med" len="med"/>
              </a:ln>
              <a:effectLst>
                <a:outerShdw blurRad="50800" dist="38100" algn="l" rotWithShape="0">
                  <a:prstClr val="black">
                    <a:alpha val="40000"/>
                  </a:prstClr>
                </a:outerShdw>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050" b="1" kern="0" dirty="0">
                    <a:solidFill>
                      <a:schemeClr val="bg1"/>
                    </a:solidFill>
                    <a:ea typeface="Open Sans" panose="020B0606030504020204" pitchFamily="34" charset="0"/>
                    <a:cs typeface="Open Sans" panose="020B0606030504020204" pitchFamily="34" charset="0"/>
                  </a:rPr>
                  <a:t>User Agent</a:t>
                </a:r>
              </a:p>
            </p:txBody>
          </p:sp>
          <p:sp>
            <p:nvSpPr>
              <p:cNvPr id="45" name="Rectangle 44">
                <a:extLst>
                  <a:ext uri="{FF2B5EF4-FFF2-40B4-BE49-F238E27FC236}">
                    <a16:creationId xmlns:a16="http://schemas.microsoft.com/office/drawing/2014/main" id="{D9BBB275-7ADD-42BE-A70E-89B47D0FFA35}"/>
                  </a:ext>
                </a:extLst>
              </p:cNvPr>
              <p:cNvSpPr/>
              <p:nvPr/>
            </p:nvSpPr>
            <p:spPr>
              <a:xfrm>
                <a:off x="795596" y="3805127"/>
                <a:ext cx="788855" cy="316037"/>
              </a:xfrm>
              <a:prstGeom prst="rect">
                <a:avLst/>
              </a:prstGeom>
              <a:solidFill>
                <a:schemeClr val="accent1">
                  <a:lumMod val="20000"/>
                  <a:lumOff val="80000"/>
                </a:schemeClr>
              </a:solidFill>
              <a:ln w="19050" cap="flat" cmpd="sng" algn="ctr">
                <a:solidFill>
                  <a:schemeClr val="accent1"/>
                </a:solidFill>
                <a:prstDash val="solid"/>
                <a:miter lim="800000"/>
                <a:headEnd type="none" w="med" len="med"/>
                <a:tailEnd type="none" w="med" len="med"/>
              </a:ln>
              <a:effectLst>
                <a:outerShdw blurRad="50800" dist="38100" algn="l" rotWithShape="0">
                  <a:prstClr val="black">
                    <a:alpha val="40000"/>
                  </a:prstClr>
                </a:outerShdw>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050" b="1" kern="0" dirty="0">
                    <a:ea typeface="Open Sans" panose="020B0606030504020204" pitchFamily="34" charset="0"/>
                    <a:cs typeface="Open Sans" panose="020B0606030504020204" pitchFamily="34" charset="0"/>
                  </a:rPr>
                  <a:t>Client</a:t>
                </a:r>
              </a:p>
            </p:txBody>
          </p:sp>
          <p:sp>
            <p:nvSpPr>
              <p:cNvPr id="47" name="Rectangle 46">
                <a:extLst>
                  <a:ext uri="{FF2B5EF4-FFF2-40B4-BE49-F238E27FC236}">
                    <a16:creationId xmlns:a16="http://schemas.microsoft.com/office/drawing/2014/main" id="{11FFF2E0-9057-4FF0-92CA-FB2BDA2D62B2}"/>
                  </a:ext>
                </a:extLst>
              </p:cNvPr>
              <p:cNvSpPr/>
              <p:nvPr/>
            </p:nvSpPr>
            <p:spPr>
              <a:xfrm>
                <a:off x="3674186" y="2761550"/>
                <a:ext cx="1458458" cy="882503"/>
              </a:xfrm>
              <a:prstGeom prst="rect">
                <a:avLst/>
              </a:prstGeom>
              <a:solidFill>
                <a:schemeClr val="accent3"/>
              </a:solidFill>
              <a:ln w="19050" cap="flat" cmpd="sng" algn="ctr">
                <a:solidFill>
                  <a:schemeClr val="accent3">
                    <a:lumMod val="75000"/>
                  </a:schemeClr>
                </a:solidFill>
                <a:prstDash val="solid"/>
                <a:miter lim="800000"/>
                <a:headEnd type="none" w="med" len="med"/>
                <a:tailEnd type="none" w="med" len="med"/>
              </a:ln>
              <a:effectLst>
                <a:outerShdw blurRad="50800" dist="38100" algn="l" rotWithShape="0">
                  <a:prstClr val="black">
                    <a:alpha val="40000"/>
                  </a:prstClr>
                </a:outerShdw>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050" b="1" kern="0" dirty="0">
                    <a:solidFill>
                      <a:schemeClr val="bg1"/>
                    </a:solidFill>
                    <a:ea typeface="Open Sans" panose="020B0606030504020204" pitchFamily="34" charset="0"/>
                    <a:cs typeface="Open Sans" panose="020B0606030504020204" pitchFamily="34" charset="0"/>
                  </a:rPr>
                  <a:t>Authorization Server</a:t>
                </a:r>
              </a:p>
            </p:txBody>
          </p:sp>
          <p:cxnSp>
            <p:nvCxnSpPr>
              <p:cNvPr id="50" name="Straight Arrow Connector 49">
                <a:extLst>
                  <a:ext uri="{FF2B5EF4-FFF2-40B4-BE49-F238E27FC236}">
                    <a16:creationId xmlns:a16="http://schemas.microsoft.com/office/drawing/2014/main" id="{632FD129-AE31-4457-95FF-76A13F31A448}"/>
                  </a:ext>
                </a:extLst>
              </p:cNvPr>
              <p:cNvCxnSpPr>
                <a:cxnSpLocks/>
              </p:cNvCxnSpPr>
              <p:nvPr/>
            </p:nvCxnSpPr>
            <p:spPr>
              <a:xfrm>
                <a:off x="1579427" y="2983143"/>
                <a:ext cx="2089735" cy="0"/>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F5399DEA-A09A-4785-9DC0-0FC11E4B43AF}"/>
                  </a:ext>
                </a:extLst>
              </p:cNvPr>
              <p:cNvGrpSpPr/>
              <p:nvPr/>
            </p:nvGrpSpPr>
            <p:grpSpPr>
              <a:xfrm>
                <a:off x="1860362" y="2753430"/>
                <a:ext cx="1527865" cy="246221"/>
                <a:chOff x="1933841" y="2753430"/>
                <a:chExt cx="1527865" cy="246221"/>
              </a:xfrm>
            </p:grpSpPr>
            <p:sp>
              <p:nvSpPr>
                <p:cNvPr id="51" name="Rectangle 50">
                  <a:extLst>
                    <a:ext uri="{FF2B5EF4-FFF2-40B4-BE49-F238E27FC236}">
                      <a16:creationId xmlns:a16="http://schemas.microsoft.com/office/drawing/2014/main" id="{F21CED08-ECB2-490F-B439-8075C3F2A6FB}"/>
                    </a:ext>
                  </a:extLst>
                </p:cNvPr>
                <p:cNvSpPr>
                  <a:spLocks noChangeArrowheads="1"/>
                </p:cNvSpPr>
                <p:nvPr/>
              </p:nvSpPr>
              <p:spPr bwMode="auto">
                <a:xfrm>
                  <a:off x="2053948" y="2753430"/>
                  <a:ext cx="1407758" cy="246221"/>
                </a:xfrm>
                <a:prstGeom prst="rect">
                  <a:avLst/>
                </a:prstGeom>
                <a:noFill/>
                <a:ln w="9525">
                  <a:noFill/>
                  <a:miter lim="800000"/>
                  <a:headEnd/>
                  <a:tailEnd/>
                </a:ln>
                <a:effectLst/>
              </p:spPr>
              <p:txBody>
                <a:bodyPr wrap="none">
                  <a:prstTxWarp prst="textNoShape">
                    <a:avLst/>
                  </a:prstTxWarp>
                  <a:spAutoFit/>
                </a:bodyPr>
                <a:lstStyle>
                  <a:defPPr>
                    <a:defRPr lang="fi-FI"/>
                  </a:defPPr>
                  <a:lvl1pPr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1pPr>
                  <a:lvl2pPr marL="4572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2pPr>
                  <a:lvl3pPr marL="9144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3pPr>
                  <a:lvl4pPr marL="13716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4pPr>
                  <a:lvl5pPr marL="18288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5pPr>
                  <a:lvl6pPr marL="2286000" algn="l" defTabSz="457200" rtl="0" eaLnBrk="1" latinLnBrk="0" hangingPunct="1">
                    <a:defRPr kern="1200">
                      <a:solidFill>
                        <a:schemeClr val="tx1"/>
                      </a:solidFill>
                      <a:latin typeface="Arial" pitchFamily="-106" charset="0"/>
                      <a:ea typeface="Arial" pitchFamily="-106" charset="0"/>
                      <a:cs typeface="Arial" pitchFamily="-106" charset="0"/>
                    </a:defRPr>
                  </a:lvl6pPr>
                  <a:lvl7pPr marL="2743200" algn="l" defTabSz="457200" rtl="0" eaLnBrk="1" latinLnBrk="0" hangingPunct="1">
                    <a:defRPr kern="1200">
                      <a:solidFill>
                        <a:schemeClr val="tx1"/>
                      </a:solidFill>
                      <a:latin typeface="Arial" pitchFamily="-106" charset="0"/>
                      <a:ea typeface="Arial" pitchFamily="-106" charset="0"/>
                      <a:cs typeface="Arial" pitchFamily="-106" charset="0"/>
                    </a:defRPr>
                  </a:lvl7pPr>
                  <a:lvl8pPr marL="3200400" algn="l" defTabSz="457200" rtl="0" eaLnBrk="1" latinLnBrk="0" hangingPunct="1">
                    <a:defRPr kern="1200">
                      <a:solidFill>
                        <a:schemeClr val="tx1"/>
                      </a:solidFill>
                      <a:latin typeface="Arial" pitchFamily="-106" charset="0"/>
                      <a:ea typeface="Arial" pitchFamily="-106" charset="0"/>
                      <a:cs typeface="Arial" pitchFamily="-106" charset="0"/>
                    </a:defRPr>
                  </a:lvl8pPr>
                  <a:lvl9pPr marL="3657600" algn="l" defTabSz="457200" rtl="0" eaLnBrk="1" latinLnBrk="0" hangingPunct="1">
                    <a:defRPr kern="1200">
                      <a:solidFill>
                        <a:schemeClr val="tx1"/>
                      </a:solidFill>
                      <a:latin typeface="Arial" pitchFamily="-106" charset="0"/>
                      <a:ea typeface="Arial" pitchFamily="-106" charset="0"/>
                      <a:cs typeface="Arial" pitchFamily="-106" charset="0"/>
                    </a:defRPr>
                  </a:lvl9pPr>
                </a:lstStyle>
                <a:p>
                  <a:r>
                    <a:rPr lang="en-US" sz="1000" b="1" dirty="0" err="1">
                      <a:latin typeface="Open Sans" panose="020B0606030504020204" pitchFamily="34" charset="0"/>
                      <a:ea typeface="Open Sans" panose="020B0606030504020204" pitchFamily="34" charset="0"/>
                      <a:cs typeface="Open Sans" panose="020B0606030504020204" pitchFamily="34" charset="0"/>
                    </a:rPr>
                    <a:t>Auth</a:t>
                  </a:r>
                  <a:r>
                    <a:rPr lang="en-US" sz="1000" b="1" dirty="0">
                      <a:latin typeface="Open Sans" panose="020B0606030504020204" pitchFamily="34" charset="0"/>
                      <a:ea typeface="Open Sans" panose="020B0606030504020204" pitchFamily="34" charset="0"/>
                      <a:cs typeface="Open Sans" panose="020B0606030504020204" pitchFamily="34" charset="0"/>
                    </a:rPr>
                    <a:t> Code Request</a:t>
                  </a:r>
                  <a:endParaRPr lang="fi-FI" sz="10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78" name="Oval 77">
                  <a:extLst>
                    <a:ext uri="{FF2B5EF4-FFF2-40B4-BE49-F238E27FC236}">
                      <a16:creationId xmlns:a16="http://schemas.microsoft.com/office/drawing/2014/main" id="{BC278D0D-400E-4670-8306-313B33905137}"/>
                    </a:ext>
                  </a:extLst>
                </p:cNvPr>
                <p:cNvSpPr/>
                <p:nvPr/>
              </p:nvSpPr>
              <p:spPr>
                <a:xfrm>
                  <a:off x="1933841" y="2785100"/>
                  <a:ext cx="182880" cy="18288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A</a:t>
                  </a:r>
                  <a:endParaRPr lang="en-US" sz="2000" dirty="0">
                    <a:solidFill>
                      <a:schemeClr val="bg1"/>
                    </a:solidFill>
                  </a:endParaRPr>
                </a:p>
              </p:txBody>
            </p:sp>
          </p:grpSp>
          <p:cxnSp>
            <p:nvCxnSpPr>
              <p:cNvPr id="79" name="Straight Arrow Connector 78">
                <a:extLst>
                  <a:ext uri="{FF2B5EF4-FFF2-40B4-BE49-F238E27FC236}">
                    <a16:creationId xmlns:a16="http://schemas.microsoft.com/office/drawing/2014/main" id="{B736B193-DFA6-4AB3-9CA6-BB3D336F4033}"/>
                  </a:ext>
                </a:extLst>
              </p:cNvPr>
              <p:cNvCxnSpPr>
                <a:cxnSpLocks/>
              </p:cNvCxnSpPr>
              <p:nvPr/>
            </p:nvCxnSpPr>
            <p:spPr>
              <a:xfrm>
                <a:off x="1579427" y="3232255"/>
                <a:ext cx="2089735" cy="0"/>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C91A8522-4827-445A-8C29-E1A892E348D0}"/>
                  </a:ext>
                </a:extLst>
              </p:cNvPr>
              <p:cNvGrpSpPr/>
              <p:nvPr/>
            </p:nvGrpSpPr>
            <p:grpSpPr>
              <a:xfrm>
                <a:off x="1854752" y="3002542"/>
                <a:ext cx="1539085" cy="246221"/>
                <a:chOff x="1936777" y="3002542"/>
                <a:chExt cx="1539085" cy="246221"/>
              </a:xfrm>
            </p:grpSpPr>
            <p:sp>
              <p:nvSpPr>
                <p:cNvPr id="80" name="Rectangle 79">
                  <a:extLst>
                    <a:ext uri="{FF2B5EF4-FFF2-40B4-BE49-F238E27FC236}">
                      <a16:creationId xmlns:a16="http://schemas.microsoft.com/office/drawing/2014/main" id="{20371208-8801-46F7-A141-C1B2B7095BB3}"/>
                    </a:ext>
                  </a:extLst>
                </p:cNvPr>
                <p:cNvSpPr>
                  <a:spLocks noChangeArrowheads="1"/>
                </p:cNvSpPr>
                <p:nvPr/>
              </p:nvSpPr>
              <p:spPr bwMode="auto">
                <a:xfrm>
                  <a:off x="2056884" y="3002542"/>
                  <a:ext cx="1418978" cy="246221"/>
                </a:xfrm>
                <a:prstGeom prst="rect">
                  <a:avLst/>
                </a:prstGeom>
                <a:noFill/>
                <a:ln w="9525">
                  <a:noFill/>
                  <a:miter lim="800000"/>
                  <a:headEnd/>
                  <a:tailEnd/>
                </a:ln>
                <a:effectLst/>
              </p:spPr>
              <p:txBody>
                <a:bodyPr wrap="none">
                  <a:prstTxWarp prst="textNoShape">
                    <a:avLst/>
                  </a:prstTxWarp>
                  <a:spAutoFit/>
                </a:bodyPr>
                <a:lstStyle>
                  <a:defPPr>
                    <a:defRPr lang="fi-FI"/>
                  </a:defPPr>
                  <a:lvl1pPr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1pPr>
                  <a:lvl2pPr marL="4572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2pPr>
                  <a:lvl3pPr marL="9144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3pPr>
                  <a:lvl4pPr marL="13716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4pPr>
                  <a:lvl5pPr marL="18288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5pPr>
                  <a:lvl6pPr marL="2286000" algn="l" defTabSz="457200" rtl="0" eaLnBrk="1" latinLnBrk="0" hangingPunct="1">
                    <a:defRPr kern="1200">
                      <a:solidFill>
                        <a:schemeClr val="tx1"/>
                      </a:solidFill>
                      <a:latin typeface="Arial" pitchFamily="-106" charset="0"/>
                      <a:ea typeface="Arial" pitchFamily="-106" charset="0"/>
                      <a:cs typeface="Arial" pitchFamily="-106" charset="0"/>
                    </a:defRPr>
                  </a:lvl6pPr>
                  <a:lvl7pPr marL="2743200" algn="l" defTabSz="457200" rtl="0" eaLnBrk="1" latinLnBrk="0" hangingPunct="1">
                    <a:defRPr kern="1200">
                      <a:solidFill>
                        <a:schemeClr val="tx1"/>
                      </a:solidFill>
                      <a:latin typeface="Arial" pitchFamily="-106" charset="0"/>
                      <a:ea typeface="Arial" pitchFamily="-106" charset="0"/>
                      <a:cs typeface="Arial" pitchFamily="-106" charset="0"/>
                    </a:defRPr>
                  </a:lvl7pPr>
                  <a:lvl8pPr marL="3200400" algn="l" defTabSz="457200" rtl="0" eaLnBrk="1" latinLnBrk="0" hangingPunct="1">
                    <a:defRPr kern="1200">
                      <a:solidFill>
                        <a:schemeClr val="tx1"/>
                      </a:solidFill>
                      <a:latin typeface="Arial" pitchFamily="-106" charset="0"/>
                      <a:ea typeface="Arial" pitchFamily="-106" charset="0"/>
                      <a:cs typeface="Arial" pitchFamily="-106" charset="0"/>
                    </a:defRPr>
                  </a:lvl8pPr>
                  <a:lvl9pPr marL="3657600" algn="l" defTabSz="457200" rtl="0" eaLnBrk="1" latinLnBrk="0" hangingPunct="1">
                    <a:defRPr kern="1200">
                      <a:solidFill>
                        <a:schemeClr val="tx1"/>
                      </a:solidFill>
                      <a:latin typeface="Arial" pitchFamily="-106" charset="0"/>
                      <a:ea typeface="Arial" pitchFamily="-106" charset="0"/>
                      <a:cs typeface="Arial" pitchFamily="-106" charset="0"/>
                    </a:defRPr>
                  </a:lvl9pPr>
                </a:lstStyle>
                <a:p>
                  <a:r>
                    <a:rPr lang="en-US" sz="1000" b="1" dirty="0">
                      <a:latin typeface="Open Sans" panose="020B0606030504020204" pitchFamily="34" charset="0"/>
                      <a:ea typeface="Open Sans" panose="020B0606030504020204" pitchFamily="34" charset="0"/>
                      <a:cs typeface="Open Sans" panose="020B0606030504020204" pitchFamily="34" charset="0"/>
                    </a:rPr>
                    <a:t>User Authenticates</a:t>
                  </a:r>
                  <a:endParaRPr lang="fi-FI" sz="10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81" name="Oval 80">
                  <a:extLst>
                    <a:ext uri="{FF2B5EF4-FFF2-40B4-BE49-F238E27FC236}">
                      <a16:creationId xmlns:a16="http://schemas.microsoft.com/office/drawing/2014/main" id="{F92E9C3A-5273-4B5D-BF44-C285DBC80E29}"/>
                    </a:ext>
                  </a:extLst>
                </p:cNvPr>
                <p:cNvSpPr/>
                <p:nvPr/>
              </p:nvSpPr>
              <p:spPr>
                <a:xfrm>
                  <a:off x="1936777" y="3034212"/>
                  <a:ext cx="182880" cy="18288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B</a:t>
                  </a:r>
                  <a:endParaRPr lang="en-US" sz="2000" dirty="0">
                    <a:solidFill>
                      <a:schemeClr val="bg1"/>
                    </a:solidFill>
                  </a:endParaRPr>
                </a:p>
              </p:txBody>
            </p:sp>
          </p:grpSp>
          <p:cxnSp>
            <p:nvCxnSpPr>
              <p:cNvPr id="82" name="Straight Arrow Connector 81">
                <a:extLst>
                  <a:ext uri="{FF2B5EF4-FFF2-40B4-BE49-F238E27FC236}">
                    <a16:creationId xmlns:a16="http://schemas.microsoft.com/office/drawing/2014/main" id="{D6DECFC5-8299-45E4-92D0-0052C48D976B}"/>
                  </a:ext>
                </a:extLst>
              </p:cNvPr>
              <p:cNvCxnSpPr>
                <a:cxnSpLocks/>
              </p:cNvCxnSpPr>
              <p:nvPr/>
            </p:nvCxnSpPr>
            <p:spPr>
              <a:xfrm flipH="1">
                <a:off x="1579427" y="3487733"/>
                <a:ext cx="2089735" cy="0"/>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449CB4D3-D90B-46C7-B46E-05DE0D5298AE}"/>
                  </a:ext>
                </a:extLst>
              </p:cNvPr>
              <p:cNvGrpSpPr/>
              <p:nvPr/>
            </p:nvGrpSpPr>
            <p:grpSpPr>
              <a:xfrm>
                <a:off x="1850744" y="3248382"/>
                <a:ext cx="1547101" cy="246221"/>
                <a:chOff x="1933841" y="2967032"/>
                <a:chExt cx="1547101" cy="246221"/>
              </a:xfrm>
            </p:grpSpPr>
            <p:sp>
              <p:nvSpPr>
                <p:cNvPr id="83" name="Rectangle 82">
                  <a:extLst>
                    <a:ext uri="{FF2B5EF4-FFF2-40B4-BE49-F238E27FC236}">
                      <a16:creationId xmlns:a16="http://schemas.microsoft.com/office/drawing/2014/main" id="{810A9758-CEFE-4173-919D-F1A4010B9CCE}"/>
                    </a:ext>
                  </a:extLst>
                </p:cNvPr>
                <p:cNvSpPr>
                  <a:spLocks noChangeArrowheads="1"/>
                </p:cNvSpPr>
                <p:nvPr/>
              </p:nvSpPr>
              <p:spPr bwMode="auto">
                <a:xfrm>
                  <a:off x="2053948" y="2967032"/>
                  <a:ext cx="1426994" cy="246221"/>
                </a:xfrm>
                <a:prstGeom prst="rect">
                  <a:avLst/>
                </a:prstGeom>
                <a:noFill/>
                <a:ln w="9525">
                  <a:noFill/>
                  <a:miter lim="800000"/>
                  <a:headEnd/>
                  <a:tailEnd/>
                </a:ln>
                <a:effectLst/>
              </p:spPr>
              <p:txBody>
                <a:bodyPr wrap="none">
                  <a:prstTxWarp prst="textNoShape">
                    <a:avLst/>
                  </a:prstTxWarp>
                  <a:spAutoFit/>
                </a:bodyPr>
                <a:lstStyle>
                  <a:defPPr>
                    <a:defRPr lang="fi-FI"/>
                  </a:defPPr>
                  <a:lvl1pPr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1pPr>
                  <a:lvl2pPr marL="4572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2pPr>
                  <a:lvl3pPr marL="9144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3pPr>
                  <a:lvl4pPr marL="13716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4pPr>
                  <a:lvl5pPr marL="18288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5pPr>
                  <a:lvl6pPr marL="2286000" algn="l" defTabSz="457200" rtl="0" eaLnBrk="1" latinLnBrk="0" hangingPunct="1">
                    <a:defRPr kern="1200">
                      <a:solidFill>
                        <a:schemeClr val="tx1"/>
                      </a:solidFill>
                      <a:latin typeface="Arial" pitchFamily="-106" charset="0"/>
                      <a:ea typeface="Arial" pitchFamily="-106" charset="0"/>
                      <a:cs typeface="Arial" pitchFamily="-106" charset="0"/>
                    </a:defRPr>
                  </a:lvl6pPr>
                  <a:lvl7pPr marL="2743200" algn="l" defTabSz="457200" rtl="0" eaLnBrk="1" latinLnBrk="0" hangingPunct="1">
                    <a:defRPr kern="1200">
                      <a:solidFill>
                        <a:schemeClr val="tx1"/>
                      </a:solidFill>
                      <a:latin typeface="Arial" pitchFamily="-106" charset="0"/>
                      <a:ea typeface="Arial" pitchFamily="-106" charset="0"/>
                      <a:cs typeface="Arial" pitchFamily="-106" charset="0"/>
                    </a:defRPr>
                  </a:lvl7pPr>
                  <a:lvl8pPr marL="3200400" algn="l" defTabSz="457200" rtl="0" eaLnBrk="1" latinLnBrk="0" hangingPunct="1">
                    <a:defRPr kern="1200">
                      <a:solidFill>
                        <a:schemeClr val="tx1"/>
                      </a:solidFill>
                      <a:latin typeface="Arial" pitchFamily="-106" charset="0"/>
                      <a:ea typeface="Arial" pitchFamily="-106" charset="0"/>
                      <a:cs typeface="Arial" pitchFamily="-106" charset="0"/>
                    </a:defRPr>
                  </a:lvl8pPr>
                  <a:lvl9pPr marL="3657600" algn="l" defTabSz="457200" rtl="0" eaLnBrk="1" latinLnBrk="0" hangingPunct="1">
                    <a:defRPr kern="1200">
                      <a:solidFill>
                        <a:schemeClr val="tx1"/>
                      </a:solidFill>
                      <a:latin typeface="Arial" pitchFamily="-106" charset="0"/>
                      <a:ea typeface="Arial" pitchFamily="-106" charset="0"/>
                      <a:cs typeface="Arial" pitchFamily="-106" charset="0"/>
                    </a:defRPr>
                  </a:lvl9pPr>
                </a:lstStyle>
                <a:p>
                  <a:r>
                    <a:rPr lang="en-US" sz="1000" b="1" dirty="0">
                      <a:latin typeface="Open Sans" panose="020B0606030504020204" pitchFamily="34" charset="0"/>
                      <a:ea typeface="Open Sans" panose="020B0606030504020204" pitchFamily="34" charset="0"/>
                      <a:cs typeface="Open Sans" panose="020B0606030504020204" pitchFamily="34" charset="0"/>
                    </a:rPr>
                    <a:t>Authorization Code</a:t>
                  </a:r>
                  <a:endParaRPr lang="fi-FI" sz="10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84" name="Oval 83">
                  <a:extLst>
                    <a:ext uri="{FF2B5EF4-FFF2-40B4-BE49-F238E27FC236}">
                      <a16:creationId xmlns:a16="http://schemas.microsoft.com/office/drawing/2014/main" id="{DB02F5B0-7AEC-4A7C-AF4C-63344610DCB1}"/>
                    </a:ext>
                  </a:extLst>
                </p:cNvPr>
                <p:cNvSpPr/>
                <p:nvPr/>
              </p:nvSpPr>
              <p:spPr>
                <a:xfrm>
                  <a:off x="1933841" y="2998702"/>
                  <a:ext cx="182880" cy="18288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C</a:t>
                  </a:r>
                  <a:endParaRPr lang="en-US" sz="2000" dirty="0">
                    <a:solidFill>
                      <a:schemeClr val="bg1"/>
                    </a:solidFill>
                  </a:endParaRPr>
                </a:p>
              </p:txBody>
            </p:sp>
          </p:grpSp>
          <p:cxnSp>
            <p:nvCxnSpPr>
              <p:cNvPr id="85" name="Straight Arrow Connector 84">
                <a:extLst>
                  <a:ext uri="{FF2B5EF4-FFF2-40B4-BE49-F238E27FC236}">
                    <a16:creationId xmlns:a16="http://schemas.microsoft.com/office/drawing/2014/main" id="{739FB640-F827-4FC1-87FF-992B5CABBB9D}"/>
                  </a:ext>
                </a:extLst>
              </p:cNvPr>
              <p:cNvCxnSpPr>
                <a:cxnSpLocks/>
              </p:cNvCxnSpPr>
              <p:nvPr/>
            </p:nvCxnSpPr>
            <p:spPr>
              <a:xfrm flipV="1">
                <a:off x="1190023" y="2625239"/>
                <a:ext cx="0" cy="256135"/>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E7A0C8F-165B-47DA-9A57-745DF79B598E}"/>
                  </a:ext>
                </a:extLst>
              </p:cNvPr>
              <p:cNvCxnSpPr>
                <a:cxnSpLocks/>
              </p:cNvCxnSpPr>
              <p:nvPr/>
            </p:nvCxnSpPr>
            <p:spPr>
              <a:xfrm flipV="1">
                <a:off x="1002741" y="3524229"/>
                <a:ext cx="0" cy="270890"/>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E84541E1-D0FB-4800-B462-AC8D453274F1}"/>
                  </a:ext>
                </a:extLst>
              </p:cNvPr>
              <p:cNvCxnSpPr>
                <a:cxnSpLocks/>
              </p:cNvCxnSpPr>
              <p:nvPr/>
            </p:nvCxnSpPr>
            <p:spPr>
              <a:xfrm>
                <a:off x="1372358" y="3534237"/>
                <a:ext cx="0" cy="270890"/>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17DC992F-2F32-4350-8845-C85013910848}"/>
                  </a:ext>
                </a:extLst>
              </p:cNvPr>
              <p:cNvSpPr/>
              <p:nvPr/>
            </p:nvSpPr>
            <p:spPr>
              <a:xfrm>
                <a:off x="1098583" y="3570091"/>
                <a:ext cx="182880" cy="18288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C</a:t>
                </a:r>
                <a:endParaRPr lang="en-US" sz="2000" dirty="0">
                  <a:solidFill>
                    <a:schemeClr val="bg1"/>
                  </a:solidFill>
                </a:endParaRPr>
              </a:p>
            </p:txBody>
          </p:sp>
          <p:sp>
            <p:nvSpPr>
              <p:cNvPr id="89" name="Oval 88">
                <a:extLst>
                  <a:ext uri="{FF2B5EF4-FFF2-40B4-BE49-F238E27FC236}">
                    <a16:creationId xmlns:a16="http://schemas.microsoft.com/office/drawing/2014/main" id="{8490BA16-E657-444F-A545-CDD895663BA4}"/>
                  </a:ext>
                </a:extLst>
              </p:cNvPr>
              <p:cNvSpPr/>
              <p:nvPr/>
            </p:nvSpPr>
            <p:spPr>
              <a:xfrm>
                <a:off x="947090" y="2659290"/>
                <a:ext cx="182880" cy="18288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B</a:t>
                </a:r>
                <a:endParaRPr lang="en-US" sz="2000" dirty="0">
                  <a:solidFill>
                    <a:schemeClr val="bg1"/>
                  </a:solidFill>
                </a:endParaRPr>
              </a:p>
            </p:txBody>
          </p:sp>
          <p:sp>
            <p:nvSpPr>
              <p:cNvPr id="91" name="Rectangle 90">
                <a:extLst>
                  <a:ext uri="{FF2B5EF4-FFF2-40B4-BE49-F238E27FC236}">
                    <a16:creationId xmlns:a16="http://schemas.microsoft.com/office/drawing/2014/main" id="{A5A5AD2B-A4F4-4531-9D18-D57969133900}"/>
                  </a:ext>
                </a:extLst>
              </p:cNvPr>
              <p:cNvSpPr>
                <a:spLocks noChangeArrowheads="1"/>
              </p:cNvSpPr>
              <p:nvPr/>
            </p:nvSpPr>
            <p:spPr bwMode="auto">
              <a:xfrm>
                <a:off x="2426702" y="3844674"/>
                <a:ext cx="2706190" cy="246221"/>
              </a:xfrm>
              <a:prstGeom prst="rect">
                <a:avLst/>
              </a:prstGeom>
              <a:noFill/>
              <a:ln w="9525">
                <a:noFill/>
                <a:miter lim="800000"/>
                <a:headEnd/>
                <a:tailEnd/>
              </a:ln>
              <a:effectLst/>
            </p:spPr>
            <p:txBody>
              <a:bodyPr wrap="none">
                <a:prstTxWarp prst="textNoShape">
                  <a:avLst/>
                </a:prstTxWarp>
                <a:spAutoFit/>
              </a:bodyPr>
              <a:lstStyle>
                <a:defPPr>
                  <a:defRPr lang="fi-FI"/>
                </a:defPPr>
                <a:lvl1pPr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1pPr>
                <a:lvl2pPr marL="4572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2pPr>
                <a:lvl3pPr marL="9144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3pPr>
                <a:lvl4pPr marL="13716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4pPr>
                <a:lvl5pPr marL="18288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5pPr>
                <a:lvl6pPr marL="2286000" algn="l" defTabSz="457200" rtl="0" eaLnBrk="1" latinLnBrk="0" hangingPunct="1">
                  <a:defRPr kern="1200">
                    <a:solidFill>
                      <a:schemeClr val="tx1"/>
                    </a:solidFill>
                    <a:latin typeface="Arial" pitchFamily="-106" charset="0"/>
                    <a:ea typeface="Arial" pitchFamily="-106" charset="0"/>
                    <a:cs typeface="Arial" pitchFamily="-106" charset="0"/>
                  </a:defRPr>
                </a:lvl6pPr>
                <a:lvl7pPr marL="2743200" algn="l" defTabSz="457200" rtl="0" eaLnBrk="1" latinLnBrk="0" hangingPunct="1">
                  <a:defRPr kern="1200">
                    <a:solidFill>
                      <a:schemeClr val="tx1"/>
                    </a:solidFill>
                    <a:latin typeface="Arial" pitchFamily="-106" charset="0"/>
                    <a:ea typeface="Arial" pitchFamily="-106" charset="0"/>
                    <a:cs typeface="Arial" pitchFamily="-106" charset="0"/>
                  </a:defRPr>
                </a:lvl7pPr>
                <a:lvl8pPr marL="3200400" algn="l" defTabSz="457200" rtl="0" eaLnBrk="1" latinLnBrk="0" hangingPunct="1">
                  <a:defRPr kern="1200">
                    <a:solidFill>
                      <a:schemeClr val="tx1"/>
                    </a:solidFill>
                    <a:latin typeface="Arial" pitchFamily="-106" charset="0"/>
                    <a:ea typeface="Arial" pitchFamily="-106" charset="0"/>
                    <a:cs typeface="Arial" pitchFamily="-106" charset="0"/>
                  </a:defRPr>
                </a:lvl8pPr>
                <a:lvl9pPr marL="3657600" algn="l" defTabSz="457200" rtl="0" eaLnBrk="1" latinLnBrk="0" hangingPunct="1">
                  <a:defRPr kern="1200">
                    <a:solidFill>
                      <a:schemeClr val="tx1"/>
                    </a:solidFill>
                    <a:latin typeface="Arial" pitchFamily="-106" charset="0"/>
                    <a:ea typeface="Arial" pitchFamily="-106" charset="0"/>
                    <a:cs typeface="Arial" pitchFamily="-106" charset="0"/>
                  </a:defRPr>
                </a:lvl9pPr>
              </a:lstStyle>
              <a:p>
                <a:r>
                  <a:rPr lang="en-US" sz="1000" b="1" dirty="0">
                    <a:latin typeface="Open Sans" panose="020B0606030504020204" pitchFamily="34" charset="0"/>
                    <a:ea typeface="Open Sans" panose="020B0606030504020204" pitchFamily="34" charset="0"/>
                    <a:cs typeface="Open Sans" panose="020B0606030504020204" pitchFamily="34" charset="0"/>
                  </a:rPr>
                  <a:t>Access Token + Optional Refresh Token </a:t>
                </a:r>
                <a:endParaRPr lang="fi-FI" sz="1000" b="1"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92" name="Straight Arrow Connector 91">
                <a:extLst>
                  <a:ext uri="{FF2B5EF4-FFF2-40B4-BE49-F238E27FC236}">
                    <a16:creationId xmlns:a16="http://schemas.microsoft.com/office/drawing/2014/main" id="{EC9EB6B2-E36D-4D03-A6CF-68187B61F65E}"/>
                  </a:ext>
                </a:extLst>
              </p:cNvPr>
              <p:cNvCxnSpPr>
                <a:cxnSpLocks/>
              </p:cNvCxnSpPr>
              <p:nvPr/>
            </p:nvCxnSpPr>
            <p:spPr>
              <a:xfrm flipV="1">
                <a:off x="1584451" y="3625011"/>
                <a:ext cx="2161683" cy="232629"/>
              </a:xfrm>
              <a:prstGeom prst="bentConnector3">
                <a:avLst>
                  <a:gd name="adj1" fmla="val 100028"/>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1">
                <a:extLst>
                  <a:ext uri="{FF2B5EF4-FFF2-40B4-BE49-F238E27FC236}">
                    <a16:creationId xmlns:a16="http://schemas.microsoft.com/office/drawing/2014/main" id="{4CD31C94-B313-4319-8E07-87092C1BA9FD}"/>
                  </a:ext>
                </a:extLst>
              </p:cNvPr>
              <p:cNvCxnSpPr>
                <a:cxnSpLocks/>
              </p:cNvCxnSpPr>
              <p:nvPr/>
            </p:nvCxnSpPr>
            <p:spPr>
              <a:xfrm rot="10800000" flipV="1">
                <a:off x="1584454" y="3655737"/>
                <a:ext cx="3481112" cy="395327"/>
              </a:xfrm>
              <a:prstGeom prst="bentConnector3">
                <a:avLst>
                  <a:gd name="adj1" fmla="val 496"/>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B2DBD09D-B1CF-4162-B9A3-516CBA09DE04}"/>
                  </a:ext>
                </a:extLst>
              </p:cNvPr>
              <p:cNvGrpSpPr/>
              <p:nvPr/>
            </p:nvGrpSpPr>
            <p:grpSpPr>
              <a:xfrm>
                <a:off x="1752584" y="3624217"/>
                <a:ext cx="1944084" cy="246221"/>
                <a:chOff x="1758228" y="3629861"/>
                <a:chExt cx="1944084" cy="246221"/>
              </a:xfrm>
            </p:grpSpPr>
            <p:sp>
              <p:nvSpPr>
                <p:cNvPr id="90" name="Rectangle 89">
                  <a:extLst>
                    <a:ext uri="{FF2B5EF4-FFF2-40B4-BE49-F238E27FC236}">
                      <a16:creationId xmlns:a16="http://schemas.microsoft.com/office/drawing/2014/main" id="{5AA4F2BC-519A-42C7-A424-40657040CF67}"/>
                    </a:ext>
                  </a:extLst>
                </p:cNvPr>
                <p:cNvSpPr>
                  <a:spLocks noChangeArrowheads="1"/>
                </p:cNvSpPr>
                <p:nvPr/>
              </p:nvSpPr>
              <p:spPr bwMode="auto">
                <a:xfrm>
                  <a:off x="1911437" y="3629861"/>
                  <a:ext cx="1790875" cy="246221"/>
                </a:xfrm>
                <a:prstGeom prst="rect">
                  <a:avLst/>
                </a:prstGeom>
                <a:noFill/>
                <a:ln w="9525">
                  <a:noFill/>
                  <a:miter lim="800000"/>
                  <a:headEnd/>
                  <a:tailEnd/>
                </a:ln>
                <a:effectLst/>
              </p:spPr>
              <p:txBody>
                <a:bodyPr wrap="none">
                  <a:prstTxWarp prst="textNoShape">
                    <a:avLst/>
                  </a:prstTxWarp>
                  <a:spAutoFit/>
                </a:bodyPr>
                <a:lstStyle>
                  <a:defPPr>
                    <a:defRPr lang="fi-FI"/>
                  </a:defPPr>
                  <a:lvl1pPr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1pPr>
                  <a:lvl2pPr marL="4572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2pPr>
                  <a:lvl3pPr marL="9144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3pPr>
                  <a:lvl4pPr marL="13716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4pPr>
                  <a:lvl5pPr marL="18288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5pPr>
                  <a:lvl6pPr marL="2286000" algn="l" defTabSz="457200" rtl="0" eaLnBrk="1" latinLnBrk="0" hangingPunct="1">
                    <a:defRPr kern="1200">
                      <a:solidFill>
                        <a:schemeClr val="tx1"/>
                      </a:solidFill>
                      <a:latin typeface="Arial" pitchFamily="-106" charset="0"/>
                      <a:ea typeface="Arial" pitchFamily="-106" charset="0"/>
                      <a:cs typeface="Arial" pitchFamily="-106" charset="0"/>
                    </a:defRPr>
                  </a:lvl6pPr>
                  <a:lvl7pPr marL="2743200" algn="l" defTabSz="457200" rtl="0" eaLnBrk="1" latinLnBrk="0" hangingPunct="1">
                    <a:defRPr kern="1200">
                      <a:solidFill>
                        <a:schemeClr val="tx1"/>
                      </a:solidFill>
                      <a:latin typeface="Arial" pitchFamily="-106" charset="0"/>
                      <a:ea typeface="Arial" pitchFamily="-106" charset="0"/>
                      <a:cs typeface="Arial" pitchFamily="-106" charset="0"/>
                    </a:defRPr>
                  </a:lvl7pPr>
                  <a:lvl8pPr marL="3200400" algn="l" defTabSz="457200" rtl="0" eaLnBrk="1" latinLnBrk="0" hangingPunct="1">
                    <a:defRPr kern="1200">
                      <a:solidFill>
                        <a:schemeClr val="tx1"/>
                      </a:solidFill>
                      <a:latin typeface="Arial" pitchFamily="-106" charset="0"/>
                      <a:ea typeface="Arial" pitchFamily="-106" charset="0"/>
                      <a:cs typeface="Arial" pitchFamily="-106" charset="0"/>
                    </a:defRPr>
                  </a:lvl8pPr>
                  <a:lvl9pPr marL="3657600" algn="l" defTabSz="457200" rtl="0" eaLnBrk="1" latinLnBrk="0" hangingPunct="1">
                    <a:defRPr kern="1200">
                      <a:solidFill>
                        <a:schemeClr val="tx1"/>
                      </a:solidFill>
                      <a:latin typeface="Arial" pitchFamily="-106" charset="0"/>
                      <a:ea typeface="Arial" pitchFamily="-106" charset="0"/>
                      <a:cs typeface="Arial" pitchFamily="-106" charset="0"/>
                    </a:defRPr>
                  </a:lvl9pPr>
                </a:lstStyle>
                <a:p>
                  <a:r>
                    <a:rPr lang="en-US" sz="1000" b="1" dirty="0">
                      <a:latin typeface="Open Sans" panose="020B0606030504020204" pitchFamily="34" charset="0"/>
                      <a:ea typeface="Open Sans" panose="020B0606030504020204" pitchFamily="34" charset="0"/>
                      <a:cs typeface="Open Sans" panose="020B0606030504020204" pitchFamily="34" charset="0"/>
                    </a:rPr>
                    <a:t>Authorization Code + URI</a:t>
                  </a:r>
                  <a:endParaRPr lang="fi-FI" sz="10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94" name="Oval 93">
                  <a:extLst>
                    <a:ext uri="{FF2B5EF4-FFF2-40B4-BE49-F238E27FC236}">
                      <a16:creationId xmlns:a16="http://schemas.microsoft.com/office/drawing/2014/main" id="{D6638667-CE0F-4FFF-A165-3F6A6DF06DBD}"/>
                    </a:ext>
                  </a:extLst>
                </p:cNvPr>
                <p:cNvSpPr/>
                <p:nvPr/>
              </p:nvSpPr>
              <p:spPr>
                <a:xfrm>
                  <a:off x="1758228" y="3661531"/>
                  <a:ext cx="182880" cy="18288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
                  </a:r>
                  <a:endParaRPr lang="en-US" sz="2000" dirty="0">
                    <a:solidFill>
                      <a:schemeClr val="bg1"/>
                    </a:solidFill>
                  </a:endParaRPr>
                </a:p>
              </p:txBody>
            </p:sp>
          </p:grpSp>
          <p:sp>
            <p:nvSpPr>
              <p:cNvPr id="95" name="Oval 94">
                <a:extLst>
                  <a:ext uri="{FF2B5EF4-FFF2-40B4-BE49-F238E27FC236}">
                    <a16:creationId xmlns:a16="http://schemas.microsoft.com/office/drawing/2014/main" id="{799760ED-3DC9-4908-BBAF-9656F94ECF94}"/>
                  </a:ext>
                </a:extLst>
              </p:cNvPr>
              <p:cNvSpPr/>
              <p:nvPr/>
            </p:nvSpPr>
            <p:spPr>
              <a:xfrm>
                <a:off x="4783118" y="3697593"/>
                <a:ext cx="182880" cy="18288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E</a:t>
                </a:r>
                <a:endParaRPr lang="en-US" sz="2000" dirty="0">
                  <a:solidFill>
                    <a:schemeClr val="bg1"/>
                  </a:solidFill>
                </a:endParaRPr>
              </a:p>
            </p:txBody>
          </p:sp>
        </p:grpSp>
      </p:grpSp>
    </p:spTree>
    <p:extLst>
      <p:ext uri="{BB962C8B-B14F-4D97-AF65-F5344CB8AC3E}">
        <p14:creationId xmlns:p14="http://schemas.microsoft.com/office/powerpoint/2010/main" val="386848092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Title 5">
            <a:extLst>
              <a:ext uri="{FF2B5EF4-FFF2-40B4-BE49-F238E27FC236}">
                <a16:creationId xmlns:a16="http://schemas.microsoft.com/office/drawing/2014/main" id="{47396696-5BBF-44A6-B6A0-CE83BBD6BA98}"/>
              </a:ext>
            </a:extLst>
          </p:cNvPr>
          <p:cNvSpPr txBox="1">
            <a:spLocks/>
          </p:cNvSpPr>
          <p:nvPr/>
        </p:nvSpPr>
        <p:spPr>
          <a:xfrm>
            <a:off x="421341" y="381179"/>
            <a:ext cx="11170024" cy="594360"/>
          </a:xfrm>
          <a:prstGeom prst="rect">
            <a:avLst/>
          </a:prstGeom>
        </p:spPr>
        <p:txBody>
          <a:bodyPr vert="horz" lIns="0" tIns="45720" rIns="0" bIns="0" rtlCol="0" anchor="t" anchorCtr="0">
            <a:noAutofit/>
          </a:bodyPr>
          <a:lstStyle>
            <a:lvl1pPr algn="l" defTabSz="914400" rtl="0" eaLnBrk="1" latinLnBrk="0" hangingPunct="1">
              <a:lnSpc>
                <a:spcPct val="80000"/>
              </a:lnSpc>
              <a:spcBef>
                <a:spcPct val="0"/>
              </a:spcBef>
              <a:buNone/>
              <a:defRPr sz="2800" b="0" i="0" kern="1200" cap="none" spc="-1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3200" dirty="0">
                <a:latin typeface="+mj-lt"/>
              </a:rPr>
              <a:t>Agenda </a:t>
            </a:r>
          </a:p>
        </p:txBody>
      </p:sp>
      <p:grpSp>
        <p:nvGrpSpPr>
          <p:cNvPr id="4" name="Group 3">
            <a:extLst>
              <a:ext uri="{FF2B5EF4-FFF2-40B4-BE49-F238E27FC236}">
                <a16:creationId xmlns:a16="http://schemas.microsoft.com/office/drawing/2014/main" id="{AF940998-8220-438C-B8C0-E3A9B6B7671A}"/>
              </a:ext>
            </a:extLst>
          </p:cNvPr>
          <p:cNvGrpSpPr/>
          <p:nvPr/>
        </p:nvGrpSpPr>
        <p:grpSpPr>
          <a:xfrm>
            <a:off x="3660393" y="1193771"/>
            <a:ext cx="7699579" cy="461665"/>
            <a:chOff x="3205570" y="1976657"/>
            <a:chExt cx="7699579" cy="461665"/>
          </a:xfrm>
        </p:grpSpPr>
        <p:sp>
          <p:nvSpPr>
            <p:cNvPr id="658" name="TextBox 657">
              <a:extLst>
                <a:ext uri="{FF2B5EF4-FFF2-40B4-BE49-F238E27FC236}">
                  <a16:creationId xmlns:a16="http://schemas.microsoft.com/office/drawing/2014/main" id="{6A94250F-9866-4425-AC15-EFDE26BEAABC}"/>
                </a:ext>
              </a:extLst>
            </p:cNvPr>
            <p:cNvSpPr txBox="1"/>
            <p:nvPr/>
          </p:nvSpPr>
          <p:spPr>
            <a:xfrm>
              <a:off x="3205570" y="1976657"/>
              <a:ext cx="6445581" cy="461665"/>
            </a:xfrm>
            <a:prstGeom prst="rect">
              <a:avLst/>
            </a:prstGeom>
            <a:noFill/>
          </p:spPr>
          <p:txBody>
            <a:bodyPr wrap="square" rtlCol="0">
              <a:noAutofit/>
            </a:bodyPr>
            <a:lstStyle/>
            <a:p>
              <a:pPr marL="274320" defTabSz="914400">
                <a:lnSpc>
                  <a:spcPct val="85000"/>
                </a:lnSpc>
              </a:pPr>
              <a:r>
                <a:rPr lang="en-US" sz="1400" dirty="0">
                  <a:solidFill>
                    <a:srgbClr val="000000"/>
                  </a:solidFill>
                  <a:ea typeface="Open Sans Semibold" panose="020B0606030504020204" pitchFamily="34" charset="0"/>
                  <a:cs typeface="Open Sans Semibold" panose="020B0606030504020204" pitchFamily="34" charset="0"/>
                </a:rPr>
                <a:t>Why APIs Need Maximized Security</a:t>
              </a:r>
            </a:p>
          </p:txBody>
        </p:sp>
        <p:sp>
          <p:nvSpPr>
            <p:cNvPr id="659" name="TextBox 658">
              <a:extLst>
                <a:ext uri="{FF2B5EF4-FFF2-40B4-BE49-F238E27FC236}">
                  <a16:creationId xmlns:a16="http://schemas.microsoft.com/office/drawing/2014/main" id="{CCA5C33A-379E-49FA-BDA4-DDC3CD86C4C2}"/>
                </a:ext>
              </a:extLst>
            </p:cNvPr>
            <p:cNvSpPr txBox="1"/>
            <p:nvPr/>
          </p:nvSpPr>
          <p:spPr>
            <a:xfrm>
              <a:off x="9343399" y="1976657"/>
              <a:ext cx="1561750" cy="461665"/>
            </a:xfrm>
            <a:prstGeom prst="rect">
              <a:avLst/>
            </a:prstGeom>
            <a:noFill/>
          </p:spPr>
          <p:txBody>
            <a:bodyPr wrap="square" rtlCol="0" anchor="t">
              <a:noAutofit/>
            </a:bodyPr>
            <a:lstStyle/>
            <a:p>
              <a:pPr defTabSz="914400"/>
              <a:r>
                <a:rPr lang="en-US" sz="1200" dirty="0">
                  <a:solidFill>
                    <a:srgbClr val="000000"/>
                  </a:solidFill>
                  <a:latin typeface="Open Sans"/>
                  <a:ea typeface="Chronicle Display Black" charset="0"/>
                  <a:cs typeface="Chronicle Display Black" charset="0"/>
                </a:rPr>
                <a:t>5</a:t>
              </a:r>
            </a:p>
          </p:txBody>
        </p:sp>
      </p:grpSp>
      <p:grpSp>
        <p:nvGrpSpPr>
          <p:cNvPr id="2" name="Group 1">
            <a:extLst>
              <a:ext uri="{FF2B5EF4-FFF2-40B4-BE49-F238E27FC236}">
                <a16:creationId xmlns:a16="http://schemas.microsoft.com/office/drawing/2014/main" id="{0D5AA4CA-5924-4B01-A4CA-0D0C1E21CE8C}"/>
              </a:ext>
            </a:extLst>
          </p:cNvPr>
          <p:cNvGrpSpPr/>
          <p:nvPr/>
        </p:nvGrpSpPr>
        <p:grpSpPr>
          <a:xfrm>
            <a:off x="3660393" y="2271554"/>
            <a:ext cx="7699579" cy="461665"/>
            <a:chOff x="3205570" y="3294602"/>
            <a:chExt cx="7699579" cy="461665"/>
          </a:xfrm>
        </p:grpSpPr>
        <p:sp>
          <p:nvSpPr>
            <p:cNvPr id="660" name="TextBox 659">
              <a:extLst>
                <a:ext uri="{FF2B5EF4-FFF2-40B4-BE49-F238E27FC236}">
                  <a16:creationId xmlns:a16="http://schemas.microsoft.com/office/drawing/2014/main" id="{19C0859F-2ED2-4DD6-94B9-8A21C98847C8}"/>
                </a:ext>
              </a:extLst>
            </p:cNvPr>
            <p:cNvSpPr txBox="1"/>
            <p:nvPr/>
          </p:nvSpPr>
          <p:spPr>
            <a:xfrm>
              <a:off x="3205570" y="3294602"/>
              <a:ext cx="6445581" cy="461665"/>
            </a:xfrm>
            <a:prstGeom prst="rect">
              <a:avLst/>
            </a:prstGeom>
            <a:noFill/>
          </p:spPr>
          <p:txBody>
            <a:bodyPr wrap="square" rtlCol="0">
              <a:noAutofit/>
            </a:bodyPr>
            <a:lstStyle/>
            <a:p>
              <a:pPr defTabSz="914400">
                <a:lnSpc>
                  <a:spcPct val="85000"/>
                </a:lnSpc>
              </a:pPr>
              <a:r>
                <a:rPr lang="en-US" sz="1600" b="1" dirty="0">
                  <a:solidFill>
                    <a:srgbClr val="000000"/>
                  </a:solidFill>
                  <a:latin typeface="Open Sans"/>
                  <a:ea typeface="Open Sans Semibold" panose="020B0606030504020204" pitchFamily="34" charset="0"/>
                  <a:cs typeface="Open Sans Semibold" panose="020B0606030504020204" pitchFamily="34" charset="0"/>
                </a:rPr>
                <a:t>API Security Strategy</a:t>
              </a:r>
            </a:p>
          </p:txBody>
        </p:sp>
        <p:sp>
          <p:nvSpPr>
            <p:cNvPr id="661" name="TextBox 660">
              <a:extLst>
                <a:ext uri="{FF2B5EF4-FFF2-40B4-BE49-F238E27FC236}">
                  <a16:creationId xmlns:a16="http://schemas.microsoft.com/office/drawing/2014/main" id="{0A5F6683-9757-463D-B1A0-623C821925AD}"/>
                </a:ext>
              </a:extLst>
            </p:cNvPr>
            <p:cNvSpPr txBox="1"/>
            <p:nvPr/>
          </p:nvSpPr>
          <p:spPr>
            <a:xfrm>
              <a:off x="9343399" y="3294602"/>
              <a:ext cx="1561750" cy="461665"/>
            </a:xfrm>
            <a:prstGeom prst="rect">
              <a:avLst/>
            </a:prstGeom>
            <a:noFill/>
          </p:spPr>
          <p:txBody>
            <a:bodyPr wrap="square" rtlCol="0" anchor="t">
              <a:noAutofit/>
            </a:bodyPr>
            <a:lstStyle/>
            <a:p>
              <a:pPr defTabSz="914400"/>
              <a:r>
                <a:rPr lang="en-US" sz="1600" b="1" dirty="0">
                  <a:solidFill>
                    <a:srgbClr val="000000"/>
                  </a:solidFill>
                  <a:latin typeface="Open Sans"/>
                  <a:ea typeface="Chronicle Display Black" charset="0"/>
                  <a:cs typeface="Chronicle Display Black" charset="0"/>
                </a:rPr>
                <a:t>8</a:t>
              </a:r>
            </a:p>
          </p:txBody>
        </p:sp>
      </p:grpSp>
      <p:grpSp>
        <p:nvGrpSpPr>
          <p:cNvPr id="8" name="Group 7">
            <a:extLst>
              <a:ext uri="{FF2B5EF4-FFF2-40B4-BE49-F238E27FC236}">
                <a16:creationId xmlns:a16="http://schemas.microsoft.com/office/drawing/2014/main" id="{5AE60925-7808-43E1-AB4E-ED742737C4B5}"/>
              </a:ext>
            </a:extLst>
          </p:cNvPr>
          <p:cNvGrpSpPr/>
          <p:nvPr/>
        </p:nvGrpSpPr>
        <p:grpSpPr>
          <a:xfrm>
            <a:off x="3660393" y="3708598"/>
            <a:ext cx="7699579" cy="461665"/>
            <a:chOff x="3205570" y="5335560"/>
            <a:chExt cx="7699579" cy="461665"/>
          </a:xfrm>
        </p:grpSpPr>
        <p:sp>
          <p:nvSpPr>
            <p:cNvPr id="662" name="TextBox 661">
              <a:extLst>
                <a:ext uri="{FF2B5EF4-FFF2-40B4-BE49-F238E27FC236}">
                  <a16:creationId xmlns:a16="http://schemas.microsoft.com/office/drawing/2014/main" id="{511932BC-2FDA-479D-82FB-7F4B143F1E22}"/>
                </a:ext>
              </a:extLst>
            </p:cNvPr>
            <p:cNvSpPr txBox="1"/>
            <p:nvPr/>
          </p:nvSpPr>
          <p:spPr>
            <a:xfrm>
              <a:off x="3205570" y="5335560"/>
              <a:ext cx="6445581" cy="461665"/>
            </a:xfrm>
            <a:prstGeom prst="rect">
              <a:avLst/>
            </a:prstGeom>
            <a:noFill/>
          </p:spPr>
          <p:txBody>
            <a:bodyPr wrap="square" rtlCol="0">
              <a:noAutofit/>
            </a:bodyPr>
            <a:lstStyle/>
            <a:p>
              <a:pPr defTabSz="914400">
                <a:lnSpc>
                  <a:spcPct val="85000"/>
                </a:lnSpc>
              </a:pPr>
              <a:r>
                <a:rPr lang="en-US" sz="1600" b="1" dirty="0">
                  <a:solidFill>
                    <a:srgbClr val="000000"/>
                  </a:solidFill>
                  <a:latin typeface="Open Sans"/>
                  <a:ea typeface="Open Sans Semibold" panose="020B0606030504020204" pitchFamily="34" charset="0"/>
                  <a:cs typeface="Open Sans Semibold" panose="020B0606030504020204" pitchFamily="34" charset="0"/>
                </a:rPr>
                <a:t>Landscape &amp; Architecture</a:t>
              </a:r>
            </a:p>
          </p:txBody>
        </p:sp>
        <p:sp>
          <p:nvSpPr>
            <p:cNvPr id="663" name="TextBox 662">
              <a:extLst>
                <a:ext uri="{FF2B5EF4-FFF2-40B4-BE49-F238E27FC236}">
                  <a16:creationId xmlns:a16="http://schemas.microsoft.com/office/drawing/2014/main" id="{D3F00DBF-5E2B-4A48-8DC5-40078191ED3A}"/>
                </a:ext>
              </a:extLst>
            </p:cNvPr>
            <p:cNvSpPr txBox="1"/>
            <p:nvPr/>
          </p:nvSpPr>
          <p:spPr>
            <a:xfrm>
              <a:off x="9343399" y="5335560"/>
              <a:ext cx="1561750" cy="461665"/>
            </a:xfrm>
            <a:prstGeom prst="rect">
              <a:avLst/>
            </a:prstGeom>
            <a:noFill/>
          </p:spPr>
          <p:txBody>
            <a:bodyPr wrap="square" rtlCol="0" anchor="t">
              <a:noAutofit/>
            </a:bodyPr>
            <a:lstStyle/>
            <a:p>
              <a:pPr defTabSz="914400"/>
              <a:r>
                <a:rPr lang="en-US" sz="1600" b="1" dirty="0">
                  <a:solidFill>
                    <a:srgbClr val="000000"/>
                  </a:solidFill>
                  <a:latin typeface="Open Sans"/>
                  <a:ea typeface="Chronicle Display Black" charset="0"/>
                  <a:cs typeface="Chronicle Display Black" charset="0"/>
                </a:rPr>
                <a:t>12</a:t>
              </a:r>
            </a:p>
          </p:txBody>
        </p:sp>
      </p:grpSp>
      <p:grpSp>
        <p:nvGrpSpPr>
          <p:cNvPr id="10" name="Group 9">
            <a:extLst>
              <a:ext uri="{FF2B5EF4-FFF2-40B4-BE49-F238E27FC236}">
                <a16:creationId xmlns:a16="http://schemas.microsoft.com/office/drawing/2014/main" id="{816BB48B-D94E-4466-922E-01DBF6C7866D}"/>
              </a:ext>
            </a:extLst>
          </p:cNvPr>
          <p:cNvGrpSpPr/>
          <p:nvPr/>
        </p:nvGrpSpPr>
        <p:grpSpPr>
          <a:xfrm>
            <a:off x="3660393" y="5531842"/>
            <a:ext cx="7699579" cy="461665"/>
            <a:chOff x="3205570" y="6312768"/>
            <a:chExt cx="7699579" cy="461665"/>
          </a:xfrm>
        </p:grpSpPr>
        <p:sp>
          <p:nvSpPr>
            <p:cNvPr id="664" name="TextBox 663">
              <a:extLst>
                <a:ext uri="{FF2B5EF4-FFF2-40B4-BE49-F238E27FC236}">
                  <a16:creationId xmlns:a16="http://schemas.microsoft.com/office/drawing/2014/main" id="{4EC5FCD6-1495-42E3-94C4-30D9110DBDE1}"/>
                </a:ext>
              </a:extLst>
            </p:cNvPr>
            <p:cNvSpPr txBox="1"/>
            <p:nvPr/>
          </p:nvSpPr>
          <p:spPr>
            <a:xfrm>
              <a:off x="3205570" y="6312768"/>
              <a:ext cx="6445581" cy="461665"/>
            </a:xfrm>
            <a:prstGeom prst="rect">
              <a:avLst/>
            </a:prstGeom>
            <a:noFill/>
          </p:spPr>
          <p:txBody>
            <a:bodyPr wrap="square" rtlCol="0">
              <a:noAutofit/>
            </a:bodyPr>
            <a:lstStyle/>
            <a:p>
              <a:pPr defTabSz="914400">
                <a:lnSpc>
                  <a:spcPct val="85000"/>
                </a:lnSpc>
              </a:pPr>
              <a:r>
                <a:rPr lang="en-US" sz="1600" b="1" dirty="0">
                  <a:solidFill>
                    <a:srgbClr val="000000"/>
                  </a:solidFill>
                  <a:latin typeface="Open Sans"/>
                  <a:ea typeface="Open Sans Semibold" panose="020B0606030504020204" pitchFamily="34" charset="0"/>
                  <a:cs typeface="Open Sans Semibold" panose="020B0606030504020204" pitchFamily="34" charset="0"/>
                </a:rPr>
                <a:t>Q&amp;A</a:t>
              </a:r>
            </a:p>
          </p:txBody>
        </p:sp>
        <p:sp>
          <p:nvSpPr>
            <p:cNvPr id="665" name="TextBox 664">
              <a:extLst>
                <a:ext uri="{FF2B5EF4-FFF2-40B4-BE49-F238E27FC236}">
                  <a16:creationId xmlns:a16="http://schemas.microsoft.com/office/drawing/2014/main" id="{F2F7FD60-E9BE-4806-8AA9-239B2F0D55A0}"/>
                </a:ext>
              </a:extLst>
            </p:cNvPr>
            <p:cNvSpPr txBox="1"/>
            <p:nvPr/>
          </p:nvSpPr>
          <p:spPr>
            <a:xfrm>
              <a:off x="9343399" y="6312768"/>
              <a:ext cx="1561750" cy="461665"/>
            </a:xfrm>
            <a:prstGeom prst="rect">
              <a:avLst/>
            </a:prstGeom>
            <a:noFill/>
          </p:spPr>
          <p:txBody>
            <a:bodyPr wrap="square" rtlCol="0" anchor="t">
              <a:noAutofit/>
            </a:bodyPr>
            <a:lstStyle/>
            <a:p>
              <a:pPr defTabSz="914400"/>
              <a:r>
                <a:rPr lang="en-US" sz="1600" b="1" dirty="0">
                  <a:solidFill>
                    <a:srgbClr val="000000"/>
                  </a:solidFill>
                  <a:latin typeface="Open Sans"/>
                  <a:ea typeface="Chronicle Display Black" charset="0"/>
                  <a:cs typeface="Chronicle Display Black" charset="0"/>
                </a:rPr>
                <a:t>27</a:t>
              </a:r>
            </a:p>
          </p:txBody>
        </p:sp>
      </p:grpSp>
      <p:grpSp>
        <p:nvGrpSpPr>
          <p:cNvPr id="9" name="Group 8">
            <a:extLst>
              <a:ext uri="{FF2B5EF4-FFF2-40B4-BE49-F238E27FC236}">
                <a16:creationId xmlns:a16="http://schemas.microsoft.com/office/drawing/2014/main" id="{9C97AD01-3EFB-4DE6-8279-B2A80C8B22F8}"/>
              </a:ext>
            </a:extLst>
          </p:cNvPr>
          <p:cNvGrpSpPr/>
          <p:nvPr/>
        </p:nvGrpSpPr>
        <p:grpSpPr>
          <a:xfrm>
            <a:off x="3660393" y="5145642"/>
            <a:ext cx="7699579" cy="488604"/>
            <a:chOff x="3205570" y="5824164"/>
            <a:chExt cx="7699579" cy="488604"/>
          </a:xfrm>
        </p:grpSpPr>
        <p:sp>
          <p:nvSpPr>
            <p:cNvPr id="666" name="TextBox 665">
              <a:extLst>
                <a:ext uri="{FF2B5EF4-FFF2-40B4-BE49-F238E27FC236}">
                  <a16:creationId xmlns:a16="http://schemas.microsoft.com/office/drawing/2014/main" id="{4096D468-32D8-44FB-9A04-140B15E647B0}"/>
                </a:ext>
              </a:extLst>
            </p:cNvPr>
            <p:cNvSpPr txBox="1"/>
            <p:nvPr/>
          </p:nvSpPr>
          <p:spPr>
            <a:xfrm>
              <a:off x="3205570" y="5824164"/>
              <a:ext cx="6445581" cy="461665"/>
            </a:xfrm>
            <a:prstGeom prst="rect">
              <a:avLst/>
            </a:prstGeom>
            <a:noFill/>
          </p:spPr>
          <p:txBody>
            <a:bodyPr wrap="square" rtlCol="0">
              <a:noAutofit/>
            </a:bodyPr>
            <a:lstStyle/>
            <a:p>
              <a:pPr defTabSz="914400">
                <a:lnSpc>
                  <a:spcPct val="85000"/>
                </a:lnSpc>
              </a:pPr>
              <a:r>
                <a:rPr lang="en-US" sz="1600" b="1" dirty="0">
                  <a:solidFill>
                    <a:srgbClr val="000000"/>
                  </a:solidFill>
                  <a:latin typeface="Open Sans"/>
                  <a:ea typeface="Open Sans Semibold" panose="020B0606030504020204" pitchFamily="34" charset="0"/>
                  <a:cs typeface="Open Sans Semibold" panose="020B0606030504020204" pitchFamily="34" charset="0"/>
                </a:rPr>
                <a:t>Demo</a:t>
              </a:r>
            </a:p>
          </p:txBody>
        </p:sp>
        <p:sp>
          <p:nvSpPr>
            <p:cNvPr id="667" name="TextBox 666">
              <a:extLst>
                <a:ext uri="{FF2B5EF4-FFF2-40B4-BE49-F238E27FC236}">
                  <a16:creationId xmlns:a16="http://schemas.microsoft.com/office/drawing/2014/main" id="{FB0ADCE8-240D-4D72-A1D0-0F7FE70FAB8B}"/>
                </a:ext>
              </a:extLst>
            </p:cNvPr>
            <p:cNvSpPr txBox="1"/>
            <p:nvPr/>
          </p:nvSpPr>
          <p:spPr>
            <a:xfrm>
              <a:off x="9343399" y="5851103"/>
              <a:ext cx="1561750" cy="461665"/>
            </a:xfrm>
            <a:prstGeom prst="rect">
              <a:avLst/>
            </a:prstGeom>
            <a:noFill/>
          </p:spPr>
          <p:txBody>
            <a:bodyPr wrap="square" rtlCol="0" anchor="t">
              <a:noAutofit/>
            </a:bodyPr>
            <a:lstStyle/>
            <a:p>
              <a:pPr defTabSz="914400"/>
              <a:r>
                <a:rPr lang="en-US" sz="1600" b="1" dirty="0">
                  <a:solidFill>
                    <a:srgbClr val="000000"/>
                  </a:solidFill>
                  <a:latin typeface="Open Sans"/>
                  <a:ea typeface="Chronicle Display Black" charset="0"/>
                  <a:cs typeface="Chronicle Display Black" charset="0"/>
                </a:rPr>
                <a:t>21</a:t>
              </a:r>
            </a:p>
          </p:txBody>
        </p:sp>
      </p:grpSp>
      <p:grpSp>
        <p:nvGrpSpPr>
          <p:cNvPr id="11" name="Group 10">
            <a:extLst>
              <a:ext uri="{FF2B5EF4-FFF2-40B4-BE49-F238E27FC236}">
                <a16:creationId xmlns:a16="http://schemas.microsoft.com/office/drawing/2014/main" id="{76772C13-119F-41A3-A379-58E60F4F7824}"/>
              </a:ext>
            </a:extLst>
          </p:cNvPr>
          <p:cNvGrpSpPr/>
          <p:nvPr/>
        </p:nvGrpSpPr>
        <p:grpSpPr>
          <a:xfrm>
            <a:off x="3660393" y="5891101"/>
            <a:ext cx="7699579" cy="461665"/>
            <a:chOff x="3205570" y="6801372"/>
            <a:chExt cx="7699579" cy="461665"/>
          </a:xfrm>
        </p:grpSpPr>
        <p:sp>
          <p:nvSpPr>
            <p:cNvPr id="668" name="TextBox 667">
              <a:extLst>
                <a:ext uri="{FF2B5EF4-FFF2-40B4-BE49-F238E27FC236}">
                  <a16:creationId xmlns:a16="http://schemas.microsoft.com/office/drawing/2014/main" id="{1D3758ED-114B-41BC-B50C-33C308FACEF9}"/>
                </a:ext>
              </a:extLst>
            </p:cNvPr>
            <p:cNvSpPr txBox="1"/>
            <p:nvPr/>
          </p:nvSpPr>
          <p:spPr>
            <a:xfrm>
              <a:off x="3205570" y="6801372"/>
              <a:ext cx="6445581" cy="461665"/>
            </a:xfrm>
            <a:prstGeom prst="rect">
              <a:avLst/>
            </a:prstGeom>
            <a:noFill/>
          </p:spPr>
          <p:txBody>
            <a:bodyPr wrap="square" rtlCol="0">
              <a:noAutofit/>
            </a:bodyPr>
            <a:lstStyle/>
            <a:p>
              <a:pPr defTabSz="914400">
                <a:lnSpc>
                  <a:spcPct val="85000"/>
                </a:lnSpc>
              </a:pPr>
              <a:r>
                <a:rPr lang="en-US" sz="1600" b="1" dirty="0">
                  <a:solidFill>
                    <a:srgbClr val="000000"/>
                  </a:solidFill>
                  <a:latin typeface="Open Sans"/>
                  <a:ea typeface="Open Sans Semibold" panose="020B0606030504020204" pitchFamily="34" charset="0"/>
                  <a:cs typeface="Open Sans Semibold" panose="020B0606030504020204" pitchFamily="34" charset="0"/>
                </a:rPr>
                <a:t>Appendix</a:t>
              </a:r>
            </a:p>
          </p:txBody>
        </p:sp>
        <p:sp>
          <p:nvSpPr>
            <p:cNvPr id="670" name="TextBox 669">
              <a:extLst>
                <a:ext uri="{FF2B5EF4-FFF2-40B4-BE49-F238E27FC236}">
                  <a16:creationId xmlns:a16="http://schemas.microsoft.com/office/drawing/2014/main" id="{C4918DAE-4C3B-45E7-A682-B6EFCAEC7F0F}"/>
                </a:ext>
              </a:extLst>
            </p:cNvPr>
            <p:cNvSpPr txBox="1"/>
            <p:nvPr/>
          </p:nvSpPr>
          <p:spPr>
            <a:xfrm>
              <a:off x="9343399" y="6801372"/>
              <a:ext cx="1561750" cy="461665"/>
            </a:xfrm>
            <a:prstGeom prst="rect">
              <a:avLst/>
            </a:prstGeom>
            <a:noFill/>
          </p:spPr>
          <p:txBody>
            <a:bodyPr wrap="square" rtlCol="0" anchor="t">
              <a:noAutofit/>
            </a:bodyPr>
            <a:lstStyle/>
            <a:p>
              <a:pPr defTabSz="914400"/>
              <a:r>
                <a:rPr lang="en-US" sz="1600" b="1" dirty="0">
                  <a:solidFill>
                    <a:srgbClr val="000000"/>
                  </a:solidFill>
                  <a:latin typeface="Open Sans"/>
                  <a:ea typeface="Chronicle Display Black" charset="0"/>
                  <a:cs typeface="Chronicle Display Black" charset="0"/>
                </a:rPr>
                <a:t>28</a:t>
              </a:r>
            </a:p>
          </p:txBody>
        </p:sp>
      </p:grpSp>
      <p:pic>
        <p:nvPicPr>
          <p:cNvPr id="3" name="Picture 2">
            <a:extLst>
              <a:ext uri="{FF2B5EF4-FFF2-40B4-BE49-F238E27FC236}">
                <a16:creationId xmlns:a16="http://schemas.microsoft.com/office/drawing/2014/main" id="{352B9C48-F662-4638-8412-E039FEB674C9}"/>
              </a:ext>
            </a:extLst>
          </p:cNvPr>
          <p:cNvPicPr>
            <a:picLocks noChangeAspect="1"/>
          </p:cNvPicPr>
          <p:nvPr/>
        </p:nvPicPr>
        <p:blipFill rotWithShape="1">
          <a:blip r:embed="rId3">
            <a:duotone>
              <a:schemeClr val="accent1">
                <a:shade val="45000"/>
                <a:satMod val="135000"/>
              </a:schemeClr>
              <a:prstClr val="white"/>
            </a:duotone>
          </a:blip>
          <a:srcRect l="50000"/>
          <a:stretch/>
        </p:blipFill>
        <p:spPr>
          <a:xfrm>
            <a:off x="0" y="221438"/>
            <a:ext cx="3429000" cy="6858000"/>
          </a:xfrm>
          <a:prstGeom prst="rect">
            <a:avLst/>
          </a:prstGeom>
        </p:spPr>
      </p:pic>
      <p:grpSp>
        <p:nvGrpSpPr>
          <p:cNvPr id="7" name="Group 6">
            <a:extLst>
              <a:ext uri="{FF2B5EF4-FFF2-40B4-BE49-F238E27FC236}">
                <a16:creationId xmlns:a16="http://schemas.microsoft.com/office/drawing/2014/main" id="{E1DDC8B1-BA97-4F16-9408-C27567662B11}"/>
              </a:ext>
            </a:extLst>
          </p:cNvPr>
          <p:cNvGrpSpPr/>
          <p:nvPr/>
        </p:nvGrpSpPr>
        <p:grpSpPr>
          <a:xfrm>
            <a:off x="3660393" y="834510"/>
            <a:ext cx="7699579" cy="461665"/>
            <a:chOff x="3205570" y="1514992"/>
            <a:chExt cx="7699579" cy="461665"/>
          </a:xfrm>
        </p:grpSpPr>
        <p:sp>
          <p:nvSpPr>
            <p:cNvPr id="17" name="TextBox 16">
              <a:extLst>
                <a:ext uri="{FF2B5EF4-FFF2-40B4-BE49-F238E27FC236}">
                  <a16:creationId xmlns:a16="http://schemas.microsoft.com/office/drawing/2014/main" id="{CD4D6F99-7023-483F-8D3A-0B63D0CCC42F}"/>
                </a:ext>
              </a:extLst>
            </p:cNvPr>
            <p:cNvSpPr txBox="1"/>
            <p:nvPr/>
          </p:nvSpPr>
          <p:spPr>
            <a:xfrm>
              <a:off x="3205570" y="1514992"/>
              <a:ext cx="6445581" cy="461665"/>
            </a:xfrm>
            <a:prstGeom prst="rect">
              <a:avLst/>
            </a:prstGeom>
            <a:noFill/>
          </p:spPr>
          <p:txBody>
            <a:bodyPr wrap="square" rtlCol="0">
              <a:noAutofit/>
            </a:bodyPr>
            <a:lstStyle/>
            <a:p>
              <a:pPr defTabSz="914400">
                <a:lnSpc>
                  <a:spcPct val="85000"/>
                </a:lnSpc>
              </a:pPr>
              <a:r>
                <a:rPr lang="en-US" sz="1600" b="1" dirty="0">
                  <a:solidFill>
                    <a:srgbClr val="000000"/>
                  </a:solidFill>
                  <a:latin typeface="Open Sans"/>
                  <a:ea typeface="Open Sans Semibold" panose="020B0606030504020204" pitchFamily="34" charset="0"/>
                  <a:cs typeface="Open Sans Semibold" panose="020B0606030504020204" pitchFamily="34" charset="0"/>
                </a:rPr>
                <a:t>Why API Security</a:t>
              </a:r>
            </a:p>
          </p:txBody>
        </p:sp>
        <p:sp>
          <p:nvSpPr>
            <p:cNvPr id="18" name="TextBox 17">
              <a:extLst>
                <a:ext uri="{FF2B5EF4-FFF2-40B4-BE49-F238E27FC236}">
                  <a16:creationId xmlns:a16="http://schemas.microsoft.com/office/drawing/2014/main" id="{0BFD77FA-FFC0-453E-9A83-433B08DCAECA}"/>
                </a:ext>
              </a:extLst>
            </p:cNvPr>
            <p:cNvSpPr txBox="1"/>
            <p:nvPr/>
          </p:nvSpPr>
          <p:spPr>
            <a:xfrm>
              <a:off x="9343399" y="1514992"/>
              <a:ext cx="1561750" cy="461665"/>
            </a:xfrm>
            <a:prstGeom prst="rect">
              <a:avLst/>
            </a:prstGeom>
            <a:noFill/>
          </p:spPr>
          <p:txBody>
            <a:bodyPr wrap="square" rtlCol="0" anchor="t">
              <a:noAutofit/>
            </a:bodyPr>
            <a:lstStyle/>
            <a:p>
              <a:pPr defTabSz="914400"/>
              <a:r>
                <a:rPr lang="en-US" sz="1600" b="1" dirty="0">
                  <a:solidFill>
                    <a:srgbClr val="000000"/>
                  </a:solidFill>
                  <a:latin typeface="Open Sans"/>
                  <a:ea typeface="Chronicle Display Black" charset="0"/>
                  <a:cs typeface="Chronicle Display Black" charset="0"/>
                </a:rPr>
                <a:t>4</a:t>
              </a:r>
            </a:p>
          </p:txBody>
        </p:sp>
      </p:grpSp>
      <p:grpSp>
        <p:nvGrpSpPr>
          <p:cNvPr id="5" name="Group 4">
            <a:extLst>
              <a:ext uri="{FF2B5EF4-FFF2-40B4-BE49-F238E27FC236}">
                <a16:creationId xmlns:a16="http://schemas.microsoft.com/office/drawing/2014/main" id="{37225936-1755-4B28-BA46-853B6E647044}"/>
              </a:ext>
            </a:extLst>
          </p:cNvPr>
          <p:cNvGrpSpPr/>
          <p:nvPr/>
        </p:nvGrpSpPr>
        <p:grpSpPr>
          <a:xfrm>
            <a:off x="3660393" y="1553032"/>
            <a:ext cx="7699579" cy="461665"/>
            <a:chOff x="3205570" y="2392842"/>
            <a:chExt cx="7699579" cy="461665"/>
          </a:xfrm>
        </p:grpSpPr>
        <p:sp>
          <p:nvSpPr>
            <p:cNvPr id="21" name="TextBox 20">
              <a:extLst>
                <a:ext uri="{FF2B5EF4-FFF2-40B4-BE49-F238E27FC236}">
                  <a16:creationId xmlns:a16="http://schemas.microsoft.com/office/drawing/2014/main" id="{B811592A-CE22-4B53-88B4-F256A3420E4A}"/>
                </a:ext>
              </a:extLst>
            </p:cNvPr>
            <p:cNvSpPr txBox="1"/>
            <p:nvPr/>
          </p:nvSpPr>
          <p:spPr>
            <a:xfrm>
              <a:off x="3205570" y="2392842"/>
              <a:ext cx="6445581" cy="461665"/>
            </a:xfrm>
            <a:prstGeom prst="rect">
              <a:avLst/>
            </a:prstGeom>
            <a:noFill/>
          </p:spPr>
          <p:txBody>
            <a:bodyPr wrap="square" rtlCol="0">
              <a:noAutofit/>
            </a:bodyPr>
            <a:lstStyle/>
            <a:p>
              <a:pPr marL="274320" defTabSz="914400">
                <a:lnSpc>
                  <a:spcPct val="85000"/>
                </a:lnSpc>
              </a:pPr>
              <a:r>
                <a:rPr lang="en-US" sz="1400" dirty="0">
                  <a:solidFill>
                    <a:srgbClr val="000000"/>
                  </a:solidFill>
                  <a:ea typeface="Open Sans Semibold" panose="020B0606030504020204" pitchFamily="34" charset="0"/>
                  <a:cs typeface="Open Sans Semibold" panose="020B0606030504020204" pitchFamily="34" charset="0"/>
                </a:rPr>
                <a:t>Enterprise APIs Implementation Security Problems</a:t>
              </a:r>
            </a:p>
          </p:txBody>
        </p:sp>
        <p:sp>
          <p:nvSpPr>
            <p:cNvPr id="22" name="TextBox 21">
              <a:extLst>
                <a:ext uri="{FF2B5EF4-FFF2-40B4-BE49-F238E27FC236}">
                  <a16:creationId xmlns:a16="http://schemas.microsoft.com/office/drawing/2014/main" id="{775FD8DF-68E8-45C5-B78B-728B54AAA149}"/>
                </a:ext>
              </a:extLst>
            </p:cNvPr>
            <p:cNvSpPr txBox="1"/>
            <p:nvPr/>
          </p:nvSpPr>
          <p:spPr>
            <a:xfrm>
              <a:off x="9343399" y="2392842"/>
              <a:ext cx="1561750" cy="461665"/>
            </a:xfrm>
            <a:prstGeom prst="rect">
              <a:avLst/>
            </a:prstGeom>
            <a:noFill/>
          </p:spPr>
          <p:txBody>
            <a:bodyPr wrap="square" rtlCol="0" anchor="t">
              <a:noAutofit/>
            </a:bodyPr>
            <a:lstStyle/>
            <a:p>
              <a:pPr defTabSz="914400"/>
              <a:r>
                <a:rPr lang="en-US" sz="1200" dirty="0">
                  <a:solidFill>
                    <a:srgbClr val="000000"/>
                  </a:solidFill>
                  <a:latin typeface="Open Sans"/>
                  <a:ea typeface="Chronicle Display Black" charset="0"/>
                  <a:cs typeface="Chronicle Display Black" charset="0"/>
                </a:rPr>
                <a:t>6</a:t>
              </a:r>
            </a:p>
          </p:txBody>
        </p:sp>
      </p:grpSp>
      <p:grpSp>
        <p:nvGrpSpPr>
          <p:cNvPr id="6" name="Group 5">
            <a:extLst>
              <a:ext uri="{FF2B5EF4-FFF2-40B4-BE49-F238E27FC236}">
                <a16:creationId xmlns:a16="http://schemas.microsoft.com/office/drawing/2014/main" id="{129DFE0D-D013-4A0A-A6CB-5D7836B32B68}"/>
              </a:ext>
            </a:extLst>
          </p:cNvPr>
          <p:cNvGrpSpPr/>
          <p:nvPr/>
        </p:nvGrpSpPr>
        <p:grpSpPr>
          <a:xfrm>
            <a:off x="3660393" y="1912293"/>
            <a:ext cx="7699579" cy="461665"/>
            <a:chOff x="3205570" y="2819467"/>
            <a:chExt cx="7699579" cy="461665"/>
          </a:xfrm>
        </p:grpSpPr>
        <p:sp>
          <p:nvSpPr>
            <p:cNvPr id="23" name="TextBox 22">
              <a:extLst>
                <a:ext uri="{FF2B5EF4-FFF2-40B4-BE49-F238E27FC236}">
                  <a16:creationId xmlns:a16="http://schemas.microsoft.com/office/drawing/2014/main" id="{AA3196FC-F863-4D25-AECD-D65AD11D42CF}"/>
                </a:ext>
              </a:extLst>
            </p:cNvPr>
            <p:cNvSpPr txBox="1"/>
            <p:nvPr/>
          </p:nvSpPr>
          <p:spPr>
            <a:xfrm>
              <a:off x="3205570" y="2819467"/>
              <a:ext cx="6445581" cy="461665"/>
            </a:xfrm>
            <a:prstGeom prst="rect">
              <a:avLst/>
            </a:prstGeom>
            <a:noFill/>
          </p:spPr>
          <p:txBody>
            <a:bodyPr wrap="square" rtlCol="0">
              <a:noAutofit/>
            </a:bodyPr>
            <a:lstStyle/>
            <a:p>
              <a:pPr marL="274320" defTabSz="914400">
                <a:lnSpc>
                  <a:spcPct val="85000"/>
                </a:lnSpc>
              </a:pPr>
              <a:r>
                <a:rPr lang="en-US" sz="1400" dirty="0">
                  <a:solidFill>
                    <a:srgbClr val="000000"/>
                  </a:solidFill>
                  <a:latin typeface="Open Sans"/>
                  <a:ea typeface="Open Sans Semibold" panose="020B0606030504020204" pitchFamily="34" charset="0"/>
                  <a:cs typeface="Open Sans Semibold" panose="020B0606030504020204" pitchFamily="34" charset="0"/>
                </a:rPr>
                <a:t>Top API Threats</a:t>
              </a:r>
            </a:p>
          </p:txBody>
        </p:sp>
        <p:sp>
          <p:nvSpPr>
            <p:cNvPr id="24" name="TextBox 23">
              <a:extLst>
                <a:ext uri="{FF2B5EF4-FFF2-40B4-BE49-F238E27FC236}">
                  <a16:creationId xmlns:a16="http://schemas.microsoft.com/office/drawing/2014/main" id="{106E0289-62D7-46C0-8899-661C6747AB0E}"/>
                </a:ext>
              </a:extLst>
            </p:cNvPr>
            <p:cNvSpPr txBox="1"/>
            <p:nvPr/>
          </p:nvSpPr>
          <p:spPr>
            <a:xfrm>
              <a:off x="9343399" y="2819467"/>
              <a:ext cx="1561750" cy="461665"/>
            </a:xfrm>
            <a:prstGeom prst="rect">
              <a:avLst/>
            </a:prstGeom>
            <a:noFill/>
          </p:spPr>
          <p:txBody>
            <a:bodyPr wrap="square" rtlCol="0" anchor="t">
              <a:noAutofit/>
            </a:bodyPr>
            <a:lstStyle/>
            <a:p>
              <a:pPr defTabSz="914400"/>
              <a:r>
                <a:rPr lang="en-US" sz="1200" dirty="0">
                  <a:solidFill>
                    <a:srgbClr val="000000"/>
                  </a:solidFill>
                  <a:latin typeface="Open Sans"/>
                  <a:ea typeface="Chronicle Display Black" charset="0"/>
                  <a:cs typeface="Chronicle Display Black" charset="0"/>
                </a:rPr>
                <a:t>7</a:t>
              </a:r>
            </a:p>
          </p:txBody>
        </p:sp>
      </p:grpSp>
      <p:grpSp>
        <p:nvGrpSpPr>
          <p:cNvPr id="33" name="Group 32">
            <a:extLst>
              <a:ext uri="{FF2B5EF4-FFF2-40B4-BE49-F238E27FC236}">
                <a16:creationId xmlns:a16="http://schemas.microsoft.com/office/drawing/2014/main" id="{FD168AB2-ABFC-4722-B468-7334121BB510}"/>
              </a:ext>
            </a:extLst>
          </p:cNvPr>
          <p:cNvGrpSpPr/>
          <p:nvPr/>
        </p:nvGrpSpPr>
        <p:grpSpPr>
          <a:xfrm>
            <a:off x="3660393" y="2630815"/>
            <a:ext cx="7699579" cy="461665"/>
            <a:chOff x="3205570" y="1976657"/>
            <a:chExt cx="7699579" cy="461665"/>
          </a:xfrm>
        </p:grpSpPr>
        <p:sp>
          <p:nvSpPr>
            <p:cNvPr id="34" name="TextBox 33">
              <a:extLst>
                <a:ext uri="{FF2B5EF4-FFF2-40B4-BE49-F238E27FC236}">
                  <a16:creationId xmlns:a16="http://schemas.microsoft.com/office/drawing/2014/main" id="{016DD6BB-0F57-4339-8482-2B5BF7CAD3F2}"/>
                </a:ext>
              </a:extLst>
            </p:cNvPr>
            <p:cNvSpPr txBox="1"/>
            <p:nvPr/>
          </p:nvSpPr>
          <p:spPr>
            <a:xfrm>
              <a:off x="3205570" y="1976657"/>
              <a:ext cx="6445581" cy="461665"/>
            </a:xfrm>
            <a:prstGeom prst="rect">
              <a:avLst/>
            </a:prstGeom>
            <a:noFill/>
          </p:spPr>
          <p:txBody>
            <a:bodyPr wrap="square" rtlCol="0">
              <a:noAutofit/>
            </a:bodyPr>
            <a:lstStyle/>
            <a:p>
              <a:pPr marL="274320" lvl="1" defTabSz="914400">
                <a:lnSpc>
                  <a:spcPct val="85000"/>
                </a:lnSpc>
              </a:pPr>
              <a:r>
                <a:rPr lang="en-US" sz="1400" dirty="0">
                  <a:solidFill>
                    <a:srgbClr val="000000"/>
                  </a:solidFill>
                  <a:latin typeface="Open Sans"/>
                  <a:ea typeface="Open Sans Semibold" panose="020B0606030504020204" pitchFamily="34" charset="0"/>
                  <a:cs typeface="Open Sans Semibold" panose="020B0606030504020204" pitchFamily="34" charset="0"/>
                </a:rPr>
                <a:t>API Security Strategy</a:t>
              </a:r>
              <a:endParaRPr lang="en-US" sz="1400" dirty="0">
                <a:solidFill>
                  <a:srgbClr val="000000"/>
                </a:solidFill>
                <a:ea typeface="Open Sans Semibold" panose="020B0606030504020204" pitchFamily="34" charset="0"/>
                <a:cs typeface="Open Sans Semibold" panose="020B0606030504020204" pitchFamily="34" charset="0"/>
              </a:endParaRPr>
            </a:p>
          </p:txBody>
        </p:sp>
        <p:sp>
          <p:nvSpPr>
            <p:cNvPr id="35" name="TextBox 34">
              <a:extLst>
                <a:ext uri="{FF2B5EF4-FFF2-40B4-BE49-F238E27FC236}">
                  <a16:creationId xmlns:a16="http://schemas.microsoft.com/office/drawing/2014/main" id="{C320D7BE-9ABF-468E-B201-3B278A339697}"/>
                </a:ext>
              </a:extLst>
            </p:cNvPr>
            <p:cNvSpPr txBox="1"/>
            <p:nvPr/>
          </p:nvSpPr>
          <p:spPr>
            <a:xfrm>
              <a:off x="9343399" y="1976657"/>
              <a:ext cx="1561750" cy="461665"/>
            </a:xfrm>
            <a:prstGeom prst="rect">
              <a:avLst/>
            </a:prstGeom>
            <a:noFill/>
          </p:spPr>
          <p:txBody>
            <a:bodyPr wrap="square" rtlCol="0" anchor="t">
              <a:noAutofit/>
            </a:bodyPr>
            <a:lstStyle/>
            <a:p>
              <a:pPr defTabSz="914400"/>
              <a:r>
                <a:rPr lang="en-US" sz="1200" dirty="0">
                  <a:solidFill>
                    <a:srgbClr val="000000"/>
                  </a:solidFill>
                  <a:latin typeface="Open Sans"/>
                  <a:ea typeface="Chronicle Display Black" charset="0"/>
                  <a:cs typeface="Chronicle Display Black" charset="0"/>
                </a:rPr>
                <a:t>9</a:t>
              </a:r>
            </a:p>
          </p:txBody>
        </p:sp>
      </p:grpSp>
      <p:grpSp>
        <p:nvGrpSpPr>
          <p:cNvPr id="36" name="Group 35">
            <a:extLst>
              <a:ext uri="{FF2B5EF4-FFF2-40B4-BE49-F238E27FC236}">
                <a16:creationId xmlns:a16="http://schemas.microsoft.com/office/drawing/2014/main" id="{47FF9EBC-103D-49E0-8D19-E0EAA460CC75}"/>
              </a:ext>
            </a:extLst>
          </p:cNvPr>
          <p:cNvGrpSpPr/>
          <p:nvPr/>
        </p:nvGrpSpPr>
        <p:grpSpPr>
          <a:xfrm>
            <a:off x="3660393" y="2990076"/>
            <a:ext cx="7699579" cy="461665"/>
            <a:chOff x="3205570" y="2392842"/>
            <a:chExt cx="7699579" cy="461665"/>
          </a:xfrm>
        </p:grpSpPr>
        <p:sp>
          <p:nvSpPr>
            <p:cNvPr id="37" name="TextBox 36">
              <a:extLst>
                <a:ext uri="{FF2B5EF4-FFF2-40B4-BE49-F238E27FC236}">
                  <a16:creationId xmlns:a16="http://schemas.microsoft.com/office/drawing/2014/main" id="{8EC22101-9714-456E-BBAB-F3F2E03564EA}"/>
                </a:ext>
              </a:extLst>
            </p:cNvPr>
            <p:cNvSpPr txBox="1"/>
            <p:nvPr/>
          </p:nvSpPr>
          <p:spPr>
            <a:xfrm>
              <a:off x="3205570" y="2392842"/>
              <a:ext cx="6445581" cy="461665"/>
            </a:xfrm>
            <a:prstGeom prst="rect">
              <a:avLst/>
            </a:prstGeom>
            <a:noFill/>
          </p:spPr>
          <p:txBody>
            <a:bodyPr wrap="square" rtlCol="0">
              <a:noAutofit/>
            </a:bodyPr>
            <a:lstStyle/>
            <a:p>
              <a:pPr marL="274320" defTabSz="914400">
                <a:lnSpc>
                  <a:spcPct val="85000"/>
                </a:lnSpc>
              </a:pPr>
              <a:r>
                <a:rPr lang="en-US" sz="1400" dirty="0">
                  <a:solidFill>
                    <a:srgbClr val="000000"/>
                  </a:solidFill>
                  <a:ea typeface="Open Sans Semibold" panose="020B0606030504020204" pitchFamily="34" charset="0"/>
                  <a:cs typeface="Open Sans Semibold" panose="020B0606030504020204" pitchFamily="34" charset="0"/>
                </a:rPr>
                <a:t>Holistic Approach</a:t>
              </a:r>
            </a:p>
          </p:txBody>
        </p:sp>
        <p:sp>
          <p:nvSpPr>
            <p:cNvPr id="38" name="TextBox 37">
              <a:extLst>
                <a:ext uri="{FF2B5EF4-FFF2-40B4-BE49-F238E27FC236}">
                  <a16:creationId xmlns:a16="http://schemas.microsoft.com/office/drawing/2014/main" id="{D4FC4270-5FF0-404B-875E-AD5E4661599A}"/>
                </a:ext>
              </a:extLst>
            </p:cNvPr>
            <p:cNvSpPr txBox="1"/>
            <p:nvPr/>
          </p:nvSpPr>
          <p:spPr>
            <a:xfrm>
              <a:off x="9343399" y="2392842"/>
              <a:ext cx="1561750" cy="461665"/>
            </a:xfrm>
            <a:prstGeom prst="rect">
              <a:avLst/>
            </a:prstGeom>
            <a:noFill/>
          </p:spPr>
          <p:txBody>
            <a:bodyPr wrap="square" rtlCol="0" anchor="t">
              <a:noAutofit/>
            </a:bodyPr>
            <a:lstStyle/>
            <a:p>
              <a:pPr defTabSz="914400"/>
              <a:r>
                <a:rPr lang="en-US" sz="1200" dirty="0">
                  <a:solidFill>
                    <a:srgbClr val="000000"/>
                  </a:solidFill>
                  <a:latin typeface="Open Sans"/>
                  <a:ea typeface="Chronicle Display Black" charset="0"/>
                  <a:cs typeface="Chronicle Display Black" charset="0"/>
                </a:rPr>
                <a:t>10</a:t>
              </a:r>
            </a:p>
          </p:txBody>
        </p:sp>
      </p:grpSp>
      <p:grpSp>
        <p:nvGrpSpPr>
          <p:cNvPr id="39" name="Group 38">
            <a:extLst>
              <a:ext uri="{FF2B5EF4-FFF2-40B4-BE49-F238E27FC236}">
                <a16:creationId xmlns:a16="http://schemas.microsoft.com/office/drawing/2014/main" id="{2B53D175-5480-4301-A32A-7F29990F12ED}"/>
              </a:ext>
            </a:extLst>
          </p:cNvPr>
          <p:cNvGrpSpPr/>
          <p:nvPr/>
        </p:nvGrpSpPr>
        <p:grpSpPr>
          <a:xfrm>
            <a:off x="3660393" y="3349337"/>
            <a:ext cx="7699579" cy="461665"/>
            <a:chOff x="3205570" y="2819467"/>
            <a:chExt cx="7699579" cy="461665"/>
          </a:xfrm>
        </p:grpSpPr>
        <p:sp>
          <p:nvSpPr>
            <p:cNvPr id="40" name="TextBox 39">
              <a:extLst>
                <a:ext uri="{FF2B5EF4-FFF2-40B4-BE49-F238E27FC236}">
                  <a16:creationId xmlns:a16="http://schemas.microsoft.com/office/drawing/2014/main" id="{BCFAD495-D5E5-4797-A04A-33373E242ACC}"/>
                </a:ext>
              </a:extLst>
            </p:cNvPr>
            <p:cNvSpPr txBox="1"/>
            <p:nvPr/>
          </p:nvSpPr>
          <p:spPr>
            <a:xfrm>
              <a:off x="3205570" y="2819467"/>
              <a:ext cx="6445581" cy="461665"/>
            </a:xfrm>
            <a:prstGeom prst="rect">
              <a:avLst/>
            </a:prstGeom>
            <a:noFill/>
          </p:spPr>
          <p:txBody>
            <a:bodyPr wrap="square" rtlCol="0">
              <a:noAutofit/>
            </a:bodyPr>
            <a:lstStyle/>
            <a:p>
              <a:pPr marL="274320" defTabSz="914400">
                <a:lnSpc>
                  <a:spcPct val="85000"/>
                </a:lnSpc>
              </a:pPr>
              <a:r>
                <a:rPr lang="en-US" sz="1400" dirty="0">
                  <a:solidFill>
                    <a:srgbClr val="000000"/>
                  </a:solidFill>
                  <a:latin typeface="Open Sans"/>
                  <a:ea typeface="Open Sans Semibold" panose="020B0606030504020204" pitchFamily="34" charset="0"/>
                  <a:cs typeface="Open Sans Semibold" panose="020B0606030504020204" pitchFamily="34" charset="0"/>
                </a:rPr>
                <a:t>Continuous Approach</a:t>
              </a:r>
            </a:p>
          </p:txBody>
        </p:sp>
        <p:sp>
          <p:nvSpPr>
            <p:cNvPr id="41" name="TextBox 40">
              <a:extLst>
                <a:ext uri="{FF2B5EF4-FFF2-40B4-BE49-F238E27FC236}">
                  <a16:creationId xmlns:a16="http://schemas.microsoft.com/office/drawing/2014/main" id="{F832335E-7ACC-4271-800D-5AA1281040C5}"/>
                </a:ext>
              </a:extLst>
            </p:cNvPr>
            <p:cNvSpPr txBox="1"/>
            <p:nvPr/>
          </p:nvSpPr>
          <p:spPr>
            <a:xfrm>
              <a:off x="9343399" y="2819467"/>
              <a:ext cx="1561750" cy="461665"/>
            </a:xfrm>
            <a:prstGeom prst="rect">
              <a:avLst/>
            </a:prstGeom>
            <a:noFill/>
          </p:spPr>
          <p:txBody>
            <a:bodyPr wrap="square" rtlCol="0" anchor="t">
              <a:noAutofit/>
            </a:bodyPr>
            <a:lstStyle/>
            <a:p>
              <a:pPr defTabSz="914400"/>
              <a:r>
                <a:rPr lang="en-US" sz="1200" dirty="0">
                  <a:solidFill>
                    <a:srgbClr val="000000"/>
                  </a:solidFill>
                  <a:latin typeface="Open Sans"/>
                  <a:ea typeface="Chronicle Display Black" charset="0"/>
                  <a:cs typeface="Chronicle Display Black" charset="0"/>
                </a:rPr>
                <a:t>11</a:t>
              </a:r>
            </a:p>
          </p:txBody>
        </p:sp>
      </p:grpSp>
      <p:grpSp>
        <p:nvGrpSpPr>
          <p:cNvPr id="42" name="Group 41">
            <a:extLst>
              <a:ext uri="{FF2B5EF4-FFF2-40B4-BE49-F238E27FC236}">
                <a16:creationId xmlns:a16="http://schemas.microsoft.com/office/drawing/2014/main" id="{27DD9439-79A5-4411-85B1-3D1B74C440D8}"/>
              </a:ext>
            </a:extLst>
          </p:cNvPr>
          <p:cNvGrpSpPr/>
          <p:nvPr/>
        </p:nvGrpSpPr>
        <p:grpSpPr>
          <a:xfrm>
            <a:off x="3660393" y="4067859"/>
            <a:ext cx="7699579" cy="461665"/>
            <a:chOff x="3205570" y="1976657"/>
            <a:chExt cx="7699579" cy="461665"/>
          </a:xfrm>
        </p:grpSpPr>
        <p:sp>
          <p:nvSpPr>
            <p:cNvPr id="43" name="TextBox 42">
              <a:extLst>
                <a:ext uri="{FF2B5EF4-FFF2-40B4-BE49-F238E27FC236}">
                  <a16:creationId xmlns:a16="http://schemas.microsoft.com/office/drawing/2014/main" id="{9D6B61A9-9B42-45E5-B977-8F36D7450177}"/>
                </a:ext>
              </a:extLst>
            </p:cNvPr>
            <p:cNvSpPr txBox="1"/>
            <p:nvPr/>
          </p:nvSpPr>
          <p:spPr>
            <a:xfrm>
              <a:off x="3205570" y="1976657"/>
              <a:ext cx="6445581" cy="461665"/>
            </a:xfrm>
            <a:prstGeom prst="rect">
              <a:avLst/>
            </a:prstGeom>
            <a:noFill/>
          </p:spPr>
          <p:txBody>
            <a:bodyPr wrap="square" rtlCol="0">
              <a:noAutofit/>
            </a:bodyPr>
            <a:lstStyle/>
            <a:p>
              <a:pPr marL="274320" defTabSz="914400">
                <a:lnSpc>
                  <a:spcPct val="85000"/>
                </a:lnSpc>
              </a:pPr>
              <a:r>
                <a:rPr lang="en-US" sz="1400" dirty="0">
                  <a:solidFill>
                    <a:srgbClr val="000000"/>
                  </a:solidFill>
                  <a:latin typeface="Open Sans"/>
                  <a:ea typeface="Open Sans Semibold" panose="020B0606030504020204" pitchFamily="34" charset="0"/>
                  <a:cs typeface="Open Sans Semibold" panose="020B0606030504020204" pitchFamily="34" charset="0"/>
                </a:rPr>
                <a:t>Landscape &amp; Architecture</a:t>
              </a:r>
              <a:endParaRPr lang="en-US" sz="1400" dirty="0">
                <a:solidFill>
                  <a:srgbClr val="000000"/>
                </a:solidFill>
                <a:ea typeface="Open Sans Semibold" panose="020B0606030504020204" pitchFamily="34" charset="0"/>
                <a:cs typeface="Open Sans Semibold" panose="020B0606030504020204" pitchFamily="34" charset="0"/>
              </a:endParaRPr>
            </a:p>
          </p:txBody>
        </p:sp>
        <p:sp>
          <p:nvSpPr>
            <p:cNvPr id="44" name="TextBox 43">
              <a:extLst>
                <a:ext uri="{FF2B5EF4-FFF2-40B4-BE49-F238E27FC236}">
                  <a16:creationId xmlns:a16="http://schemas.microsoft.com/office/drawing/2014/main" id="{B5CE124A-476D-4F1A-985C-9D76037A6646}"/>
                </a:ext>
              </a:extLst>
            </p:cNvPr>
            <p:cNvSpPr txBox="1"/>
            <p:nvPr/>
          </p:nvSpPr>
          <p:spPr>
            <a:xfrm>
              <a:off x="9343399" y="1976657"/>
              <a:ext cx="1561750" cy="461665"/>
            </a:xfrm>
            <a:prstGeom prst="rect">
              <a:avLst/>
            </a:prstGeom>
            <a:noFill/>
          </p:spPr>
          <p:txBody>
            <a:bodyPr wrap="square" rtlCol="0" anchor="t">
              <a:noAutofit/>
            </a:bodyPr>
            <a:lstStyle/>
            <a:p>
              <a:pPr defTabSz="914400"/>
              <a:r>
                <a:rPr lang="en-US" sz="1200" dirty="0">
                  <a:solidFill>
                    <a:srgbClr val="000000"/>
                  </a:solidFill>
                  <a:latin typeface="Open Sans"/>
                  <a:ea typeface="Chronicle Display Black" charset="0"/>
                  <a:cs typeface="Chronicle Display Black" charset="0"/>
                </a:rPr>
                <a:t>13</a:t>
              </a:r>
            </a:p>
          </p:txBody>
        </p:sp>
      </p:grpSp>
      <p:grpSp>
        <p:nvGrpSpPr>
          <p:cNvPr id="45" name="Group 44">
            <a:extLst>
              <a:ext uri="{FF2B5EF4-FFF2-40B4-BE49-F238E27FC236}">
                <a16:creationId xmlns:a16="http://schemas.microsoft.com/office/drawing/2014/main" id="{FBD3BB61-D559-458A-8E62-6369653A8959}"/>
              </a:ext>
            </a:extLst>
          </p:cNvPr>
          <p:cNvGrpSpPr/>
          <p:nvPr/>
        </p:nvGrpSpPr>
        <p:grpSpPr>
          <a:xfrm>
            <a:off x="3660393" y="4427120"/>
            <a:ext cx="7699579" cy="461665"/>
            <a:chOff x="3205570" y="2392842"/>
            <a:chExt cx="7699579" cy="461665"/>
          </a:xfrm>
        </p:grpSpPr>
        <p:sp>
          <p:nvSpPr>
            <p:cNvPr id="46" name="TextBox 45">
              <a:extLst>
                <a:ext uri="{FF2B5EF4-FFF2-40B4-BE49-F238E27FC236}">
                  <a16:creationId xmlns:a16="http://schemas.microsoft.com/office/drawing/2014/main" id="{252E10B7-B28A-4BAD-B0A4-98EDA8122B6A}"/>
                </a:ext>
              </a:extLst>
            </p:cNvPr>
            <p:cNvSpPr txBox="1"/>
            <p:nvPr/>
          </p:nvSpPr>
          <p:spPr>
            <a:xfrm>
              <a:off x="3205570" y="2392842"/>
              <a:ext cx="6445581" cy="461665"/>
            </a:xfrm>
            <a:prstGeom prst="rect">
              <a:avLst/>
            </a:prstGeom>
            <a:noFill/>
          </p:spPr>
          <p:txBody>
            <a:bodyPr wrap="square" rtlCol="0">
              <a:noAutofit/>
            </a:bodyPr>
            <a:lstStyle/>
            <a:p>
              <a:pPr marL="274320" defTabSz="914400">
                <a:lnSpc>
                  <a:spcPct val="85000"/>
                </a:lnSpc>
              </a:pPr>
              <a:r>
                <a:rPr lang="en-US" sz="1400" dirty="0">
                  <a:solidFill>
                    <a:srgbClr val="000000"/>
                  </a:solidFill>
                  <a:ea typeface="Open Sans Semibold" panose="020B0606030504020204" pitchFamily="34" charset="0"/>
                  <a:cs typeface="Open Sans Semibold" panose="020B0606030504020204" pitchFamily="34" charset="0"/>
                </a:rPr>
                <a:t>User Journey</a:t>
              </a:r>
            </a:p>
          </p:txBody>
        </p:sp>
        <p:sp>
          <p:nvSpPr>
            <p:cNvPr id="47" name="TextBox 46">
              <a:extLst>
                <a:ext uri="{FF2B5EF4-FFF2-40B4-BE49-F238E27FC236}">
                  <a16:creationId xmlns:a16="http://schemas.microsoft.com/office/drawing/2014/main" id="{FBC76D49-1A8C-4D4D-9605-C1ABC96849B1}"/>
                </a:ext>
              </a:extLst>
            </p:cNvPr>
            <p:cNvSpPr txBox="1"/>
            <p:nvPr/>
          </p:nvSpPr>
          <p:spPr>
            <a:xfrm>
              <a:off x="9343399" y="2392842"/>
              <a:ext cx="1561750" cy="461665"/>
            </a:xfrm>
            <a:prstGeom prst="rect">
              <a:avLst/>
            </a:prstGeom>
            <a:noFill/>
          </p:spPr>
          <p:txBody>
            <a:bodyPr wrap="square" rtlCol="0" anchor="t">
              <a:noAutofit/>
            </a:bodyPr>
            <a:lstStyle/>
            <a:p>
              <a:pPr defTabSz="914400"/>
              <a:r>
                <a:rPr lang="en-US" sz="1200" dirty="0">
                  <a:solidFill>
                    <a:srgbClr val="000000"/>
                  </a:solidFill>
                  <a:latin typeface="Open Sans"/>
                  <a:ea typeface="Chronicle Display Black" charset="0"/>
                  <a:cs typeface="Chronicle Display Black" charset="0"/>
                </a:rPr>
                <a:t>15</a:t>
              </a:r>
            </a:p>
          </p:txBody>
        </p:sp>
      </p:grpSp>
      <p:grpSp>
        <p:nvGrpSpPr>
          <p:cNvPr id="48" name="Group 47">
            <a:extLst>
              <a:ext uri="{FF2B5EF4-FFF2-40B4-BE49-F238E27FC236}">
                <a16:creationId xmlns:a16="http://schemas.microsoft.com/office/drawing/2014/main" id="{D02A53AB-8E14-4F7C-8C32-ADF797BB22C0}"/>
              </a:ext>
            </a:extLst>
          </p:cNvPr>
          <p:cNvGrpSpPr/>
          <p:nvPr/>
        </p:nvGrpSpPr>
        <p:grpSpPr>
          <a:xfrm>
            <a:off x="3660393" y="4786381"/>
            <a:ext cx="7699579" cy="461665"/>
            <a:chOff x="3205570" y="2819467"/>
            <a:chExt cx="7699579" cy="461665"/>
          </a:xfrm>
        </p:grpSpPr>
        <p:sp>
          <p:nvSpPr>
            <p:cNvPr id="49" name="TextBox 48">
              <a:extLst>
                <a:ext uri="{FF2B5EF4-FFF2-40B4-BE49-F238E27FC236}">
                  <a16:creationId xmlns:a16="http://schemas.microsoft.com/office/drawing/2014/main" id="{752C2EDE-8437-47C6-B366-F5623BABB999}"/>
                </a:ext>
              </a:extLst>
            </p:cNvPr>
            <p:cNvSpPr txBox="1"/>
            <p:nvPr/>
          </p:nvSpPr>
          <p:spPr>
            <a:xfrm>
              <a:off x="3205570" y="2819467"/>
              <a:ext cx="6445581" cy="461665"/>
            </a:xfrm>
            <a:prstGeom prst="rect">
              <a:avLst/>
            </a:prstGeom>
            <a:noFill/>
          </p:spPr>
          <p:txBody>
            <a:bodyPr wrap="square" rtlCol="0">
              <a:noAutofit/>
            </a:bodyPr>
            <a:lstStyle/>
            <a:p>
              <a:pPr marL="274320" defTabSz="914400">
                <a:lnSpc>
                  <a:spcPct val="85000"/>
                </a:lnSpc>
              </a:pPr>
              <a:r>
                <a:rPr lang="en-US" sz="1400" dirty="0">
                  <a:solidFill>
                    <a:srgbClr val="000000"/>
                  </a:solidFill>
                  <a:latin typeface="Open Sans"/>
                  <a:ea typeface="Open Sans Semibold" panose="020B0606030504020204" pitchFamily="34" charset="0"/>
                  <a:cs typeface="Open Sans Semibold" panose="020B0606030504020204" pitchFamily="34" charset="0"/>
                </a:rPr>
                <a:t>Protocols</a:t>
              </a:r>
            </a:p>
          </p:txBody>
        </p:sp>
        <p:sp>
          <p:nvSpPr>
            <p:cNvPr id="50" name="TextBox 49">
              <a:extLst>
                <a:ext uri="{FF2B5EF4-FFF2-40B4-BE49-F238E27FC236}">
                  <a16:creationId xmlns:a16="http://schemas.microsoft.com/office/drawing/2014/main" id="{1B5885EF-9564-4799-9686-C52E8037DE9D}"/>
                </a:ext>
              </a:extLst>
            </p:cNvPr>
            <p:cNvSpPr txBox="1"/>
            <p:nvPr/>
          </p:nvSpPr>
          <p:spPr>
            <a:xfrm>
              <a:off x="9343399" y="2819467"/>
              <a:ext cx="1561750" cy="461665"/>
            </a:xfrm>
            <a:prstGeom prst="rect">
              <a:avLst/>
            </a:prstGeom>
            <a:noFill/>
          </p:spPr>
          <p:txBody>
            <a:bodyPr wrap="square" rtlCol="0" anchor="t">
              <a:noAutofit/>
            </a:bodyPr>
            <a:lstStyle/>
            <a:p>
              <a:pPr defTabSz="914400"/>
              <a:r>
                <a:rPr lang="en-US" sz="1200" dirty="0">
                  <a:solidFill>
                    <a:srgbClr val="000000"/>
                  </a:solidFill>
                  <a:latin typeface="Open Sans"/>
                  <a:ea typeface="Chronicle Display Black" charset="0"/>
                  <a:cs typeface="Chronicle Display Black" charset="0"/>
                </a:rPr>
                <a:t>16</a:t>
              </a:r>
            </a:p>
          </p:txBody>
        </p:sp>
      </p:grpSp>
    </p:spTree>
    <p:extLst>
      <p:ext uri="{BB962C8B-B14F-4D97-AF65-F5344CB8AC3E}">
        <p14:creationId xmlns:p14="http://schemas.microsoft.com/office/powerpoint/2010/main" val="202646718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Title 5">
            <a:extLst>
              <a:ext uri="{FF2B5EF4-FFF2-40B4-BE49-F238E27FC236}">
                <a16:creationId xmlns:a16="http://schemas.microsoft.com/office/drawing/2014/main" id="{47396696-5BBF-44A6-B6A0-CE83BBD6BA98}"/>
              </a:ext>
            </a:extLst>
          </p:cNvPr>
          <p:cNvSpPr txBox="1">
            <a:spLocks/>
          </p:cNvSpPr>
          <p:nvPr/>
        </p:nvSpPr>
        <p:spPr>
          <a:xfrm>
            <a:off x="421341" y="381179"/>
            <a:ext cx="11170024" cy="594360"/>
          </a:xfrm>
          <a:prstGeom prst="rect">
            <a:avLst/>
          </a:prstGeom>
        </p:spPr>
        <p:txBody>
          <a:bodyPr vert="horz" lIns="0" tIns="45720" rIns="0" bIns="0" rtlCol="0" anchor="t" anchorCtr="0">
            <a:noAutofit/>
          </a:bodyPr>
          <a:lstStyle>
            <a:lvl1pPr algn="l" defTabSz="914400" rtl="0" eaLnBrk="1" latinLnBrk="0" hangingPunct="1">
              <a:lnSpc>
                <a:spcPct val="80000"/>
              </a:lnSpc>
              <a:spcBef>
                <a:spcPct val="0"/>
              </a:spcBef>
              <a:buNone/>
              <a:defRPr sz="2800" b="0" i="0" kern="1200" cap="none" spc="-1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3200" dirty="0">
                <a:latin typeface="+mj-lt"/>
              </a:rPr>
              <a:t>OpenID Connect (OIDC)</a:t>
            </a:r>
          </a:p>
        </p:txBody>
      </p:sp>
      <p:sp>
        <p:nvSpPr>
          <p:cNvPr id="100" name="Text Placeholder 2">
            <a:extLst>
              <a:ext uri="{FF2B5EF4-FFF2-40B4-BE49-F238E27FC236}">
                <a16:creationId xmlns:a16="http://schemas.microsoft.com/office/drawing/2014/main" id="{1BBD8E69-4724-483F-BD1E-268E616E3DE4}"/>
              </a:ext>
            </a:extLst>
          </p:cNvPr>
          <p:cNvSpPr txBox="1">
            <a:spLocks/>
          </p:cNvSpPr>
          <p:nvPr/>
        </p:nvSpPr>
        <p:spPr>
          <a:xfrm>
            <a:off x="421341" y="926280"/>
            <a:ext cx="11170024" cy="324765"/>
          </a:xfrm>
          <a:prstGeom prst="rect">
            <a:avLst/>
          </a:prstGeom>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t>OpenID allows you to use an existing account to sign in to multiple websites, without needing to create new passwords.</a:t>
            </a:r>
          </a:p>
        </p:txBody>
      </p:sp>
      <p:pic>
        <p:nvPicPr>
          <p:cNvPr id="67" name="Picture 4" descr="Image result for OpenID logo">
            <a:extLst>
              <a:ext uri="{FF2B5EF4-FFF2-40B4-BE49-F238E27FC236}">
                <a16:creationId xmlns:a16="http://schemas.microsoft.com/office/drawing/2014/main" id="{736A2F3A-483F-471F-9F7D-E846F0DCF7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91553" y="53659"/>
            <a:ext cx="752468" cy="752468"/>
          </a:xfrm>
          <a:prstGeom prst="rect">
            <a:avLst/>
          </a:prstGeom>
          <a:noFill/>
          <a:extLst>
            <a:ext uri="{909E8E84-426E-40DD-AFC4-6F175D3DCCD1}">
              <a14:hiddenFill xmlns:a14="http://schemas.microsoft.com/office/drawing/2010/main">
                <a:solidFill>
                  <a:srgbClr val="FFFFFF"/>
                </a:solidFill>
              </a14:hiddenFill>
            </a:ext>
          </a:extLst>
        </p:spPr>
      </p:pic>
      <p:cxnSp>
        <p:nvCxnSpPr>
          <p:cNvPr id="113" name="Straight Connector 112">
            <a:extLst>
              <a:ext uri="{FF2B5EF4-FFF2-40B4-BE49-F238E27FC236}">
                <a16:creationId xmlns:a16="http://schemas.microsoft.com/office/drawing/2014/main" id="{2E11120A-C830-455E-A005-98F6C486FEC5}"/>
              </a:ext>
            </a:extLst>
          </p:cNvPr>
          <p:cNvCxnSpPr>
            <a:cxnSpLocks/>
          </p:cNvCxnSpPr>
          <p:nvPr/>
        </p:nvCxnSpPr>
        <p:spPr>
          <a:xfrm>
            <a:off x="421341" y="884386"/>
            <a:ext cx="5598344" cy="3887"/>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92009B6A-DA69-4663-9334-33C09D18EB95}"/>
              </a:ext>
            </a:extLst>
          </p:cNvPr>
          <p:cNvGrpSpPr/>
          <p:nvPr/>
        </p:nvGrpSpPr>
        <p:grpSpPr>
          <a:xfrm>
            <a:off x="448161" y="1466674"/>
            <a:ext cx="11295678" cy="4329904"/>
            <a:chOff x="295645" y="1268962"/>
            <a:chExt cx="11295678" cy="4329904"/>
          </a:xfrm>
        </p:grpSpPr>
        <p:cxnSp>
          <p:nvCxnSpPr>
            <p:cNvPr id="68" name="Straight Arrow Connector 67">
              <a:extLst>
                <a:ext uri="{FF2B5EF4-FFF2-40B4-BE49-F238E27FC236}">
                  <a16:creationId xmlns:a16="http://schemas.microsoft.com/office/drawing/2014/main" id="{3FC86A35-4672-4511-9BE7-9E5A937146CE}"/>
                </a:ext>
              </a:extLst>
            </p:cNvPr>
            <p:cNvCxnSpPr/>
            <p:nvPr/>
          </p:nvCxnSpPr>
          <p:spPr>
            <a:xfrm flipH="1" flipV="1">
              <a:off x="1687773" y="2908134"/>
              <a:ext cx="2743200" cy="0"/>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C869B19-B21C-4081-85C1-B895B939C7E5}"/>
                </a:ext>
              </a:extLst>
            </p:cNvPr>
            <p:cNvSpPr/>
            <p:nvPr/>
          </p:nvSpPr>
          <p:spPr>
            <a:xfrm>
              <a:off x="4433138" y="1899434"/>
              <a:ext cx="2112356" cy="3466213"/>
            </a:xfrm>
            <a:prstGeom prst="rect">
              <a:avLst/>
            </a:prstGeom>
            <a:solidFill>
              <a:schemeClr val="accent3"/>
            </a:solidFill>
            <a:ln w="19050" cap="flat" cmpd="sng" algn="ctr">
              <a:solidFill>
                <a:schemeClr val="accent3">
                  <a:lumMod val="75000"/>
                </a:schemeClr>
              </a:solidFill>
              <a:prstDash val="solid"/>
              <a:miter lim="800000"/>
              <a:headEnd type="none" w="med" len="med"/>
              <a:tailEnd type="none" w="med" len="med"/>
            </a:ln>
            <a:effectLst>
              <a:outerShdw blurRad="50800" dist="38100" algn="l" rotWithShape="0">
                <a:prstClr val="black">
                  <a:alpha val="40000"/>
                </a:prstClr>
              </a:outerShdw>
            </a:effectLst>
          </p:spPr>
          <p:txBody>
            <a:bodyPr vert="horz" wrap="square" lIns="0" tIns="45713" rIns="0" bIns="45713" numCol="1" rtlCol="0" anchor="t" anchorCtr="0" compatLnSpc="1">
              <a:prstTxWarp prst="textNoShape">
                <a:avLst/>
              </a:prstTxWarp>
            </a:bodyPr>
            <a:lstStyle/>
            <a:p>
              <a:pPr algn="ctr" defTabSz="913927" fontAlgn="base">
                <a:spcBef>
                  <a:spcPct val="0"/>
                </a:spcBef>
                <a:spcAft>
                  <a:spcPct val="0"/>
                </a:spcAft>
              </a:pPr>
              <a:r>
                <a:rPr lang="en-US" sz="1050" b="1" kern="0" dirty="0">
                  <a:solidFill>
                    <a:schemeClr val="bg1"/>
                  </a:solidFill>
                  <a:ea typeface="Open Sans" panose="020B0606030504020204" pitchFamily="34" charset="0"/>
                  <a:cs typeface="Open Sans" panose="020B0606030504020204" pitchFamily="34" charset="0"/>
                </a:rPr>
                <a:t>Identity Provider</a:t>
              </a:r>
            </a:p>
          </p:txBody>
        </p:sp>
        <p:cxnSp>
          <p:nvCxnSpPr>
            <p:cNvPr id="70" name="Straight Arrow Connector 69">
              <a:extLst>
                <a:ext uri="{FF2B5EF4-FFF2-40B4-BE49-F238E27FC236}">
                  <a16:creationId xmlns:a16="http://schemas.microsoft.com/office/drawing/2014/main" id="{FCE9A67B-9B5B-423E-A8B5-A670D46CBAC9}"/>
                </a:ext>
              </a:extLst>
            </p:cNvPr>
            <p:cNvCxnSpPr/>
            <p:nvPr/>
          </p:nvCxnSpPr>
          <p:spPr>
            <a:xfrm flipV="1">
              <a:off x="1316058" y="2011377"/>
              <a:ext cx="8036" cy="557596"/>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BB2B281F-B55B-4A91-86ED-0B4EB5CBE63A}"/>
                </a:ext>
              </a:extLst>
            </p:cNvPr>
            <p:cNvSpPr/>
            <p:nvPr/>
          </p:nvSpPr>
          <p:spPr>
            <a:xfrm>
              <a:off x="637561" y="2534424"/>
              <a:ext cx="1052623" cy="1132826"/>
            </a:xfrm>
            <a:prstGeom prst="rect">
              <a:avLst/>
            </a:prstGeom>
            <a:solidFill>
              <a:schemeClr val="bg1"/>
            </a:solidFill>
            <a:ln w="19050" cap="flat" cmpd="sng" algn="ctr">
              <a:solidFill>
                <a:schemeClr val="accent1">
                  <a:lumMod val="75000"/>
                </a:schemeClr>
              </a:solidFill>
              <a:prstDash val="solid"/>
              <a:miter lim="800000"/>
              <a:headEnd type="none" w="med" len="med"/>
              <a:tailEnd type="none" w="med" len="med"/>
            </a:ln>
            <a:effectLst>
              <a:outerShdw blurRad="50800" dist="38100" algn="l" rotWithShape="0">
                <a:prstClr val="black">
                  <a:alpha val="40000"/>
                </a:prstClr>
              </a:outerShdw>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050" b="1" kern="0" dirty="0">
                  <a:solidFill>
                    <a:schemeClr val="tx1"/>
                  </a:solidFill>
                  <a:ea typeface="Open Sans" panose="020B0606030504020204" pitchFamily="34" charset="0"/>
                  <a:cs typeface="Open Sans" panose="020B0606030504020204" pitchFamily="34" charset="0"/>
                </a:rPr>
                <a:t>Browser</a:t>
              </a:r>
            </a:p>
          </p:txBody>
        </p:sp>
        <p:cxnSp>
          <p:nvCxnSpPr>
            <p:cNvPr id="72" name="Straight Arrow Connector 71">
              <a:extLst>
                <a:ext uri="{FF2B5EF4-FFF2-40B4-BE49-F238E27FC236}">
                  <a16:creationId xmlns:a16="http://schemas.microsoft.com/office/drawing/2014/main" id="{8CF38E8D-D4B4-4C91-9114-38B48612711C}"/>
                </a:ext>
              </a:extLst>
            </p:cNvPr>
            <p:cNvCxnSpPr/>
            <p:nvPr/>
          </p:nvCxnSpPr>
          <p:spPr>
            <a:xfrm flipV="1">
              <a:off x="1687773" y="2682302"/>
              <a:ext cx="2743200" cy="1"/>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34940120-E327-4F71-BF5A-7C9B56B27816}"/>
                </a:ext>
              </a:extLst>
            </p:cNvPr>
            <p:cNvSpPr/>
            <p:nvPr/>
          </p:nvSpPr>
          <p:spPr>
            <a:xfrm>
              <a:off x="637561" y="4229707"/>
              <a:ext cx="1052623" cy="1196758"/>
            </a:xfrm>
            <a:prstGeom prst="rect">
              <a:avLst/>
            </a:prstGeom>
            <a:solidFill>
              <a:schemeClr val="bg1"/>
            </a:solidFill>
            <a:ln w="19050" cap="flat" cmpd="sng" algn="ctr">
              <a:solidFill>
                <a:schemeClr val="accent1">
                  <a:lumMod val="75000"/>
                </a:schemeClr>
              </a:solidFill>
              <a:prstDash val="solid"/>
              <a:miter lim="800000"/>
              <a:headEnd type="none" w="med" len="med"/>
              <a:tailEnd type="none" w="med" len="med"/>
            </a:ln>
            <a:effectLst>
              <a:outerShdw blurRad="50800" dist="38100" algn="l" rotWithShape="0">
                <a:prstClr val="black">
                  <a:alpha val="40000"/>
                </a:prstClr>
              </a:outerShdw>
            </a:effectLst>
          </p:spPr>
          <p:txBody>
            <a:bodyPr vert="horz" wrap="square" lIns="0" tIns="45713" rIns="0" bIns="45713" numCol="1" rtlCol="0" anchor="t" anchorCtr="0" compatLnSpc="1">
              <a:prstTxWarp prst="textNoShape">
                <a:avLst/>
              </a:prstTxWarp>
            </a:bodyPr>
            <a:lstStyle/>
            <a:p>
              <a:pPr algn="ctr" defTabSz="913927" fontAlgn="base">
                <a:spcBef>
                  <a:spcPct val="0"/>
                </a:spcBef>
                <a:spcAft>
                  <a:spcPct val="0"/>
                </a:spcAft>
              </a:pPr>
              <a:r>
                <a:rPr lang="en-US" sz="1050" b="1" kern="0" dirty="0">
                  <a:solidFill>
                    <a:schemeClr val="tx1"/>
                  </a:solidFill>
                  <a:ea typeface="Open Sans" panose="020B0606030504020204" pitchFamily="34" charset="0"/>
                  <a:cs typeface="Open Sans" panose="020B0606030504020204" pitchFamily="34" charset="0"/>
                </a:rPr>
                <a:t>Application</a:t>
              </a:r>
            </a:p>
          </p:txBody>
        </p:sp>
        <p:sp>
          <p:nvSpPr>
            <p:cNvPr id="75" name="Freeform 169">
              <a:extLst>
                <a:ext uri="{FF2B5EF4-FFF2-40B4-BE49-F238E27FC236}">
                  <a16:creationId xmlns:a16="http://schemas.microsoft.com/office/drawing/2014/main" id="{76270E1B-DB77-4138-ACF0-D4CB28632B1D}"/>
                </a:ext>
              </a:extLst>
            </p:cNvPr>
            <p:cNvSpPr>
              <a:spLocks noChangeAspect="1" noEditPoints="1"/>
            </p:cNvSpPr>
            <p:nvPr/>
          </p:nvSpPr>
          <p:spPr bwMode="auto">
            <a:xfrm>
              <a:off x="894229" y="1497285"/>
              <a:ext cx="546863" cy="548640"/>
            </a:xfrm>
            <a:custGeom>
              <a:avLst/>
              <a:gdLst>
                <a:gd name="T0" fmla="*/ 121 w 243"/>
                <a:gd name="T1" fmla="*/ 0 h 243"/>
                <a:gd name="T2" fmla="*/ 0 w 243"/>
                <a:gd name="T3" fmla="*/ 122 h 243"/>
                <a:gd name="T4" fmla="*/ 121 w 243"/>
                <a:gd name="T5" fmla="*/ 243 h 243"/>
                <a:gd name="T6" fmla="*/ 243 w 243"/>
                <a:gd name="T7" fmla="*/ 122 h 243"/>
                <a:gd name="T8" fmla="*/ 121 w 243"/>
                <a:gd name="T9" fmla="*/ 0 h 243"/>
                <a:gd name="T10" fmla="*/ 121 w 243"/>
                <a:gd name="T11" fmla="*/ 10 h 243"/>
                <a:gd name="T12" fmla="*/ 233 w 243"/>
                <a:gd name="T13" fmla="*/ 122 h 243"/>
                <a:gd name="T14" fmla="*/ 201 w 243"/>
                <a:gd name="T15" fmla="*/ 199 h 243"/>
                <a:gd name="T16" fmla="*/ 172 w 243"/>
                <a:gd name="T17" fmla="*/ 193 h 243"/>
                <a:gd name="T18" fmla="*/ 149 w 243"/>
                <a:gd name="T19" fmla="*/ 186 h 243"/>
                <a:gd name="T20" fmla="*/ 149 w 243"/>
                <a:gd name="T21" fmla="*/ 179 h 243"/>
                <a:gd name="T22" fmla="*/ 189 w 243"/>
                <a:gd name="T23" fmla="*/ 168 h 243"/>
                <a:gd name="T24" fmla="*/ 191 w 243"/>
                <a:gd name="T25" fmla="*/ 164 h 243"/>
                <a:gd name="T26" fmla="*/ 189 w 243"/>
                <a:gd name="T27" fmla="*/ 160 h 243"/>
                <a:gd name="T28" fmla="*/ 175 w 243"/>
                <a:gd name="T29" fmla="*/ 107 h 243"/>
                <a:gd name="T30" fmla="*/ 157 w 243"/>
                <a:gd name="T31" fmla="*/ 66 h 243"/>
                <a:gd name="T32" fmla="*/ 139 w 243"/>
                <a:gd name="T33" fmla="*/ 55 h 243"/>
                <a:gd name="T34" fmla="*/ 103 w 243"/>
                <a:gd name="T35" fmla="*/ 55 h 243"/>
                <a:gd name="T36" fmla="*/ 88 w 243"/>
                <a:gd name="T37" fmla="*/ 64 h 243"/>
                <a:gd name="T38" fmla="*/ 68 w 243"/>
                <a:gd name="T39" fmla="*/ 107 h 243"/>
                <a:gd name="T40" fmla="*/ 54 w 243"/>
                <a:gd name="T41" fmla="*/ 160 h 243"/>
                <a:gd name="T42" fmla="*/ 51 w 243"/>
                <a:gd name="T43" fmla="*/ 164 h 243"/>
                <a:gd name="T44" fmla="*/ 53 w 243"/>
                <a:gd name="T45" fmla="*/ 168 h 243"/>
                <a:gd name="T46" fmla="*/ 93 w 243"/>
                <a:gd name="T47" fmla="*/ 179 h 243"/>
                <a:gd name="T48" fmla="*/ 93 w 243"/>
                <a:gd name="T49" fmla="*/ 186 h 243"/>
                <a:gd name="T50" fmla="*/ 71 w 243"/>
                <a:gd name="T51" fmla="*/ 193 h 243"/>
                <a:gd name="T52" fmla="*/ 41 w 243"/>
                <a:gd name="T53" fmla="*/ 199 h 243"/>
                <a:gd name="T54" fmla="*/ 10 w 243"/>
                <a:gd name="T55" fmla="*/ 122 h 243"/>
                <a:gd name="T56" fmla="*/ 121 w 243"/>
                <a:gd name="T57" fmla="*/ 10 h 243"/>
                <a:gd name="T58" fmla="*/ 49 w 243"/>
                <a:gd name="T59" fmla="*/ 207 h 243"/>
                <a:gd name="T60" fmla="*/ 73 w 243"/>
                <a:gd name="T61" fmla="*/ 202 h 243"/>
                <a:gd name="T62" fmla="*/ 103 w 243"/>
                <a:gd name="T63" fmla="*/ 189 h 243"/>
                <a:gd name="T64" fmla="*/ 103 w 243"/>
                <a:gd name="T65" fmla="*/ 188 h 243"/>
                <a:gd name="T66" fmla="*/ 103 w 243"/>
                <a:gd name="T67" fmla="*/ 174 h 243"/>
                <a:gd name="T68" fmla="*/ 98 w 243"/>
                <a:gd name="T69" fmla="*/ 169 h 243"/>
                <a:gd name="T70" fmla="*/ 64 w 243"/>
                <a:gd name="T71" fmla="*/ 163 h 243"/>
                <a:gd name="T72" fmla="*/ 78 w 243"/>
                <a:gd name="T73" fmla="*/ 107 h 243"/>
                <a:gd name="T74" fmla="*/ 94 w 243"/>
                <a:gd name="T75" fmla="*/ 71 h 243"/>
                <a:gd name="T76" fmla="*/ 106 w 243"/>
                <a:gd name="T77" fmla="*/ 64 h 243"/>
                <a:gd name="T78" fmla="*/ 136 w 243"/>
                <a:gd name="T79" fmla="*/ 64 h 243"/>
                <a:gd name="T80" fmla="*/ 149 w 243"/>
                <a:gd name="T81" fmla="*/ 72 h 243"/>
                <a:gd name="T82" fmla="*/ 150 w 243"/>
                <a:gd name="T83" fmla="*/ 73 h 243"/>
                <a:gd name="T84" fmla="*/ 165 w 243"/>
                <a:gd name="T85" fmla="*/ 108 h 243"/>
                <a:gd name="T86" fmla="*/ 178 w 243"/>
                <a:gd name="T87" fmla="*/ 163 h 243"/>
                <a:gd name="T88" fmla="*/ 144 w 243"/>
                <a:gd name="T89" fmla="*/ 169 h 243"/>
                <a:gd name="T90" fmla="*/ 139 w 243"/>
                <a:gd name="T91" fmla="*/ 174 h 243"/>
                <a:gd name="T92" fmla="*/ 139 w 243"/>
                <a:gd name="T93" fmla="*/ 188 h 243"/>
                <a:gd name="T94" fmla="*/ 139 w 243"/>
                <a:gd name="T95" fmla="*/ 189 h 243"/>
                <a:gd name="T96" fmla="*/ 170 w 243"/>
                <a:gd name="T97" fmla="*/ 202 h 243"/>
                <a:gd name="T98" fmla="*/ 193 w 243"/>
                <a:gd name="T99" fmla="*/ 207 h 243"/>
                <a:gd name="T100" fmla="*/ 121 w 243"/>
                <a:gd name="T101" fmla="*/ 234 h 243"/>
                <a:gd name="T102" fmla="*/ 49 w 243"/>
                <a:gd name="T103" fmla="*/ 207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3" h="243">
                  <a:moveTo>
                    <a:pt x="121" y="0"/>
                  </a:moveTo>
                  <a:cubicBezTo>
                    <a:pt x="54" y="0"/>
                    <a:pt x="0" y="55"/>
                    <a:pt x="0" y="122"/>
                  </a:cubicBezTo>
                  <a:cubicBezTo>
                    <a:pt x="0" y="189"/>
                    <a:pt x="54" y="243"/>
                    <a:pt x="121" y="243"/>
                  </a:cubicBezTo>
                  <a:cubicBezTo>
                    <a:pt x="188" y="243"/>
                    <a:pt x="243" y="189"/>
                    <a:pt x="243" y="122"/>
                  </a:cubicBezTo>
                  <a:cubicBezTo>
                    <a:pt x="243" y="55"/>
                    <a:pt x="188" y="0"/>
                    <a:pt x="121" y="0"/>
                  </a:cubicBezTo>
                  <a:close/>
                  <a:moveTo>
                    <a:pt x="121" y="10"/>
                  </a:moveTo>
                  <a:cubicBezTo>
                    <a:pt x="183" y="10"/>
                    <a:pt x="233" y="60"/>
                    <a:pt x="233" y="122"/>
                  </a:cubicBezTo>
                  <a:cubicBezTo>
                    <a:pt x="233" y="152"/>
                    <a:pt x="221" y="179"/>
                    <a:pt x="201" y="199"/>
                  </a:cubicBezTo>
                  <a:cubicBezTo>
                    <a:pt x="191" y="196"/>
                    <a:pt x="181" y="194"/>
                    <a:pt x="172" y="193"/>
                  </a:cubicBezTo>
                  <a:cubicBezTo>
                    <a:pt x="163" y="191"/>
                    <a:pt x="151" y="189"/>
                    <a:pt x="149" y="186"/>
                  </a:cubicBezTo>
                  <a:cubicBezTo>
                    <a:pt x="149" y="179"/>
                    <a:pt x="149" y="179"/>
                    <a:pt x="149" y="179"/>
                  </a:cubicBezTo>
                  <a:cubicBezTo>
                    <a:pt x="177" y="178"/>
                    <a:pt x="189" y="169"/>
                    <a:pt x="189" y="168"/>
                  </a:cubicBezTo>
                  <a:cubicBezTo>
                    <a:pt x="191" y="167"/>
                    <a:pt x="191" y="166"/>
                    <a:pt x="191" y="164"/>
                  </a:cubicBezTo>
                  <a:cubicBezTo>
                    <a:pt x="191" y="162"/>
                    <a:pt x="190" y="161"/>
                    <a:pt x="189" y="160"/>
                  </a:cubicBezTo>
                  <a:cubicBezTo>
                    <a:pt x="182" y="156"/>
                    <a:pt x="176" y="130"/>
                    <a:pt x="175" y="107"/>
                  </a:cubicBezTo>
                  <a:cubicBezTo>
                    <a:pt x="175" y="91"/>
                    <a:pt x="168" y="76"/>
                    <a:pt x="157" y="66"/>
                  </a:cubicBezTo>
                  <a:cubicBezTo>
                    <a:pt x="152" y="60"/>
                    <a:pt x="146" y="57"/>
                    <a:pt x="139" y="55"/>
                  </a:cubicBezTo>
                  <a:cubicBezTo>
                    <a:pt x="127" y="50"/>
                    <a:pt x="114" y="50"/>
                    <a:pt x="103" y="55"/>
                  </a:cubicBezTo>
                  <a:cubicBezTo>
                    <a:pt x="97" y="57"/>
                    <a:pt x="91" y="60"/>
                    <a:pt x="88" y="64"/>
                  </a:cubicBezTo>
                  <a:cubicBezTo>
                    <a:pt x="75" y="75"/>
                    <a:pt x="68" y="90"/>
                    <a:pt x="68" y="107"/>
                  </a:cubicBezTo>
                  <a:cubicBezTo>
                    <a:pt x="66" y="130"/>
                    <a:pt x="60" y="156"/>
                    <a:pt x="54" y="160"/>
                  </a:cubicBezTo>
                  <a:cubicBezTo>
                    <a:pt x="52" y="161"/>
                    <a:pt x="51" y="162"/>
                    <a:pt x="51" y="164"/>
                  </a:cubicBezTo>
                  <a:cubicBezTo>
                    <a:pt x="51" y="166"/>
                    <a:pt x="52" y="167"/>
                    <a:pt x="53" y="168"/>
                  </a:cubicBezTo>
                  <a:cubicBezTo>
                    <a:pt x="54" y="169"/>
                    <a:pt x="65" y="178"/>
                    <a:pt x="93" y="179"/>
                  </a:cubicBezTo>
                  <a:cubicBezTo>
                    <a:pt x="93" y="186"/>
                    <a:pt x="93" y="186"/>
                    <a:pt x="93" y="186"/>
                  </a:cubicBezTo>
                  <a:cubicBezTo>
                    <a:pt x="91" y="189"/>
                    <a:pt x="79" y="191"/>
                    <a:pt x="71" y="193"/>
                  </a:cubicBezTo>
                  <a:cubicBezTo>
                    <a:pt x="62" y="194"/>
                    <a:pt x="52" y="196"/>
                    <a:pt x="41" y="199"/>
                  </a:cubicBezTo>
                  <a:cubicBezTo>
                    <a:pt x="22" y="179"/>
                    <a:pt x="10" y="152"/>
                    <a:pt x="10" y="122"/>
                  </a:cubicBezTo>
                  <a:cubicBezTo>
                    <a:pt x="10" y="60"/>
                    <a:pt x="60" y="10"/>
                    <a:pt x="121" y="10"/>
                  </a:cubicBezTo>
                  <a:close/>
                  <a:moveTo>
                    <a:pt x="49" y="207"/>
                  </a:moveTo>
                  <a:cubicBezTo>
                    <a:pt x="58" y="205"/>
                    <a:pt x="66" y="204"/>
                    <a:pt x="73" y="202"/>
                  </a:cubicBezTo>
                  <a:cubicBezTo>
                    <a:pt x="90" y="199"/>
                    <a:pt x="101" y="197"/>
                    <a:pt x="103" y="189"/>
                  </a:cubicBezTo>
                  <a:cubicBezTo>
                    <a:pt x="103" y="189"/>
                    <a:pt x="103" y="188"/>
                    <a:pt x="103" y="188"/>
                  </a:cubicBezTo>
                  <a:cubicBezTo>
                    <a:pt x="103" y="174"/>
                    <a:pt x="103" y="174"/>
                    <a:pt x="103" y="174"/>
                  </a:cubicBezTo>
                  <a:cubicBezTo>
                    <a:pt x="103" y="171"/>
                    <a:pt x="101" y="169"/>
                    <a:pt x="98" y="169"/>
                  </a:cubicBezTo>
                  <a:cubicBezTo>
                    <a:pt x="81" y="169"/>
                    <a:pt x="70" y="166"/>
                    <a:pt x="64" y="163"/>
                  </a:cubicBezTo>
                  <a:cubicBezTo>
                    <a:pt x="74" y="149"/>
                    <a:pt x="77" y="115"/>
                    <a:pt x="78" y="107"/>
                  </a:cubicBezTo>
                  <a:cubicBezTo>
                    <a:pt x="78" y="93"/>
                    <a:pt x="84" y="80"/>
                    <a:pt x="94" y="71"/>
                  </a:cubicBezTo>
                  <a:cubicBezTo>
                    <a:pt x="97" y="68"/>
                    <a:pt x="101" y="66"/>
                    <a:pt x="106" y="64"/>
                  </a:cubicBezTo>
                  <a:cubicBezTo>
                    <a:pt x="116" y="60"/>
                    <a:pt x="126" y="60"/>
                    <a:pt x="136" y="64"/>
                  </a:cubicBezTo>
                  <a:cubicBezTo>
                    <a:pt x="142" y="66"/>
                    <a:pt x="146" y="69"/>
                    <a:pt x="149" y="72"/>
                  </a:cubicBezTo>
                  <a:cubicBezTo>
                    <a:pt x="150" y="72"/>
                    <a:pt x="150" y="73"/>
                    <a:pt x="150" y="73"/>
                  </a:cubicBezTo>
                  <a:cubicBezTo>
                    <a:pt x="159" y="81"/>
                    <a:pt x="165" y="94"/>
                    <a:pt x="165" y="108"/>
                  </a:cubicBezTo>
                  <a:cubicBezTo>
                    <a:pt x="165" y="115"/>
                    <a:pt x="169" y="149"/>
                    <a:pt x="178" y="163"/>
                  </a:cubicBezTo>
                  <a:cubicBezTo>
                    <a:pt x="173" y="166"/>
                    <a:pt x="162" y="169"/>
                    <a:pt x="144" y="169"/>
                  </a:cubicBezTo>
                  <a:cubicBezTo>
                    <a:pt x="141" y="169"/>
                    <a:pt x="139" y="171"/>
                    <a:pt x="139" y="174"/>
                  </a:cubicBezTo>
                  <a:cubicBezTo>
                    <a:pt x="139" y="188"/>
                    <a:pt x="139" y="188"/>
                    <a:pt x="139" y="188"/>
                  </a:cubicBezTo>
                  <a:cubicBezTo>
                    <a:pt x="139" y="188"/>
                    <a:pt x="139" y="189"/>
                    <a:pt x="139" y="189"/>
                  </a:cubicBezTo>
                  <a:cubicBezTo>
                    <a:pt x="142" y="197"/>
                    <a:pt x="153" y="199"/>
                    <a:pt x="170" y="202"/>
                  </a:cubicBezTo>
                  <a:cubicBezTo>
                    <a:pt x="177" y="204"/>
                    <a:pt x="185" y="205"/>
                    <a:pt x="193" y="207"/>
                  </a:cubicBezTo>
                  <a:cubicBezTo>
                    <a:pt x="174" y="224"/>
                    <a:pt x="149" y="234"/>
                    <a:pt x="121" y="234"/>
                  </a:cubicBezTo>
                  <a:cubicBezTo>
                    <a:pt x="94" y="234"/>
                    <a:pt x="69" y="224"/>
                    <a:pt x="49" y="207"/>
                  </a:cubicBezTo>
                  <a:close/>
                </a:path>
              </a:pathLst>
            </a:custGeom>
            <a:solidFill>
              <a:schemeClr val="accent5"/>
            </a:solidFill>
            <a:ln>
              <a:solidFill>
                <a:schemeClr val="accent3"/>
              </a:solidFill>
            </a:ln>
            <a:effectLst>
              <a:glow>
                <a:schemeClr val="accent6">
                  <a:satMod val="175000"/>
                  <a:alpha val="40000"/>
                </a:schemeClr>
              </a:glow>
              <a:reflection stA="45000" endPos="0" dist="50800" dir="5400000" sy="-100000" algn="bl" rotWithShape="0"/>
            </a:effectLs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cxnSp>
          <p:nvCxnSpPr>
            <p:cNvPr id="76" name="Straight Arrow Connector 75">
              <a:extLst>
                <a:ext uri="{FF2B5EF4-FFF2-40B4-BE49-F238E27FC236}">
                  <a16:creationId xmlns:a16="http://schemas.microsoft.com/office/drawing/2014/main" id="{E4B9E84B-667C-4CAD-A491-73797423E71A}"/>
                </a:ext>
              </a:extLst>
            </p:cNvPr>
            <p:cNvCxnSpPr>
              <a:cxnSpLocks/>
            </p:cNvCxnSpPr>
            <p:nvPr/>
          </p:nvCxnSpPr>
          <p:spPr>
            <a:xfrm flipH="1">
              <a:off x="997618" y="2045925"/>
              <a:ext cx="2662" cy="488499"/>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E2A8FBE8-3F58-4D67-BB80-B17F1D413880}"/>
                </a:ext>
              </a:extLst>
            </p:cNvPr>
            <p:cNvSpPr>
              <a:spLocks noChangeArrowheads="1"/>
            </p:cNvSpPr>
            <p:nvPr/>
          </p:nvSpPr>
          <p:spPr bwMode="auto">
            <a:xfrm>
              <a:off x="449744" y="2231148"/>
              <a:ext cx="548548" cy="253916"/>
            </a:xfrm>
            <a:prstGeom prst="rect">
              <a:avLst/>
            </a:prstGeom>
            <a:noFill/>
            <a:ln w="9525">
              <a:noFill/>
              <a:miter lim="800000"/>
              <a:headEnd/>
              <a:tailEnd/>
            </a:ln>
            <a:effectLst/>
          </p:spPr>
          <p:txBody>
            <a:bodyPr wrap="none">
              <a:prstTxWarp prst="textNoShape">
                <a:avLst/>
              </a:prstTxWarp>
              <a:spAutoFit/>
            </a:bodyPr>
            <a:lstStyle>
              <a:defPPr>
                <a:defRPr lang="fi-FI"/>
              </a:defPPr>
              <a:lvl1pPr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1pPr>
              <a:lvl2pPr marL="4572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2pPr>
              <a:lvl3pPr marL="9144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3pPr>
              <a:lvl4pPr marL="13716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4pPr>
              <a:lvl5pPr marL="18288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5pPr>
              <a:lvl6pPr marL="2286000" algn="l" defTabSz="457200" rtl="0" eaLnBrk="1" latinLnBrk="0" hangingPunct="1">
                <a:defRPr kern="1200">
                  <a:solidFill>
                    <a:schemeClr val="tx1"/>
                  </a:solidFill>
                  <a:latin typeface="Arial" pitchFamily="-106" charset="0"/>
                  <a:ea typeface="Arial" pitchFamily="-106" charset="0"/>
                  <a:cs typeface="Arial" pitchFamily="-106" charset="0"/>
                </a:defRPr>
              </a:lvl6pPr>
              <a:lvl7pPr marL="2743200" algn="l" defTabSz="457200" rtl="0" eaLnBrk="1" latinLnBrk="0" hangingPunct="1">
                <a:defRPr kern="1200">
                  <a:solidFill>
                    <a:schemeClr val="tx1"/>
                  </a:solidFill>
                  <a:latin typeface="Arial" pitchFamily="-106" charset="0"/>
                  <a:ea typeface="Arial" pitchFamily="-106" charset="0"/>
                  <a:cs typeface="Arial" pitchFamily="-106" charset="0"/>
                </a:defRPr>
              </a:lvl7pPr>
              <a:lvl8pPr marL="3200400" algn="l" defTabSz="457200" rtl="0" eaLnBrk="1" latinLnBrk="0" hangingPunct="1">
                <a:defRPr kern="1200">
                  <a:solidFill>
                    <a:schemeClr val="tx1"/>
                  </a:solidFill>
                  <a:latin typeface="Arial" pitchFamily="-106" charset="0"/>
                  <a:ea typeface="Arial" pitchFamily="-106" charset="0"/>
                  <a:cs typeface="Arial" pitchFamily="-106" charset="0"/>
                </a:defRPr>
              </a:lvl8pPr>
              <a:lvl9pPr marL="3657600" algn="l" defTabSz="457200" rtl="0" eaLnBrk="1" latinLnBrk="0" hangingPunct="1">
                <a:defRPr kern="1200">
                  <a:solidFill>
                    <a:schemeClr val="tx1"/>
                  </a:solidFill>
                  <a:latin typeface="Arial" pitchFamily="-106" charset="0"/>
                  <a:ea typeface="Arial" pitchFamily="-106" charset="0"/>
                  <a:cs typeface="Arial" pitchFamily="-106" charset="0"/>
                </a:defRPr>
              </a:lvl9pPr>
            </a:lstStyle>
            <a:p>
              <a:r>
                <a:rPr lang="en-US" sz="1050" b="1" dirty="0">
                  <a:latin typeface="Open Sans" panose="020B0606030504020204" pitchFamily="34" charset="0"/>
                  <a:ea typeface="Open Sans" panose="020B0606030504020204" pitchFamily="34" charset="0"/>
                  <a:cs typeface="Open Sans" panose="020B0606030504020204" pitchFamily="34" charset="0"/>
                </a:rPr>
                <a:t>Login</a:t>
              </a:r>
              <a:endParaRPr lang="fi-FI" sz="1050" b="1"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78" name="Straight Arrow Connector 77">
              <a:extLst>
                <a:ext uri="{FF2B5EF4-FFF2-40B4-BE49-F238E27FC236}">
                  <a16:creationId xmlns:a16="http://schemas.microsoft.com/office/drawing/2014/main" id="{B3856098-07DE-4928-BAE1-0A0D107AEEED}"/>
                </a:ext>
              </a:extLst>
            </p:cNvPr>
            <p:cNvCxnSpPr>
              <a:cxnSpLocks/>
            </p:cNvCxnSpPr>
            <p:nvPr/>
          </p:nvCxnSpPr>
          <p:spPr>
            <a:xfrm>
              <a:off x="998949" y="3667250"/>
              <a:ext cx="0" cy="562457"/>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F8256267-F3BA-47E8-9BC2-B30FFE489ED0}"/>
                </a:ext>
              </a:extLst>
            </p:cNvPr>
            <p:cNvSpPr>
              <a:spLocks noChangeArrowheads="1"/>
            </p:cNvSpPr>
            <p:nvPr/>
          </p:nvSpPr>
          <p:spPr bwMode="auto">
            <a:xfrm>
              <a:off x="449744" y="3982902"/>
              <a:ext cx="548548" cy="253916"/>
            </a:xfrm>
            <a:prstGeom prst="rect">
              <a:avLst/>
            </a:prstGeom>
            <a:noFill/>
            <a:ln w="9525">
              <a:noFill/>
              <a:miter lim="800000"/>
              <a:headEnd/>
              <a:tailEnd/>
            </a:ln>
            <a:effectLst/>
          </p:spPr>
          <p:txBody>
            <a:bodyPr wrap="none">
              <a:prstTxWarp prst="textNoShape">
                <a:avLst/>
              </a:prstTxWarp>
              <a:spAutoFit/>
            </a:bodyPr>
            <a:lstStyle>
              <a:defPPr>
                <a:defRPr lang="fi-FI"/>
              </a:defPPr>
              <a:lvl1pPr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1pPr>
              <a:lvl2pPr marL="4572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2pPr>
              <a:lvl3pPr marL="9144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3pPr>
              <a:lvl4pPr marL="13716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4pPr>
              <a:lvl5pPr marL="18288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5pPr>
              <a:lvl6pPr marL="2286000" algn="l" defTabSz="457200" rtl="0" eaLnBrk="1" latinLnBrk="0" hangingPunct="1">
                <a:defRPr kern="1200">
                  <a:solidFill>
                    <a:schemeClr val="tx1"/>
                  </a:solidFill>
                  <a:latin typeface="Arial" pitchFamily="-106" charset="0"/>
                  <a:ea typeface="Arial" pitchFamily="-106" charset="0"/>
                  <a:cs typeface="Arial" pitchFamily="-106" charset="0"/>
                </a:defRPr>
              </a:lvl6pPr>
              <a:lvl7pPr marL="2743200" algn="l" defTabSz="457200" rtl="0" eaLnBrk="1" latinLnBrk="0" hangingPunct="1">
                <a:defRPr kern="1200">
                  <a:solidFill>
                    <a:schemeClr val="tx1"/>
                  </a:solidFill>
                  <a:latin typeface="Arial" pitchFamily="-106" charset="0"/>
                  <a:ea typeface="Arial" pitchFamily="-106" charset="0"/>
                  <a:cs typeface="Arial" pitchFamily="-106" charset="0"/>
                </a:defRPr>
              </a:lvl7pPr>
              <a:lvl8pPr marL="3200400" algn="l" defTabSz="457200" rtl="0" eaLnBrk="1" latinLnBrk="0" hangingPunct="1">
                <a:defRPr kern="1200">
                  <a:solidFill>
                    <a:schemeClr val="tx1"/>
                  </a:solidFill>
                  <a:latin typeface="Arial" pitchFamily="-106" charset="0"/>
                  <a:ea typeface="Arial" pitchFamily="-106" charset="0"/>
                  <a:cs typeface="Arial" pitchFamily="-106" charset="0"/>
                </a:defRPr>
              </a:lvl8pPr>
              <a:lvl9pPr marL="3657600" algn="l" defTabSz="457200" rtl="0" eaLnBrk="1" latinLnBrk="0" hangingPunct="1">
                <a:defRPr kern="1200">
                  <a:solidFill>
                    <a:schemeClr val="tx1"/>
                  </a:solidFill>
                  <a:latin typeface="Arial" pitchFamily="-106" charset="0"/>
                  <a:ea typeface="Arial" pitchFamily="-106" charset="0"/>
                  <a:cs typeface="Arial" pitchFamily="-106" charset="0"/>
                </a:defRPr>
              </a:lvl9pPr>
            </a:lstStyle>
            <a:p>
              <a:r>
                <a:rPr lang="en-US" sz="1050" b="1" dirty="0">
                  <a:latin typeface="Open Sans" panose="020B0606030504020204" pitchFamily="34" charset="0"/>
                  <a:ea typeface="Open Sans" panose="020B0606030504020204" pitchFamily="34" charset="0"/>
                  <a:cs typeface="Open Sans" panose="020B0606030504020204" pitchFamily="34" charset="0"/>
                </a:rPr>
                <a:t>Login</a:t>
              </a:r>
              <a:endParaRPr lang="fi-FI" sz="1050" b="1"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80" name="Straight Arrow Connector 79">
              <a:extLst>
                <a:ext uri="{FF2B5EF4-FFF2-40B4-BE49-F238E27FC236}">
                  <a16:creationId xmlns:a16="http://schemas.microsoft.com/office/drawing/2014/main" id="{C7A1B352-202C-4447-B06C-26023918EBCF}"/>
                </a:ext>
              </a:extLst>
            </p:cNvPr>
            <p:cNvCxnSpPr/>
            <p:nvPr/>
          </p:nvCxnSpPr>
          <p:spPr>
            <a:xfrm flipV="1">
              <a:off x="1320076" y="3667250"/>
              <a:ext cx="0" cy="569568"/>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6ABF432B-BA9D-4550-97F3-48B764D4ADC7}"/>
                </a:ext>
              </a:extLst>
            </p:cNvPr>
            <p:cNvSpPr>
              <a:spLocks noChangeArrowheads="1"/>
            </p:cNvSpPr>
            <p:nvPr/>
          </p:nvSpPr>
          <p:spPr bwMode="auto">
            <a:xfrm>
              <a:off x="4711633" y="2529009"/>
              <a:ext cx="1755609" cy="253916"/>
            </a:xfrm>
            <a:prstGeom prst="rect">
              <a:avLst/>
            </a:prstGeom>
            <a:noFill/>
            <a:ln w="9525">
              <a:noFill/>
              <a:miter lim="800000"/>
              <a:headEnd/>
              <a:tailEnd/>
            </a:ln>
            <a:effectLst/>
          </p:spPr>
          <p:txBody>
            <a:bodyPr wrap="none">
              <a:prstTxWarp prst="textNoShape">
                <a:avLst/>
              </a:prstTxWarp>
              <a:spAutoFit/>
            </a:bodyPr>
            <a:lstStyle>
              <a:defPPr>
                <a:defRPr lang="fi-FI"/>
              </a:defPPr>
              <a:lvl1pPr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1pPr>
              <a:lvl2pPr marL="4572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2pPr>
              <a:lvl3pPr marL="9144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3pPr>
              <a:lvl4pPr marL="13716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4pPr>
              <a:lvl5pPr marL="18288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5pPr>
              <a:lvl6pPr marL="2286000" algn="l" defTabSz="457200" rtl="0" eaLnBrk="1" latinLnBrk="0" hangingPunct="1">
                <a:defRPr kern="1200">
                  <a:solidFill>
                    <a:schemeClr val="tx1"/>
                  </a:solidFill>
                  <a:latin typeface="Arial" pitchFamily="-106" charset="0"/>
                  <a:ea typeface="Arial" pitchFamily="-106" charset="0"/>
                  <a:cs typeface="Arial" pitchFamily="-106" charset="0"/>
                </a:defRPr>
              </a:lvl6pPr>
              <a:lvl7pPr marL="2743200" algn="l" defTabSz="457200" rtl="0" eaLnBrk="1" latinLnBrk="0" hangingPunct="1">
                <a:defRPr kern="1200">
                  <a:solidFill>
                    <a:schemeClr val="tx1"/>
                  </a:solidFill>
                  <a:latin typeface="Arial" pitchFamily="-106" charset="0"/>
                  <a:ea typeface="Arial" pitchFamily="-106" charset="0"/>
                  <a:cs typeface="Arial" pitchFamily="-106" charset="0"/>
                </a:defRPr>
              </a:lvl7pPr>
              <a:lvl8pPr marL="3200400" algn="l" defTabSz="457200" rtl="0" eaLnBrk="1" latinLnBrk="0" hangingPunct="1">
                <a:defRPr kern="1200">
                  <a:solidFill>
                    <a:schemeClr val="tx1"/>
                  </a:solidFill>
                  <a:latin typeface="Arial" pitchFamily="-106" charset="0"/>
                  <a:ea typeface="Arial" pitchFamily="-106" charset="0"/>
                  <a:cs typeface="Arial" pitchFamily="-106" charset="0"/>
                </a:defRPr>
              </a:lvl8pPr>
              <a:lvl9pPr marL="3657600" algn="l" defTabSz="457200" rtl="0" eaLnBrk="1" latinLnBrk="0" hangingPunct="1">
                <a:defRPr kern="1200">
                  <a:solidFill>
                    <a:schemeClr val="tx1"/>
                  </a:solidFill>
                  <a:latin typeface="Arial" pitchFamily="-106" charset="0"/>
                  <a:ea typeface="Arial" pitchFamily="-106" charset="0"/>
                  <a:cs typeface="Arial" pitchFamily="-106" charset="0"/>
                </a:defRPr>
              </a:lvl9pPr>
            </a:lstStyle>
            <a:p>
              <a:r>
                <a:rPr lang="en-US" sz="1050" b="1" dirty="0">
                  <a:latin typeface="Open Sans" panose="020B0606030504020204" pitchFamily="34" charset="0"/>
                  <a:ea typeface="Open Sans" panose="020B0606030504020204" pitchFamily="34" charset="0"/>
                  <a:cs typeface="Open Sans" panose="020B0606030504020204" pitchFamily="34" charset="0"/>
                </a:rPr>
                <a:t>Authorization Endpoint</a:t>
              </a:r>
              <a:endParaRPr lang="fi-FI" sz="1050" b="1" dirty="0">
                <a:latin typeface="Open Sans" panose="020B0606030504020204" pitchFamily="34" charset="0"/>
                <a:ea typeface="Open Sans" panose="020B0606030504020204" pitchFamily="34" charset="0"/>
                <a:cs typeface="Open Sans" panose="020B0606030504020204" pitchFamily="34" charset="0"/>
              </a:endParaRPr>
            </a:p>
          </p:txBody>
        </p:sp>
        <p:sp>
          <p:nvSpPr>
            <p:cNvPr id="82" name="Flowchart: Summing Junction 81">
              <a:extLst>
                <a:ext uri="{FF2B5EF4-FFF2-40B4-BE49-F238E27FC236}">
                  <a16:creationId xmlns:a16="http://schemas.microsoft.com/office/drawing/2014/main" id="{4CBA2231-EE14-4F97-B421-17F26895462D}"/>
                </a:ext>
              </a:extLst>
            </p:cNvPr>
            <p:cNvSpPr/>
            <p:nvPr/>
          </p:nvSpPr>
          <p:spPr>
            <a:xfrm>
              <a:off x="4564317" y="2564527"/>
              <a:ext cx="182880" cy="182880"/>
            </a:xfrm>
            <a:prstGeom prst="flowChartSummingJunction">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89" name="Straight Arrow Connector 88">
              <a:extLst>
                <a:ext uri="{FF2B5EF4-FFF2-40B4-BE49-F238E27FC236}">
                  <a16:creationId xmlns:a16="http://schemas.microsoft.com/office/drawing/2014/main" id="{139A938B-1389-4952-926A-EA27070B324D}"/>
                </a:ext>
              </a:extLst>
            </p:cNvPr>
            <p:cNvCxnSpPr/>
            <p:nvPr/>
          </p:nvCxnSpPr>
          <p:spPr>
            <a:xfrm flipV="1">
              <a:off x="1687773" y="3154658"/>
              <a:ext cx="2743200" cy="1"/>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A2810060-5F38-4120-BDD4-B5C7DA0234C8}"/>
                </a:ext>
              </a:extLst>
            </p:cNvPr>
            <p:cNvCxnSpPr/>
            <p:nvPr/>
          </p:nvCxnSpPr>
          <p:spPr>
            <a:xfrm flipH="1" flipV="1">
              <a:off x="1687773" y="3376742"/>
              <a:ext cx="2743200" cy="1"/>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24B9CA64-824E-4343-99AC-F48DBAED2A71}"/>
                </a:ext>
              </a:extLst>
            </p:cNvPr>
            <p:cNvSpPr>
              <a:spLocks noChangeArrowheads="1"/>
            </p:cNvSpPr>
            <p:nvPr/>
          </p:nvSpPr>
          <p:spPr bwMode="auto">
            <a:xfrm>
              <a:off x="4711633" y="3669193"/>
              <a:ext cx="1237839" cy="253916"/>
            </a:xfrm>
            <a:prstGeom prst="rect">
              <a:avLst/>
            </a:prstGeom>
            <a:noFill/>
            <a:ln w="9525">
              <a:noFill/>
              <a:miter lim="800000"/>
              <a:headEnd/>
              <a:tailEnd/>
            </a:ln>
            <a:effectLst/>
          </p:spPr>
          <p:txBody>
            <a:bodyPr wrap="none">
              <a:prstTxWarp prst="textNoShape">
                <a:avLst/>
              </a:prstTxWarp>
              <a:spAutoFit/>
            </a:bodyPr>
            <a:lstStyle>
              <a:defPPr>
                <a:defRPr lang="fi-FI"/>
              </a:defPPr>
              <a:lvl1pPr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1pPr>
              <a:lvl2pPr marL="4572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2pPr>
              <a:lvl3pPr marL="9144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3pPr>
              <a:lvl4pPr marL="13716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4pPr>
              <a:lvl5pPr marL="18288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5pPr>
              <a:lvl6pPr marL="2286000" algn="l" defTabSz="457200" rtl="0" eaLnBrk="1" latinLnBrk="0" hangingPunct="1">
                <a:defRPr kern="1200">
                  <a:solidFill>
                    <a:schemeClr val="tx1"/>
                  </a:solidFill>
                  <a:latin typeface="Arial" pitchFamily="-106" charset="0"/>
                  <a:ea typeface="Arial" pitchFamily="-106" charset="0"/>
                  <a:cs typeface="Arial" pitchFamily="-106" charset="0"/>
                </a:defRPr>
              </a:lvl6pPr>
              <a:lvl7pPr marL="2743200" algn="l" defTabSz="457200" rtl="0" eaLnBrk="1" latinLnBrk="0" hangingPunct="1">
                <a:defRPr kern="1200">
                  <a:solidFill>
                    <a:schemeClr val="tx1"/>
                  </a:solidFill>
                  <a:latin typeface="Arial" pitchFamily="-106" charset="0"/>
                  <a:ea typeface="Arial" pitchFamily="-106" charset="0"/>
                  <a:cs typeface="Arial" pitchFamily="-106" charset="0"/>
                </a:defRPr>
              </a:lvl7pPr>
              <a:lvl8pPr marL="3200400" algn="l" defTabSz="457200" rtl="0" eaLnBrk="1" latinLnBrk="0" hangingPunct="1">
                <a:defRPr kern="1200">
                  <a:solidFill>
                    <a:schemeClr val="tx1"/>
                  </a:solidFill>
                  <a:latin typeface="Arial" pitchFamily="-106" charset="0"/>
                  <a:ea typeface="Arial" pitchFamily="-106" charset="0"/>
                  <a:cs typeface="Arial" pitchFamily="-106" charset="0"/>
                </a:defRPr>
              </a:lvl8pPr>
              <a:lvl9pPr marL="3657600" algn="l" defTabSz="457200" rtl="0" eaLnBrk="1" latinLnBrk="0" hangingPunct="1">
                <a:defRPr kern="1200">
                  <a:solidFill>
                    <a:schemeClr val="tx1"/>
                  </a:solidFill>
                  <a:latin typeface="Arial" pitchFamily="-106" charset="0"/>
                  <a:ea typeface="Arial" pitchFamily="-106" charset="0"/>
                  <a:cs typeface="Arial" pitchFamily="-106" charset="0"/>
                </a:defRPr>
              </a:lvl9pPr>
            </a:lstStyle>
            <a:p>
              <a:r>
                <a:rPr lang="en-US" sz="1050" b="1" dirty="0">
                  <a:latin typeface="Open Sans" panose="020B0606030504020204" pitchFamily="34" charset="0"/>
                  <a:ea typeface="Open Sans" panose="020B0606030504020204" pitchFamily="34" charset="0"/>
                  <a:cs typeface="Open Sans" panose="020B0606030504020204" pitchFamily="34" charset="0"/>
                </a:rPr>
                <a:t>Token Endpoint</a:t>
              </a:r>
              <a:endParaRPr lang="fi-FI" sz="1050" b="1" dirty="0">
                <a:latin typeface="Open Sans" panose="020B0606030504020204" pitchFamily="34" charset="0"/>
                <a:ea typeface="Open Sans" panose="020B0606030504020204" pitchFamily="34" charset="0"/>
                <a:cs typeface="Open Sans" panose="020B0606030504020204" pitchFamily="34" charset="0"/>
              </a:endParaRPr>
            </a:p>
          </p:txBody>
        </p:sp>
        <p:sp>
          <p:nvSpPr>
            <p:cNvPr id="95" name="Flowchart: Summing Junction 94">
              <a:extLst>
                <a:ext uri="{FF2B5EF4-FFF2-40B4-BE49-F238E27FC236}">
                  <a16:creationId xmlns:a16="http://schemas.microsoft.com/office/drawing/2014/main" id="{D380F9B0-23EA-4A17-87D9-8AD8FC399653}"/>
                </a:ext>
              </a:extLst>
            </p:cNvPr>
            <p:cNvSpPr/>
            <p:nvPr/>
          </p:nvSpPr>
          <p:spPr>
            <a:xfrm>
              <a:off x="4564317" y="3704711"/>
              <a:ext cx="182880" cy="182880"/>
            </a:xfrm>
            <a:prstGeom prst="flowChartSummingJunction">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96" name="Straight Arrow Connector 95">
              <a:extLst>
                <a:ext uri="{FF2B5EF4-FFF2-40B4-BE49-F238E27FC236}">
                  <a16:creationId xmlns:a16="http://schemas.microsoft.com/office/drawing/2014/main" id="{41C1435B-81EF-45E9-A236-5B2DA5E683EE}"/>
                </a:ext>
              </a:extLst>
            </p:cNvPr>
            <p:cNvCxnSpPr/>
            <p:nvPr/>
          </p:nvCxnSpPr>
          <p:spPr>
            <a:xfrm flipV="1">
              <a:off x="1715460" y="3821502"/>
              <a:ext cx="2710099" cy="508456"/>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DDCA7DE2-C6C4-4A7A-B7D3-73179AA1A79D}"/>
                </a:ext>
              </a:extLst>
            </p:cNvPr>
            <p:cNvSpPr>
              <a:spLocks noChangeArrowheads="1"/>
            </p:cNvSpPr>
            <p:nvPr/>
          </p:nvSpPr>
          <p:spPr bwMode="auto">
            <a:xfrm rot="20971391">
              <a:off x="2261577" y="3892453"/>
              <a:ext cx="1521570" cy="415498"/>
            </a:xfrm>
            <a:prstGeom prst="rect">
              <a:avLst/>
            </a:prstGeom>
            <a:noFill/>
            <a:ln w="9525">
              <a:noFill/>
              <a:miter lim="800000"/>
              <a:headEnd/>
              <a:tailEnd/>
            </a:ln>
            <a:effectLst/>
          </p:spPr>
          <p:txBody>
            <a:bodyPr wrap="none">
              <a:prstTxWarp prst="textNoShape">
                <a:avLst/>
              </a:prstTxWarp>
              <a:spAutoFit/>
            </a:bodyPr>
            <a:lstStyle>
              <a:defPPr>
                <a:defRPr lang="fi-FI"/>
              </a:defPPr>
              <a:lvl1pPr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1pPr>
              <a:lvl2pPr marL="4572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2pPr>
              <a:lvl3pPr marL="9144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3pPr>
              <a:lvl4pPr marL="13716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4pPr>
              <a:lvl5pPr marL="18288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5pPr>
              <a:lvl6pPr marL="2286000" algn="l" defTabSz="457200" rtl="0" eaLnBrk="1" latinLnBrk="0" hangingPunct="1">
                <a:defRPr kern="1200">
                  <a:solidFill>
                    <a:schemeClr val="tx1"/>
                  </a:solidFill>
                  <a:latin typeface="Arial" pitchFamily="-106" charset="0"/>
                  <a:ea typeface="Arial" pitchFamily="-106" charset="0"/>
                  <a:cs typeface="Arial" pitchFamily="-106" charset="0"/>
                </a:defRPr>
              </a:lvl6pPr>
              <a:lvl7pPr marL="2743200" algn="l" defTabSz="457200" rtl="0" eaLnBrk="1" latinLnBrk="0" hangingPunct="1">
                <a:defRPr kern="1200">
                  <a:solidFill>
                    <a:schemeClr val="tx1"/>
                  </a:solidFill>
                  <a:latin typeface="Arial" pitchFamily="-106" charset="0"/>
                  <a:ea typeface="Arial" pitchFamily="-106" charset="0"/>
                  <a:cs typeface="Arial" pitchFamily="-106" charset="0"/>
                </a:defRPr>
              </a:lvl7pPr>
              <a:lvl8pPr marL="3200400" algn="l" defTabSz="457200" rtl="0" eaLnBrk="1" latinLnBrk="0" hangingPunct="1">
                <a:defRPr kern="1200">
                  <a:solidFill>
                    <a:schemeClr val="tx1"/>
                  </a:solidFill>
                  <a:latin typeface="Arial" pitchFamily="-106" charset="0"/>
                  <a:ea typeface="Arial" pitchFamily="-106" charset="0"/>
                  <a:cs typeface="Arial" pitchFamily="-106" charset="0"/>
                </a:defRPr>
              </a:lvl8pPr>
              <a:lvl9pPr marL="3657600" algn="l" defTabSz="457200" rtl="0" eaLnBrk="1" latinLnBrk="0" hangingPunct="1">
                <a:defRPr kern="1200">
                  <a:solidFill>
                    <a:schemeClr val="tx1"/>
                  </a:solidFill>
                  <a:latin typeface="Arial" pitchFamily="-106" charset="0"/>
                  <a:ea typeface="Arial" pitchFamily="-106" charset="0"/>
                  <a:cs typeface="Arial" pitchFamily="-106" charset="0"/>
                </a:defRPr>
              </a:lvl9pPr>
            </a:lstStyle>
            <a:p>
              <a:r>
                <a:rPr lang="en-US" sz="1050" b="1" dirty="0">
                  <a:latin typeface="Open Sans" panose="020B0606030504020204" pitchFamily="34" charset="0"/>
                  <a:ea typeface="Open Sans" panose="020B0606030504020204" pitchFamily="34" charset="0"/>
                  <a:cs typeface="Open Sans" panose="020B0606030504020204" pitchFamily="34" charset="0"/>
                </a:rPr>
                <a:t>Authorization Code </a:t>
              </a:r>
            </a:p>
            <a:p>
              <a:r>
                <a:rPr lang="en-US" sz="1050" b="1" dirty="0">
                  <a:latin typeface="Open Sans" panose="020B0606030504020204" pitchFamily="34" charset="0"/>
                  <a:ea typeface="Open Sans" panose="020B0606030504020204" pitchFamily="34" charset="0"/>
                  <a:cs typeface="Open Sans" panose="020B0606030504020204" pitchFamily="34" charset="0"/>
                </a:rPr>
                <a:t>&amp; Redirect URI</a:t>
              </a:r>
              <a:endParaRPr lang="fi-FI" sz="1050" b="1"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101" name="Straight Arrow Connector 100">
              <a:extLst>
                <a:ext uri="{FF2B5EF4-FFF2-40B4-BE49-F238E27FC236}">
                  <a16:creationId xmlns:a16="http://schemas.microsoft.com/office/drawing/2014/main" id="{ACA0A1F1-D65D-4A08-B562-DD00B8F30B4E}"/>
                </a:ext>
              </a:extLst>
            </p:cNvPr>
            <p:cNvCxnSpPr/>
            <p:nvPr/>
          </p:nvCxnSpPr>
          <p:spPr>
            <a:xfrm flipH="1" flipV="1">
              <a:off x="1687773" y="4656195"/>
              <a:ext cx="2743200" cy="1"/>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57431AF0-EDD6-4EDD-8D45-6EDDE4843206}"/>
                </a:ext>
              </a:extLst>
            </p:cNvPr>
            <p:cNvCxnSpPr/>
            <p:nvPr/>
          </p:nvCxnSpPr>
          <p:spPr>
            <a:xfrm flipV="1">
              <a:off x="1687773" y="5103963"/>
              <a:ext cx="2743200" cy="1"/>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4476F013-B24F-47A6-8A89-E2F119BB759F}"/>
                </a:ext>
              </a:extLst>
            </p:cNvPr>
            <p:cNvCxnSpPr/>
            <p:nvPr/>
          </p:nvCxnSpPr>
          <p:spPr>
            <a:xfrm flipH="1" flipV="1">
              <a:off x="1687773" y="5226166"/>
              <a:ext cx="2743200" cy="1"/>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4CA94DC2-D250-4E33-94F6-88F0DAE03B66}"/>
                </a:ext>
              </a:extLst>
            </p:cNvPr>
            <p:cNvSpPr>
              <a:spLocks noChangeArrowheads="1"/>
            </p:cNvSpPr>
            <p:nvPr/>
          </p:nvSpPr>
          <p:spPr bwMode="auto">
            <a:xfrm>
              <a:off x="919512" y="1268962"/>
              <a:ext cx="494046" cy="253916"/>
            </a:xfrm>
            <a:prstGeom prst="rect">
              <a:avLst/>
            </a:prstGeom>
            <a:noFill/>
            <a:ln w="9525">
              <a:noFill/>
              <a:miter lim="800000"/>
              <a:headEnd/>
              <a:tailEnd/>
            </a:ln>
            <a:effectLst/>
          </p:spPr>
          <p:txBody>
            <a:bodyPr wrap="none">
              <a:prstTxWarp prst="textNoShape">
                <a:avLst/>
              </a:prstTxWarp>
              <a:spAutoFit/>
            </a:bodyPr>
            <a:lstStyle>
              <a:defPPr>
                <a:defRPr lang="fi-FI"/>
              </a:defPPr>
              <a:lvl1pPr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1pPr>
              <a:lvl2pPr marL="4572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2pPr>
              <a:lvl3pPr marL="9144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3pPr>
              <a:lvl4pPr marL="13716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4pPr>
              <a:lvl5pPr marL="18288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5pPr>
              <a:lvl6pPr marL="2286000" algn="l" defTabSz="457200" rtl="0" eaLnBrk="1" latinLnBrk="0" hangingPunct="1">
                <a:defRPr kern="1200">
                  <a:solidFill>
                    <a:schemeClr val="tx1"/>
                  </a:solidFill>
                  <a:latin typeface="Arial" pitchFamily="-106" charset="0"/>
                  <a:ea typeface="Arial" pitchFamily="-106" charset="0"/>
                  <a:cs typeface="Arial" pitchFamily="-106" charset="0"/>
                </a:defRPr>
              </a:lvl6pPr>
              <a:lvl7pPr marL="2743200" algn="l" defTabSz="457200" rtl="0" eaLnBrk="1" latinLnBrk="0" hangingPunct="1">
                <a:defRPr kern="1200">
                  <a:solidFill>
                    <a:schemeClr val="tx1"/>
                  </a:solidFill>
                  <a:latin typeface="Arial" pitchFamily="-106" charset="0"/>
                  <a:ea typeface="Arial" pitchFamily="-106" charset="0"/>
                  <a:cs typeface="Arial" pitchFamily="-106" charset="0"/>
                </a:defRPr>
              </a:lvl7pPr>
              <a:lvl8pPr marL="3200400" algn="l" defTabSz="457200" rtl="0" eaLnBrk="1" latinLnBrk="0" hangingPunct="1">
                <a:defRPr kern="1200">
                  <a:solidFill>
                    <a:schemeClr val="tx1"/>
                  </a:solidFill>
                  <a:latin typeface="Arial" pitchFamily="-106" charset="0"/>
                  <a:ea typeface="Arial" pitchFamily="-106" charset="0"/>
                  <a:cs typeface="Arial" pitchFamily="-106" charset="0"/>
                </a:defRPr>
              </a:lvl8pPr>
              <a:lvl9pPr marL="3657600" algn="l" defTabSz="457200" rtl="0" eaLnBrk="1" latinLnBrk="0" hangingPunct="1">
                <a:defRPr kern="1200">
                  <a:solidFill>
                    <a:schemeClr val="tx1"/>
                  </a:solidFill>
                  <a:latin typeface="Arial" pitchFamily="-106" charset="0"/>
                  <a:ea typeface="Arial" pitchFamily="-106" charset="0"/>
                  <a:cs typeface="Arial" pitchFamily="-106" charset="0"/>
                </a:defRPr>
              </a:lvl9pPr>
            </a:lstStyle>
            <a:p>
              <a:r>
                <a:rPr lang="en-US" sz="1050" b="1" dirty="0">
                  <a:latin typeface="Open Sans" panose="020B0606030504020204" pitchFamily="34" charset="0"/>
                  <a:ea typeface="Open Sans" panose="020B0606030504020204" pitchFamily="34" charset="0"/>
                  <a:cs typeface="Open Sans" panose="020B0606030504020204" pitchFamily="34" charset="0"/>
                </a:rPr>
                <a:t>User</a:t>
              </a:r>
              <a:endParaRPr lang="fi-FI" sz="105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10" name="Flowchart: Alternate Process 109">
              <a:extLst>
                <a:ext uri="{FF2B5EF4-FFF2-40B4-BE49-F238E27FC236}">
                  <a16:creationId xmlns:a16="http://schemas.microsoft.com/office/drawing/2014/main" id="{220570A0-9B37-44B3-9943-60F3DF734A67}"/>
                </a:ext>
              </a:extLst>
            </p:cNvPr>
            <p:cNvSpPr/>
            <p:nvPr/>
          </p:nvSpPr>
          <p:spPr>
            <a:xfrm>
              <a:off x="4753499" y="2871466"/>
              <a:ext cx="1471635" cy="285969"/>
            </a:xfrm>
            <a:prstGeom prst="flowChartAlternateProcess">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Open Sans" panose="020B0606030504020204" pitchFamily="34" charset="0"/>
                  <a:ea typeface="Open Sans" panose="020B0606030504020204" pitchFamily="34" charset="0"/>
                  <a:cs typeface="Open Sans" panose="020B0606030504020204" pitchFamily="34" charset="0"/>
                </a:rPr>
                <a:t>Authenticate User</a:t>
              </a:r>
            </a:p>
          </p:txBody>
        </p:sp>
        <p:sp>
          <p:nvSpPr>
            <p:cNvPr id="111" name="Flowchart: Alternate Process 110">
              <a:extLst>
                <a:ext uri="{FF2B5EF4-FFF2-40B4-BE49-F238E27FC236}">
                  <a16:creationId xmlns:a16="http://schemas.microsoft.com/office/drawing/2014/main" id="{CBF36127-28BF-4E3C-ADDE-D758DC279861}"/>
                </a:ext>
              </a:extLst>
            </p:cNvPr>
            <p:cNvSpPr/>
            <p:nvPr/>
          </p:nvSpPr>
          <p:spPr>
            <a:xfrm>
              <a:off x="4776940" y="4545361"/>
              <a:ext cx="1424752" cy="505490"/>
            </a:xfrm>
            <a:prstGeom prst="flowChartAlternateProcess">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Open Sans" panose="020B0606030504020204" pitchFamily="34" charset="0"/>
                  <a:ea typeface="Open Sans" panose="020B0606030504020204" pitchFamily="34" charset="0"/>
                  <a:cs typeface="Open Sans" panose="020B0606030504020204" pitchFamily="34" charset="0"/>
                </a:rPr>
                <a:t>Authenticate Client</a:t>
              </a:r>
            </a:p>
            <a:p>
              <a:pPr algn="ctr"/>
              <a:r>
                <a:rPr lang="en-US" sz="1050" dirty="0">
                  <a:solidFill>
                    <a:schemeClr val="bg1"/>
                  </a:solidFill>
                  <a:latin typeface="Open Sans" panose="020B0606030504020204" pitchFamily="34" charset="0"/>
                  <a:ea typeface="Open Sans" panose="020B0606030504020204" pitchFamily="34" charset="0"/>
                  <a:cs typeface="Open Sans" panose="020B0606030504020204" pitchFamily="34" charset="0"/>
                </a:rPr>
                <a:t>Validate </a:t>
              </a:r>
              <a:r>
                <a:rPr lang="en-US" sz="105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AuthCode</a:t>
              </a:r>
              <a:endParaRPr lang="en-US" sz="105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a:r>
                <a:rPr lang="en-US" sz="1050" dirty="0">
                  <a:solidFill>
                    <a:schemeClr val="bg1"/>
                  </a:solidFill>
                  <a:latin typeface="Open Sans" panose="020B0606030504020204" pitchFamily="34" charset="0"/>
                  <a:ea typeface="Open Sans" panose="020B0606030504020204" pitchFamily="34" charset="0"/>
                  <a:cs typeface="Open Sans" panose="020B0606030504020204" pitchFamily="34" charset="0"/>
                </a:rPr>
                <a:t>Verify Redirect URI</a:t>
              </a:r>
            </a:p>
          </p:txBody>
        </p:sp>
        <p:sp>
          <p:nvSpPr>
            <p:cNvPr id="112" name="Flowchart: Alternate Process 111">
              <a:extLst>
                <a:ext uri="{FF2B5EF4-FFF2-40B4-BE49-F238E27FC236}">
                  <a16:creationId xmlns:a16="http://schemas.microsoft.com/office/drawing/2014/main" id="{4FC60014-6B85-4078-91C5-B46BE5597B44}"/>
                </a:ext>
              </a:extLst>
            </p:cNvPr>
            <p:cNvSpPr/>
            <p:nvPr/>
          </p:nvSpPr>
          <p:spPr>
            <a:xfrm>
              <a:off x="678649" y="4648295"/>
              <a:ext cx="970447" cy="359582"/>
            </a:xfrm>
            <a:prstGeom prst="flowChartAlternateProcess">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Open Sans" panose="020B0606030504020204" pitchFamily="34" charset="0"/>
                  <a:ea typeface="Open Sans" panose="020B0606030504020204" pitchFamily="34" charset="0"/>
                  <a:cs typeface="Open Sans" panose="020B0606030504020204" pitchFamily="34" charset="0"/>
                </a:rPr>
                <a:t>Validate </a:t>
              </a:r>
            </a:p>
            <a:p>
              <a:pPr algn="ctr"/>
              <a:r>
                <a:rPr lang="en-US" sz="1050" dirty="0">
                  <a:solidFill>
                    <a:schemeClr val="bg1"/>
                  </a:solidFill>
                  <a:latin typeface="Open Sans" panose="020B0606030504020204" pitchFamily="34" charset="0"/>
                  <a:ea typeface="Open Sans" panose="020B0606030504020204" pitchFamily="34" charset="0"/>
                  <a:cs typeface="Open Sans" panose="020B0606030504020204" pitchFamily="34" charset="0"/>
                </a:rPr>
                <a:t>ID Token</a:t>
              </a:r>
            </a:p>
          </p:txBody>
        </p:sp>
        <p:grpSp>
          <p:nvGrpSpPr>
            <p:cNvPr id="10" name="Group 9">
              <a:extLst>
                <a:ext uri="{FF2B5EF4-FFF2-40B4-BE49-F238E27FC236}">
                  <a16:creationId xmlns:a16="http://schemas.microsoft.com/office/drawing/2014/main" id="{B6E1FD21-8114-46BD-9C1F-26DDD0FC389D}"/>
                </a:ext>
              </a:extLst>
            </p:cNvPr>
            <p:cNvGrpSpPr/>
            <p:nvPr/>
          </p:nvGrpSpPr>
          <p:grpSpPr>
            <a:xfrm>
              <a:off x="6847835" y="2764256"/>
              <a:ext cx="4743488" cy="553998"/>
              <a:chOff x="6681108" y="2693011"/>
              <a:chExt cx="4743488" cy="553998"/>
            </a:xfrm>
          </p:grpSpPr>
          <p:sp>
            <p:nvSpPr>
              <p:cNvPr id="85" name="Rectangle 84">
                <a:extLst>
                  <a:ext uri="{FF2B5EF4-FFF2-40B4-BE49-F238E27FC236}">
                    <a16:creationId xmlns:a16="http://schemas.microsoft.com/office/drawing/2014/main" id="{476B9108-CD33-4FCF-B92B-1AE8BBD11B0F}"/>
                  </a:ext>
                </a:extLst>
              </p:cNvPr>
              <p:cNvSpPr/>
              <p:nvPr/>
            </p:nvSpPr>
            <p:spPr>
              <a:xfrm>
                <a:off x="6928856" y="2693011"/>
                <a:ext cx="4495740" cy="553998"/>
              </a:xfrm>
              <a:prstGeom prst="rect">
                <a:avLst/>
              </a:prstGeom>
            </p:spPr>
            <p:txBody>
              <a:bodyPr wrap="square">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HTTP /1.1 302 Found</a:t>
                </a:r>
              </a:p>
              <a:p>
                <a:r>
                  <a:rPr lang="en-US" sz="1000" dirty="0">
                    <a:latin typeface="Open Sans" panose="020B0606030504020204" pitchFamily="34" charset="0"/>
                    <a:ea typeface="Open Sans" panose="020B0606030504020204" pitchFamily="34" charset="0"/>
                    <a:cs typeface="Open Sans" panose="020B0606030504020204" pitchFamily="34" charset="0"/>
                  </a:rPr>
                  <a:t>Location=https://demoapp.com/return</a:t>
                </a:r>
              </a:p>
              <a:p>
                <a:r>
                  <a:rPr lang="en-US" sz="1000" dirty="0">
                    <a:latin typeface="Open Sans" panose="020B0606030504020204" pitchFamily="34" charset="0"/>
                    <a:ea typeface="Open Sans" panose="020B0606030504020204" pitchFamily="34" charset="0"/>
                    <a:cs typeface="Open Sans" panose="020B0606030504020204" pitchFamily="34" charset="0"/>
                  </a:rPr>
                  <a:t>Code=DU11hdhje23jdkjnfj=&amp;state=fsdfset40385s7</a:t>
                </a:r>
              </a:p>
            </p:txBody>
          </p:sp>
          <p:sp>
            <p:nvSpPr>
              <p:cNvPr id="50" name="Oval 49">
                <a:extLst>
                  <a:ext uri="{FF2B5EF4-FFF2-40B4-BE49-F238E27FC236}">
                    <a16:creationId xmlns:a16="http://schemas.microsoft.com/office/drawing/2014/main" id="{73DC0208-EFAE-42A1-AC72-32EAB4964932}"/>
                  </a:ext>
                </a:extLst>
              </p:cNvPr>
              <p:cNvSpPr/>
              <p:nvPr/>
            </p:nvSpPr>
            <p:spPr>
              <a:xfrm>
                <a:off x="6681108" y="2693011"/>
                <a:ext cx="182880" cy="18288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F</a:t>
                </a:r>
                <a:endParaRPr lang="en-US" sz="2000" dirty="0">
                  <a:solidFill>
                    <a:schemeClr val="bg1"/>
                  </a:solidFill>
                </a:endParaRPr>
              </a:p>
            </p:txBody>
          </p:sp>
        </p:grpSp>
        <p:grpSp>
          <p:nvGrpSpPr>
            <p:cNvPr id="9" name="Group 8">
              <a:extLst>
                <a:ext uri="{FF2B5EF4-FFF2-40B4-BE49-F238E27FC236}">
                  <a16:creationId xmlns:a16="http://schemas.microsoft.com/office/drawing/2014/main" id="{CD6CFEB3-F003-4FA2-A2F4-A1E384F8735F}"/>
                </a:ext>
              </a:extLst>
            </p:cNvPr>
            <p:cNvGrpSpPr/>
            <p:nvPr/>
          </p:nvGrpSpPr>
          <p:grpSpPr>
            <a:xfrm>
              <a:off x="6847835" y="1778409"/>
              <a:ext cx="4517408" cy="1015663"/>
              <a:chOff x="6681108" y="1778409"/>
              <a:chExt cx="4517408" cy="1015663"/>
            </a:xfrm>
          </p:grpSpPr>
          <p:sp>
            <p:nvSpPr>
              <p:cNvPr id="84" name="Shape 310">
                <a:extLst>
                  <a:ext uri="{FF2B5EF4-FFF2-40B4-BE49-F238E27FC236}">
                    <a16:creationId xmlns:a16="http://schemas.microsoft.com/office/drawing/2014/main" id="{A9B13618-9573-4EDE-AF5A-C9C1F78A315D}"/>
                  </a:ext>
                </a:extLst>
              </p:cNvPr>
              <p:cNvSpPr/>
              <p:nvPr/>
            </p:nvSpPr>
            <p:spPr>
              <a:xfrm>
                <a:off x="6928856" y="1778409"/>
                <a:ext cx="4269660" cy="1015663"/>
              </a:xfrm>
              <a:prstGeom prst="rect">
                <a:avLst/>
              </a:prstGeom>
              <a:extLst>
                <a:ext uri="{C572A759-6A51-4108-AA02-DFA0A04FC94B}">
                  <ma14:wrappingTextBoxFlag xmlns:ma14="http://schemas.microsoft.com/office/mac/drawingml/2011/main" xmlns="" val="1"/>
                </a:ext>
              </a:extLst>
            </p:spPr>
            <p:txBody>
              <a:bodyPr wrap="square">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hlinkClick r:id="rId4"/>
                  </a:rPr>
                  <a:t>GET </a:t>
                </a:r>
                <a:r>
                  <a:rPr lang="en-US" sz="1000" dirty="0">
                    <a:latin typeface="Open Sans" panose="020B0606030504020204" pitchFamily="34" charset="0"/>
                    <a:ea typeface="Open Sans" panose="020B0606030504020204" pitchFamily="34" charset="0"/>
                    <a:cs typeface="Open Sans" panose="020B0606030504020204" pitchFamily="34" charset="0"/>
                    <a:hlinkClick r:id="rId5"/>
                  </a:rPr>
                  <a:t>https://oidcprovider.com/authserver/authorize?client_id=sd3154932hdwhvsck&amp;response_type=code&amp;scope=opened%20email%20profile&amp;state=fsdfset?redirect_uri=https://demo%3A%2F%2Fapp.com2%%2F/return</a:t>
                </a:r>
                <a:endParaRPr lang="en-US" sz="1000" dirty="0">
                  <a:latin typeface="Open Sans" panose="020B0606030504020204" pitchFamily="34" charset="0"/>
                  <a:ea typeface="Open Sans" panose="020B0606030504020204" pitchFamily="34" charset="0"/>
                  <a:cs typeface="Open Sans" panose="020B0606030504020204" pitchFamily="34" charset="0"/>
                </a:endParaRPr>
              </a:p>
              <a:p>
                <a:endParaRPr lang="en-US" sz="1000" dirty="0">
                  <a:latin typeface="Open Sans" panose="020B0606030504020204" pitchFamily="34" charset="0"/>
                  <a:ea typeface="Open Sans" panose="020B0606030504020204" pitchFamily="34" charset="0"/>
                  <a:cs typeface="Open Sans" panose="020B0606030504020204" pitchFamily="34" charset="0"/>
                </a:endParaRPr>
              </a:p>
            </p:txBody>
          </p:sp>
          <p:sp>
            <p:nvSpPr>
              <p:cNvPr id="51" name="Oval 50">
                <a:extLst>
                  <a:ext uri="{FF2B5EF4-FFF2-40B4-BE49-F238E27FC236}">
                    <a16:creationId xmlns:a16="http://schemas.microsoft.com/office/drawing/2014/main" id="{89DDCB00-DB7A-41D8-949F-12F3F0A642A1}"/>
                  </a:ext>
                </a:extLst>
              </p:cNvPr>
              <p:cNvSpPr/>
              <p:nvPr/>
            </p:nvSpPr>
            <p:spPr>
              <a:xfrm>
                <a:off x="6681108" y="1778409"/>
                <a:ext cx="182880" cy="18288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C</a:t>
                </a:r>
                <a:endParaRPr lang="en-US" sz="2000" dirty="0">
                  <a:solidFill>
                    <a:schemeClr val="bg1"/>
                  </a:solidFill>
                </a:endParaRPr>
              </a:p>
            </p:txBody>
          </p:sp>
        </p:grpSp>
        <p:grpSp>
          <p:nvGrpSpPr>
            <p:cNvPr id="12" name="Group 11">
              <a:extLst>
                <a:ext uri="{FF2B5EF4-FFF2-40B4-BE49-F238E27FC236}">
                  <a16:creationId xmlns:a16="http://schemas.microsoft.com/office/drawing/2014/main" id="{DDAC9456-8844-430E-AA6A-EDEDB73F4370}"/>
                </a:ext>
              </a:extLst>
            </p:cNvPr>
            <p:cNvGrpSpPr/>
            <p:nvPr/>
          </p:nvGrpSpPr>
          <p:grpSpPr>
            <a:xfrm>
              <a:off x="6847835" y="4458246"/>
              <a:ext cx="4665517" cy="553998"/>
              <a:chOff x="6681108" y="4449452"/>
              <a:chExt cx="4665517" cy="553998"/>
            </a:xfrm>
          </p:grpSpPr>
          <p:sp>
            <p:nvSpPr>
              <p:cNvPr id="98" name="Rectangle 97">
                <a:extLst>
                  <a:ext uri="{FF2B5EF4-FFF2-40B4-BE49-F238E27FC236}">
                    <a16:creationId xmlns:a16="http://schemas.microsoft.com/office/drawing/2014/main" id="{4259CD16-377A-4202-A325-ABAD8899AC0C}"/>
                  </a:ext>
                </a:extLst>
              </p:cNvPr>
              <p:cNvSpPr/>
              <p:nvPr/>
            </p:nvSpPr>
            <p:spPr>
              <a:xfrm>
                <a:off x="6928857" y="4449452"/>
                <a:ext cx="4417768" cy="553998"/>
              </a:xfrm>
              <a:prstGeom prst="rect">
                <a:avLst/>
              </a:prstGeom>
            </p:spPr>
            <p:txBody>
              <a:bodyPr wrap="square">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HTTP Response HTTP/1.1 200 OK </a:t>
                </a:r>
              </a:p>
              <a:p>
                <a:r>
                  <a:rPr lang="en-US" sz="1000" dirty="0">
                    <a:latin typeface="Open Sans" panose="020B0606030504020204" pitchFamily="34" charset="0"/>
                    <a:ea typeface="Open Sans" panose="020B0606030504020204" pitchFamily="34" charset="0"/>
                    <a:cs typeface="Open Sans" panose="020B0606030504020204" pitchFamily="34" charset="0"/>
                  </a:rPr>
                  <a:t>Body { “id_token":"</a:t>
                </a:r>
                <a:r>
                  <a:rPr lang="en-US" sz="1000" dirty="0" err="1">
                    <a:latin typeface="Open Sans" panose="020B0606030504020204" pitchFamily="34" charset="0"/>
                    <a:ea typeface="Open Sans" panose="020B0606030504020204" pitchFamily="34" charset="0"/>
                    <a:cs typeface="Open Sans" panose="020B0606030504020204" pitchFamily="34" charset="0"/>
                  </a:rPr>
                  <a:t>zzz</a:t>
                </a:r>
                <a:r>
                  <a:rPr lang="en-US" sz="1000" dirty="0">
                    <a:latin typeface="Open Sans" panose="020B0606030504020204" pitchFamily="34" charset="0"/>
                    <a:ea typeface="Open Sans" panose="020B0606030504020204" pitchFamily="34" charset="0"/>
                    <a:cs typeface="Open Sans" panose="020B0606030504020204" pitchFamily="34" charset="0"/>
                  </a:rPr>
                  <a:t>…</a:t>
                </a:r>
                <a:r>
                  <a:rPr lang="en-US" sz="1000" dirty="0" err="1">
                    <a:latin typeface="Open Sans" panose="020B0606030504020204" pitchFamily="34" charset="0"/>
                    <a:ea typeface="Open Sans" panose="020B0606030504020204" pitchFamily="34" charset="0"/>
                    <a:cs typeface="Open Sans" panose="020B0606030504020204" pitchFamily="34" charset="0"/>
                  </a:rPr>
                  <a:t>yyy</a:t>
                </a:r>
                <a:r>
                  <a:rPr lang="en-US" sz="1000" dirty="0">
                    <a:latin typeface="Open Sans" panose="020B0606030504020204" pitchFamily="34" charset="0"/>
                    <a:ea typeface="Open Sans" panose="020B0606030504020204" pitchFamily="34" charset="0"/>
                    <a:cs typeface="Open Sans" panose="020B0606030504020204" pitchFamily="34" charset="0"/>
                  </a:rPr>
                  <a:t>", "access_token":"</a:t>
                </a:r>
                <a:r>
                  <a:rPr lang="en-US" sz="1000" dirty="0" err="1">
                    <a:latin typeface="Open Sans" panose="020B0606030504020204" pitchFamily="34" charset="0"/>
                    <a:ea typeface="Open Sans" panose="020B0606030504020204" pitchFamily="34" charset="0"/>
                    <a:cs typeface="Open Sans" panose="020B0606030504020204" pitchFamily="34" charset="0"/>
                  </a:rPr>
                  <a:t>zzz</a:t>
                </a:r>
                <a:r>
                  <a:rPr lang="en-US" sz="1000" dirty="0">
                    <a:latin typeface="Open Sans" panose="020B0606030504020204" pitchFamily="34" charset="0"/>
                    <a:ea typeface="Open Sans" panose="020B0606030504020204" pitchFamily="34" charset="0"/>
                    <a:cs typeface="Open Sans" panose="020B0606030504020204" pitchFamily="34" charset="0"/>
                  </a:rPr>
                  <a:t>…</a:t>
                </a:r>
                <a:r>
                  <a:rPr lang="en-US" sz="1000" dirty="0" err="1">
                    <a:latin typeface="Open Sans" panose="020B0606030504020204" pitchFamily="34" charset="0"/>
                    <a:ea typeface="Open Sans" panose="020B0606030504020204" pitchFamily="34" charset="0"/>
                    <a:cs typeface="Open Sans" panose="020B0606030504020204" pitchFamily="34" charset="0"/>
                  </a:rPr>
                  <a:t>yyy</a:t>
                </a:r>
                <a:r>
                  <a:rPr lang="en-US" sz="1000" dirty="0">
                    <a:latin typeface="Open Sans" panose="020B0606030504020204" pitchFamily="34" charset="0"/>
                    <a:ea typeface="Open Sans" panose="020B0606030504020204" pitchFamily="34" charset="0"/>
                    <a:cs typeface="Open Sans" panose="020B0606030504020204" pitchFamily="34" charset="0"/>
                  </a:rPr>
                  <a:t>", "</a:t>
                </a:r>
                <a:r>
                  <a:rPr lang="en-US" sz="1000" dirty="0" err="1">
                    <a:latin typeface="Open Sans" panose="020B0606030504020204" pitchFamily="34" charset="0"/>
                    <a:ea typeface="Open Sans" panose="020B0606030504020204" pitchFamily="34" charset="0"/>
                    <a:cs typeface="Open Sans" panose="020B0606030504020204" pitchFamily="34" charset="0"/>
                  </a:rPr>
                  <a:t>token_type":"Bearer</a:t>
                </a:r>
                <a:r>
                  <a:rPr lang="en-US" sz="1000" dirty="0">
                    <a:latin typeface="Open Sans" panose="020B0606030504020204" pitchFamily="34" charset="0"/>
                    <a:ea typeface="Open Sans" panose="020B0606030504020204" pitchFamily="34" charset="0"/>
                    <a:cs typeface="Open Sans" panose="020B0606030504020204" pitchFamily="34" charset="0"/>
                  </a:rPr>
                  <a:t>", "expires_in":14400, "refresh_token":"123…789" }</a:t>
                </a:r>
              </a:p>
            </p:txBody>
          </p:sp>
          <p:sp>
            <p:nvSpPr>
              <p:cNvPr id="52" name="Oval 51">
                <a:extLst>
                  <a:ext uri="{FF2B5EF4-FFF2-40B4-BE49-F238E27FC236}">
                    <a16:creationId xmlns:a16="http://schemas.microsoft.com/office/drawing/2014/main" id="{A21E733B-DCFF-444C-B52B-6EB657C06000}"/>
                  </a:ext>
                </a:extLst>
              </p:cNvPr>
              <p:cNvSpPr/>
              <p:nvPr/>
            </p:nvSpPr>
            <p:spPr>
              <a:xfrm>
                <a:off x="6681108" y="4449452"/>
                <a:ext cx="182880" cy="18288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H</a:t>
                </a:r>
                <a:endParaRPr lang="en-US" sz="2000" dirty="0">
                  <a:solidFill>
                    <a:schemeClr val="bg1"/>
                  </a:solidFill>
                </a:endParaRPr>
              </a:p>
            </p:txBody>
          </p:sp>
        </p:grpSp>
        <p:grpSp>
          <p:nvGrpSpPr>
            <p:cNvPr id="11" name="Group 10">
              <a:extLst>
                <a:ext uri="{FF2B5EF4-FFF2-40B4-BE49-F238E27FC236}">
                  <a16:creationId xmlns:a16="http://schemas.microsoft.com/office/drawing/2014/main" id="{1C6CD42B-E5C3-4F1D-B0C7-E638091F3051}"/>
                </a:ext>
              </a:extLst>
            </p:cNvPr>
            <p:cNvGrpSpPr/>
            <p:nvPr/>
          </p:nvGrpSpPr>
          <p:grpSpPr>
            <a:xfrm>
              <a:off x="6847835" y="3447764"/>
              <a:ext cx="4517409" cy="861774"/>
              <a:chOff x="6681108" y="3387676"/>
              <a:chExt cx="4517409" cy="861774"/>
            </a:xfrm>
          </p:grpSpPr>
          <p:sp>
            <p:nvSpPr>
              <p:cNvPr id="86" name="Rectangle 85">
                <a:extLst>
                  <a:ext uri="{FF2B5EF4-FFF2-40B4-BE49-F238E27FC236}">
                    <a16:creationId xmlns:a16="http://schemas.microsoft.com/office/drawing/2014/main" id="{9632B13D-23D7-439E-ACBC-4808A6440408}"/>
                  </a:ext>
                </a:extLst>
              </p:cNvPr>
              <p:cNvSpPr/>
              <p:nvPr/>
            </p:nvSpPr>
            <p:spPr>
              <a:xfrm>
                <a:off x="6928857" y="3387676"/>
                <a:ext cx="4269660" cy="861774"/>
              </a:xfrm>
              <a:prstGeom prst="rect">
                <a:avLst/>
              </a:prstGeom>
            </p:spPr>
            <p:txBody>
              <a:bodyPr wrap="square">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POST HTTP Request</a:t>
                </a:r>
              </a:p>
              <a:p>
                <a:r>
                  <a:rPr lang="en-US" sz="1000" dirty="0">
                    <a:latin typeface="Open Sans" panose="020B0606030504020204" pitchFamily="34" charset="0"/>
                    <a:ea typeface="Open Sans" panose="020B0606030504020204" pitchFamily="34" charset="0"/>
                    <a:cs typeface="Open Sans" panose="020B0606030504020204" pitchFamily="34" charset="0"/>
                  </a:rPr>
                  <a:t>Authorization: Basic &lt;encoded client </a:t>
                </a:r>
                <a:r>
                  <a:rPr lang="en-US" sz="1000" dirty="0" err="1">
                    <a:latin typeface="Open Sans" panose="020B0606030504020204" pitchFamily="34" charset="0"/>
                    <a:ea typeface="Open Sans" panose="020B0606030504020204" pitchFamily="34" charset="0"/>
                    <a:cs typeface="Open Sans" panose="020B0606030504020204" pitchFamily="34" charset="0"/>
                  </a:rPr>
                  <a:t>id:secret</a:t>
                </a:r>
                <a:r>
                  <a:rPr lang="en-US" sz="1000" dirty="0">
                    <a:latin typeface="Open Sans" panose="020B0606030504020204" pitchFamily="34" charset="0"/>
                    <a:ea typeface="Open Sans" panose="020B0606030504020204" pitchFamily="34" charset="0"/>
                    <a:cs typeface="Open Sans" panose="020B0606030504020204" pitchFamily="34" charset="0"/>
                  </a:rPr>
                  <a:t>&gt;</a:t>
                </a:r>
              </a:p>
              <a:p>
                <a:r>
                  <a:rPr lang="en-US" sz="1000" dirty="0">
                    <a:latin typeface="Open Sans" panose="020B0606030504020204" pitchFamily="34" charset="0"/>
                    <a:ea typeface="Open Sans" panose="020B0606030504020204" pitchFamily="34" charset="0"/>
                    <a:cs typeface="Open Sans" panose="020B0606030504020204" pitchFamily="34" charset="0"/>
                  </a:rPr>
                  <a:t>Body: </a:t>
                </a:r>
                <a:r>
                  <a:rPr lang="en-US" sz="1000" dirty="0" err="1">
                    <a:latin typeface="Open Sans" panose="020B0606030504020204" pitchFamily="34" charset="0"/>
                    <a:ea typeface="Open Sans" panose="020B0606030504020204" pitchFamily="34" charset="0"/>
                    <a:cs typeface="Open Sans" panose="020B0606030504020204" pitchFamily="34" charset="0"/>
                  </a:rPr>
                  <a:t>grant_type</a:t>
                </a:r>
                <a:r>
                  <a:rPr lang="en-US" sz="1000" dirty="0">
                    <a:latin typeface="Open Sans" panose="020B0606030504020204" pitchFamily="34" charset="0"/>
                    <a:ea typeface="Open Sans" panose="020B0606030504020204" pitchFamily="34" charset="0"/>
                    <a:cs typeface="Open Sans" panose="020B0606030504020204" pitchFamily="34" charset="0"/>
                  </a:rPr>
                  <a:t>=</a:t>
                </a:r>
                <a:r>
                  <a:rPr lang="en-US" sz="1000" dirty="0" err="1">
                    <a:latin typeface="Open Sans" panose="020B0606030504020204" pitchFamily="34" charset="0"/>
                    <a:ea typeface="Open Sans" panose="020B0606030504020204" pitchFamily="34" charset="0"/>
                    <a:cs typeface="Open Sans" panose="020B0606030504020204" pitchFamily="34" charset="0"/>
                  </a:rPr>
                  <a:t>authorization_code&amp;code</a:t>
                </a:r>
                <a:r>
                  <a:rPr lang="en-US" sz="1000" dirty="0">
                    <a:latin typeface="Open Sans" panose="020B0606030504020204" pitchFamily="34" charset="0"/>
                    <a:ea typeface="Open Sans" panose="020B0606030504020204" pitchFamily="34" charset="0"/>
                    <a:cs typeface="Open Sans" panose="020B0606030504020204" pitchFamily="34" charset="0"/>
                  </a:rPr>
                  <a:t>=DU11hdhje23jdkjnfj&amp;redirect_uri=</a:t>
                </a:r>
                <a:r>
                  <a:rPr lang="en-US" sz="1000"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hlinkClick r:id="rId5"/>
                  </a:rPr>
                  <a:t>https://demo%3A%2F%2Fapp.com2%%2F/return</a:t>
                </a:r>
                <a:endParaRPr lang="en-US" sz="1000" dirty="0">
                  <a:latin typeface="Open Sans" panose="020B0606030504020204" pitchFamily="34" charset="0"/>
                  <a:ea typeface="Open Sans" panose="020B0606030504020204" pitchFamily="34" charset="0"/>
                  <a:cs typeface="Open Sans" panose="020B0606030504020204" pitchFamily="34" charset="0"/>
                </a:endParaRPr>
              </a:p>
            </p:txBody>
          </p:sp>
          <p:sp>
            <p:nvSpPr>
              <p:cNvPr id="53" name="Oval 52">
                <a:extLst>
                  <a:ext uri="{FF2B5EF4-FFF2-40B4-BE49-F238E27FC236}">
                    <a16:creationId xmlns:a16="http://schemas.microsoft.com/office/drawing/2014/main" id="{0036E8ED-AB1C-42FD-ABF9-06B9F777EF15}"/>
                  </a:ext>
                </a:extLst>
              </p:cNvPr>
              <p:cNvSpPr/>
              <p:nvPr/>
            </p:nvSpPr>
            <p:spPr>
              <a:xfrm>
                <a:off x="6681108" y="3387676"/>
                <a:ext cx="182880" cy="18288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G</a:t>
                </a:r>
                <a:endParaRPr lang="en-US" sz="2000" dirty="0">
                  <a:solidFill>
                    <a:schemeClr val="bg1"/>
                  </a:solidFill>
                </a:endParaRPr>
              </a:p>
            </p:txBody>
          </p:sp>
        </p:grpSp>
        <p:grpSp>
          <p:nvGrpSpPr>
            <p:cNvPr id="13" name="Group 12">
              <a:extLst>
                <a:ext uri="{FF2B5EF4-FFF2-40B4-BE49-F238E27FC236}">
                  <a16:creationId xmlns:a16="http://schemas.microsoft.com/office/drawing/2014/main" id="{C1755554-4A71-44D3-A3EB-1EE608424F7B}"/>
                </a:ext>
              </a:extLst>
            </p:cNvPr>
            <p:cNvGrpSpPr/>
            <p:nvPr/>
          </p:nvGrpSpPr>
          <p:grpSpPr>
            <a:xfrm>
              <a:off x="6847835" y="5198756"/>
              <a:ext cx="4665517" cy="400110"/>
              <a:chOff x="6681108" y="5198756"/>
              <a:chExt cx="4665517" cy="400110"/>
            </a:xfrm>
          </p:grpSpPr>
          <p:sp>
            <p:nvSpPr>
              <p:cNvPr id="105" name="Rectangle 104">
                <a:extLst>
                  <a:ext uri="{FF2B5EF4-FFF2-40B4-BE49-F238E27FC236}">
                    <a16:creationId xmlns:a16="http://schemas.microsoft.com/office/drawing/2014/main" id="{119BE04E-E042-44C1-B51C-800A0659BC82}"/>
                  </a:ext>
                </a:extLst>
              </p:cNvPr>
              <p:cNvSpPr/>
              <p:nvPr/>
            </p:nvSpPr>
            <p:spPr>
              <a:xfrm>
                <a:off x="6928857" y="5198756"/>
                <a:ext cx="4417768" cy="400110"/>
              </a:xfrm>
              <a:prstGeom prst="rect">
                <a:avLst/>
              </a:prstGeom>
            </p:spPr>
            <p:txBody>
              <a:bodyPr wrap="square">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GET /</a:t>
                </a:r>
                <a:r>
                  <a:rPr lang="en-US" sz="1000" dirty="0" err="1">
                    <a:latin typeface="Open Sans" panose="020B0606030504020204" pitchFamily="34" charset="0"/>
                    <a:ea typeface="Open Sans" panose="020B0606030504020204" pitchFamily="34" charset="0"/>
                    <a:cs typeface="Open Sans" panose="020B0606030504020204" pitchFamily="34" charset="0"/>
                  </a:rPr>
                  <a:t>UserInfo</a:t>
                </a:r>
                <a:r>
                  <a:rPr lang="en-US" sz="1000" dirty="0">
                    <a:latin typeface="Open Sans" panose="020B0606030504020204" pitchFamily="34" charset="0"/>
                    <a:ea typeface="Open Sans" panose="020B0606030504020204" pitchFamily="34" charset="0"/>
                    <a:cs typeface="Open Sans" panose="020B0606030504020204" pitchFamily="34" charset="0"/>
                  </a:rPr>
                  <a:t> HTTP</a:t>
                </a:r>
              </a:p>
              <a:p>
                <a:r>
                  <a:rPr lang="en-US" sz="1000" dirty="0">
                    <a:latin typeface="Open Sans" panose="020B0606030504020204" pitchFamily="34" charset="0"/>
                    <a:ea typeface="Open Sans" panose="020B0606030504020204" pitchFamily="34" charset="0"/>
                    <a:cs typeface="Open Sans" panose="020B0606030504020204" pitchFamily="34" charset="0"/>
                  </a:rPr>
                  <a:t>Authorization: Bearer &lt;</a:t>
                </a:r>
                <a:r>
                  <a:rPr lang="en-US" sz="1000" dirty="0" err="1">
                    <a:latin typeface="Open Sans" panose="020B0606030504020204" pitchFamily="34" charset="0"/>
                    <a:ea typeface="Open Sans" panose="020B0606030504020204" pitchFamily="34" charset="0"/>
                    <a:cs typeface="Open Sans" panose="020B0606030504020204" pitchFamily="34" charset="0"/>
                  </a:rPr>
                  <a:t>AccessToken</a:t>
                </a:r>
                <a:r>
                  <a:rPr lang="en-US" sz="1000" dirty="0">
                    <a:latin typeface="Open Sans" panose="020B0606030504020204" pitchFamily="34" charset="0"/>
                    <a:ea typeface="Open Sans" panose="020B0606030504020204" pitchFamily="34" charset="0"/>
                    <a:cs typeface="Open Sans" panose="020B0606030504020204" pitchFamily="34" charset="0"/>
                  </a:rPr>
                  <a:t>&gt;</a:t>
                </a:r>
              </a:p>
            </p:txBody>
          </p:sp>
          <p:sp>
            <p:nvSpPr>
              <p:cNvPr id="54" name="Oval 53">
                <a:extLst>
                  <a:ext uri="{FF2B5EF4-FFF2-40B4-BE49-F238E27FC236}">
                    <a16:creationId xmlns:a16="http://schemas.microsoft.com/office/drawing/2014/main" id="{A1867894-BC59-4FAE-BF34-198225D4F76B}"/>
                  </a:ext>
                </a:extLst>
              </p:cNvPr>
              <p:cNvSpPr/>
              <p:nvPr/>
            </p:nvSpPr>
            <p:spPr>
              <a:xfrm>
                <a:off x="6681108" y="5198756"/>
                <a:ext cx="182880" cy="18288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I</a:t>
                </a:r>
                <a:endParaRPr lang="en-US" sz="2000" dirty="0">
                  <a:solidFill>
                    <a:schemeClr val="bg1"/>
                  </a:solidFill>
                </a:endParaRPr>
              </a:p>
            </p:txBody>
          </p:sp>
        </p:grpSp>
        <p:grpSp>
          <p:nvGrpSpPr>
            <p:cNvPr id="8" name="Group 7">
              <a:extLst>
                <a:ext uri="{FF2B5EF4-FFF2-40B4-BE49-F238E27FC236}">
                  <a16:creationId xmlns:a16="http://schemas.microsoft.com/office/drawing/2014/main" id="{908B46E9-8BE6-41D1-B512-2DA3C3BD57A3}"/>
                </a:ext>
              </a:extLst>
            </p:cNvPr>
            <p:cNvGrpSpPr/>
            <p:nvPr/>
          </p:nvGrpSpPr>
          <p:grpSpPr>
            <a:xfrm>
              <a:off x="2104861" y="4869210"/>
              <a:ext cx="1174146" cy="253916"/>
              <a:chOff x="1751100" y="4869210"/>
              <a:chExt cx="1174146" cy="253916"/>
            </a:xfrm>
          </p:grpSpPr>
          <p:sp>
            <p:nvSpPr>
              <p:cNvPr id="104" name="Rectangle 103">
                <a:extLst>
                  <a:ext uri="{FF2B5EF4-FFF2-40B4-BE49-F238E27FC236}">
                    <a16:creationId xmlns:a16="http://schemas.microsoft.com/office/drawing/2014/main" id="{7D0AEC69-96FB-473D-8BF6-6111006B17F5}"/>
                  </a:ext>
                </a:extLst>
              </p:cNvPr>
              <p:cNvSpPr>
                <a:spLocks noChangeArrowheads="1"/>
              </p:cNvSpPr>
              <p:nvPr/>
            </p:nvSpPr>
            <p:spPr bwMode="auto">
              <a:xfrm>
                <a:off x="1890989" y="4869210"/>
                <a:ext cx="1034257" cy="253916"/>
              </a:xfrm>
              <a:prstGeom prst="rect">
                <a:avLst/>
              </a:prstGeom>
              <a:noFill/>
              <a:ln w="9525">
                <a:noFill/>
                <a:miter lim="800000"/>
                <a:headEnd/>
                <a:tailEnd/>
              </a:ln>
              <a:effectLst/>
            </p:spPr>
            <p:txBody>
              <a:bodyPr wrap="none">
                <a:prstTxWarp prst="textNoShape">
                  <a:avLst/>
                </a:prstTxWarp>
                <a:spAutoFit/>
              </a:bodyPr>
              <a:lstStyle>
                <a:defPPr>
                  <a:defRPr lang="fi-FI"/>
                </a:defPPr>
                <a:lvl1pPr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1pPr>
                <a:lvl2pPr marL="4572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2pPr>
                <a:lvl3pPr marL="9144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3pPr>
                <a:lvl4pPr marL="13716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4pPr>
                <a:lvl5pPr marL="18288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5pPr>
                <a:lvl6pPr marL="2286000" algn="l" defTabSz="457200" rtl="0" eaLnBrk="1" latinLnBrk="0" hangingPunct="1">
                  <a:defRPr kern="1200">
                    <a:solidFill>
                      <a:schemeClr val="tx1"/>
                    </a:solidFill>
                    <a:latin typeface="Arial" pitchFamily="-106" charset="0"/>
                    <a:ea typeface="Arial" pitchFamily="-106" charset="0"/>
                    <a:cs typeface="Arial" pitchFamily="-106" charset="0"/>
                  </a:defRPr>
                </a:lvl6pPr>
                <a:lvl7pPr marL="2743200" algn="l" defTabSz="457200" rtl="0" eaLnBrk="1" latinLnBrk="0" hangingPunct="1">
                  <a:defRPr kern="1200">
                    <a:solidFill>
                      <a:schemeClr val="tx1"/>
                    </a:solidFill>
                    <a:latin typeface="Arial" pitchFamily="-106" charset="0"/>
                    <a:ea typeface="Arial" pitchFamily="-106" charset="0"/>
                    <a:cs typeface="Arial" pitchFamily="-106" charset="0"/>
                  </a:defRPr>
                </a:lvl7pPr>
                <a:lvl8pPr marL="3200400" algn="l" defTabSz="457200" rtl="0" eaLnBrk="1" latinLnBrk="0" hangingPunct="1">
                  <a:defRPr kern="1200">
                    <a:solidFill>
                      <a:schemeClr val="tx1"/>
                    </a:solidFill>
                    <a:latin typeface="Arial" pitchFamily="-106" charset="0"/>
                    <a:ea typeface="Arial" pitchFamily="-106" charset="0"/>
                    <a:cs typeface="Arial" pitchFamily="-106" charset="0"/>
                  </a:defRPr>
                </a:lvl8pPr>
                <a:lvl9pPr marL="3657600" algn="l" defTabSz="457200" rtl="0" eaLnBrk="1" latinLnBrk="0" hangingPunct="1">
                  <a:defRPr kern="1200">
                    <a:solidFill>
                      <a:schemeClr val="tx1"/>
                    </a:solidFill>
                    <a:latin typeface="Arial" pitchFamily="-106" charset="0"/>
                    <a:ea typeface="Arial" pitchFamily="-106" charset="0"/>
                    <a:cs typeface="Arial" pitchFamily="-106" charset="0"/>
                  </a:defRPr>
                </a:lvl9pPr>
              </a:lstStyle>
              <a:p>
                <a:r>
                  <a:rPr lang="en-US" sz="1050" b="1" dirty="0">
                    <a:latin typeface="Open Sans" panose="020B0606030504020204" pitchFamily="34" charset="0"/>
                    <a:ea typeface="Open Sans" panose="020B0606030504020204" pitchFamily="34" charset="0"/>
                    <a:cs typeface="Open Sans" panose="020B0606030504020204" pitchFamily="34" charset="0"/>
                  </a:rPr>
                  <a:t>Get </a:t>
                </a:r>
                <a:r>
                  <a:rPr lang="en-US" sz="1050" b="1" dirty="0" err="1">
                    <a:latin typeface="Open Sans" panose="020B0606030504020204" pitchFamily="34" charset="0"/>
                    <a:ea typeface="Open Sans" panose="020B0606030504020204" pitchFamily="34" charset="0"/>
                    <a:cs typeface="Open Sans" panose="020B0606030504020204" pitchFamily="34" charset="0"/>
                  </a:rPr>
                  <a:t>UserInfo</a:t>
                </a:r>
                <a:endParaRPr lang="fi-FI" sz="1050" b="1" dirty="0">
                  <a:latin typeface="Open Sans" panose="020B0606030504020204" pitchFamily="34" charset="0"/>
                  <a:ea typeface="Open Sans" panose="020B0606030504020204" pitchFamily="34" charset="0"/>
                  <a:cs typeface="Open Sans" panose="020B0606030504020204" pitchFamily="34" charset="0"/>
                </a:endParaRPr>
              </a:p>
            </p:txBody>
          </p:sp>
          <p:sp>
            <p:nvSpPr>
              <p:cNvPr id="55" name="Oval 54">
                <a:extLst>
                  <a:ext uri="{FF2B5EF4-FFF2-40B4-BE49-F238E27FC236}">
                    <a16:creationId xmlns:a16="http://schemas.microsoft.com/office/drawing/2014/main" id="{83388476-5B95-4F34-B1DB-0B96BE9FA8F4}"/>
                  </a:ext>
                </a:extLst>
              </p:cNvPr>
              <p:cNvSpPr/>
              <p:nvPr/>
            </p:nvSpPr>
            <p:spPr>
              <a:xfrm>
                <a:off x="1751100" y="4904728"/>
                <a:ext cx="182880" cy="18288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I</a:t>
                </a:r>
                <a:endParaRPr lang="en-US" sz="2000" dirty="0">
                  <a:solidFill>
                    <a:schemeClr val="bg1"/>
                  </a:solidFill>
                </a:endParaRPr>
              </a:p>
            </p:txBody>
          </p:sp>
        </p:grpSp>
        <p:grpSp>
          <p:nvGrpSpPr>
            <p:cNvPr id="7" name="Group 6">
              <a:extLst>
                <a:ext uri="{FF2B5EF4-FFF2-40B4-BE49-F238E27FC236}">
                  <a16:creationId xmlns:a16="http://schemas.microsoft.com/office/drawing/2014/main" id="{77382EC9-E4D9-4B5C-8761-286FB40F98C5}"/>
                </a:ext>
              </a:extLst>
            </p:cNvPr>
            <p:cNvGrpSpPr/>
            <p:nvPr/>
          </p:nvGrpSpPr>
          <p:grpSpPr>
            <a:xfrm>
              <a:off x="2104861" y="5214852"/>
              <a:ext cx="1642223" cy="253916"/>
              <a:chOff x="1751100" y="5318765"/>
              <a:chExt cx="1642223" cy="253916"/>
            </a:xfrm>
          </p:grpSpPr>
          <p:sp>
            <p:nvSpPr>
              <p:cNvPr id="108" name="Rectangle 107">
                <a:extLst>
                  <a:ext uri="{FF2B5EF4-FFF2-40B4-BE49-F238E27FC236}">
                    <a16:creationId xmlns:a16="http://schemas.microsoft.com/office/drawing/2014/main" id="{55A3BC81-1519-45CA-A551-CC9BA055F58C}"/>
                  </a:ext>
                </a:extLst>
              </p:cNvPr>
              <p:cNvSpPr>
                <a:spLocks noChangeArrowheads="1"/>
              </p:cNvSpPr>
              <p:nvPr/>
            </p:nvSpPr>
            <p:spPr bwMode="auto">
              <a:xfrm>
                <a:off x="1890989" y="5318765"/>
                <a:ext cx="1502334" cy="253916"/>
              </a:xfrm>
              <a:prstGeom prst="rect">
                <a:avLst/>
              </a:prstGeom>
              <a:noFill/>
              <a:ln w="9525">
                <a:noFill/>
                <a:miter lim="800000"/>
                <a:headEnd/>
                <a:tailEnd/>
              </a:ln>
              <a:effectLst/>
            </p:spPr>
            <p:txBody>
              <a:bodyPr wrap="none">
                <a:prstTxWarp prst="textNoShape">
                  <a:avLst/>
                </a:prstTxWarp>
                <a:spAutoFit/>
              </a:bodyPr>
              <a:lstStyle>
                <a:defPPr>
                  <a:defRPr lang="fi-FI"/>
                </a:defPPr>
                <a:lvl1pPr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1pPr>
                <a:lvl2pPr marL="4572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2pPr>
                <a:lvl3pPr marL="9144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3pPr>
                <a:lvl4pPr marL="13716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4pPr>
                <a:lvl5pPr marL="18288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5pPr>
                <a:lvl6pPr marL="2286000" algn="l" defTabSz="457200" rtl="0" eaLnBrk="1" latinLnBrk="0" hangingPunct="1">
                  <a:defRPr kern="1200">
                    <a:solidFill>
                      <a:schemeClr val="tx1"/>
                    </a:solidFill>
                    <a:latin typeface="Arial" pitchFamily="-106" charset="0"/>
                    <a:ea typeface="Arial" pitchFamily="-106" charset="0"/>
                    <a:cs typeface="Arial" pitchFamily="-106" charset="0"/>
                  </a:defRPr>
                </a:lvl6pPr>
                <a:lvl7pPr marL="2743200" algn="l" defTabSz="457200" rtl="0" eaLnBrk="1" latinLnBrk="0" hangingPunct="1">
                  <a:defRPr kern="1200">
                    <a:solidFill>
                      <a:schemeClr val="tx1"/>
                    </a:solidFill>
                    <a:latin typeface="Arial" pitchFamily="-106" charset="0"/>
                    <a:ea typeface="Arial" pitchFamily="-106" charset="0"/>
                    <a:cs typeface="Arial" pitchFamily="-106" charset="0"/>
                  </a:defRPr>
                </a:lvl7pPr>
                <a:lvl8pPr marL="3200400" algn="l" defTabSz="457200" rtl="0" eaLnBrk="1" latinLnBrk="0" hangingPunct="1">
                  <a:defRPr kern="1200">
                    <a:solidFill>
                      <a:schemeClr val="tx1"/>
                    </a:solidFill>
                    <a:latin typeface="Arial" pitchFamily="-106" charset="0"/>
                    <a:ea typeface="Arial" pitchFamily="-106" charset="0"/>
                    <a:cs typeface="Arial" pitchFamily="-106" charset="0"/>
                  </a:defRPr>
                </a:lvl8pPr>
                <a:lvl9pPr marL="3657600" algn="l" defTabSz="457200" rtl="0" eaLnBrk="1" latinLnBrk="0" hangingPunct="1">
                  <a:defRPr kern="1200">
                    <a:solidFill>
                      <a:schemeClr val="tx1"/>
                    </a:solidFill>
                    <a:latin typeface="Arial" pitchFamily="-106" charset="0"/>
                    <a:ea typeface="Arial" pitchFamily="-106" charset="0"/>
                    <a:cs typeface="Arial" pitchFamily="-106" charset="0"/>
                  </a:defRPr>
                </a:lvl9pPr>
              </a:lstStyle>
              <a:p>
                <a:r>
                  <a:rPr lang="en-US" sz="1050" b="1" dirty="0">
                    <a:latin typeface="Open Sans" panose="020B0606030504020204" pitchFamily="34" charset="0"/>
                    <a:ea typeface="Open Sans" panose="020B0606030504020204" pitchFamily="34" charset="0"/>
                    <a:cs typeface="Open Sans" panose="020B0606030504020204" pitchFamily="34" charset="0"/>
                  </a:rPr>
                  <a:t>Claims i.e. user info</a:t>
                </a:r>
                <a:endParaRPr lang="fi-FI" sz="1050" b="1" dirty="0">
                  <a:latin typeface="Open Sans" panose="020B0606030504020204" pitchFamily="34" charset="0"/>
                  <a:ea typeface="Open Sans" panose="020B0606030504020204" pitchFamily="34" charset="0"/>
                  <a:cs typeface="Open Sans" panose="020B0606030504020204" pitchFamily="34" charset="0"/>
                </a:endParaRPr>
              </a:p>
            </p:txBody>
          </p:sp>
          <p:sp>
            <p:nvSpPr>
              <p:cNvPr id="56" name="Oval 55">
                <a:extLst>
                  <a:ext uri="{FF2B5EF4-FFF2-40B4-BE49-F238E27FC236}">
                    <a16:creationId xmlns:a16="http://schemas.microsoft.com/office/drawing/2014/main" id="{E95519AB-2E1A-4668-A18C-1208291C9AA0}"/>
                  </a:ext>
                </a:extLst>
              </p:cNvPr>
              <p:cNvSpPr/>
              <p:nvPr/>
            </p:nvSpPr>
            <p:spPr>
              <a:xfrm>
                <a:off x="1751100" y="5354283"/>
                <a:ext cx="182880" cy="18288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J</a:t>
                </a:r>
                <a:endParaRPr lang="en-US" sz="2000" dirty="0">
                  <a:solidFill>
                    <a:schemeClr val="bg1"/>
                  </a:solidFill>
                </a:endParaRPr>
              </a:p>
            </p:txBody>
          </p:sp>
        </p:grpSp>
        <p:grpSp>
          <p:nvGrpSpPr>
            <p:cNvPr id="6" name="Group 5">
              <a:extLst>
                <a:ext uri="{FF2B5EF4-FFF2-40B4-BE49-F238E27FC236}">
                  <a16:creationId xmlns:a16="http://schemas.microsoft.com/office/drawing/2014/main" id="{0CF410AC-30A1-454E-897B-FD674078B6A7}"/>
                </a:ext>
              </a:extLst>
            </p:cNvPr>
            <p:cNvGrpSpPr/>
            <p:nvPr/>
          </p:nvGrpSpPr>
          <p:grpSpPr>
            <a:xfrm>
              <a:off x="2104861" y="4450182"/>
              <a:ext cx="2249902" cy="424989"/>
              <a:chOff x="1754856" y="4450182"/>
              <a:chExt cx="2249902" cy="424989"/>
            </a:xfrm>
          </p:grpSpPr>
          <p:sp>
            <p:nvSpPr>
              <p:cNvPr id="102" name="Rectangle 101">
                <a:extLst>
                  <a:ext uri="{FF2B5EF4-FFF2-40B4-BE49-F238E27FC236}">
                    <a16:creationId xmlns:a16="http://schemas.microsoft.com/office/drawing/2014/main" id="{AA5521DA-836C-410F-A06A-F2D98C5F96E2}"/>
                  </a:ext>
                </a:extLst>
              </p:cNvPr>
              <p:cNvSpPr>
                <a:spLocks noChangeArrowheads="1"/>
              </p:cNvSpPr>
              <p:nvPr/>
            </p:nvSpPr>
            <p:spPr bwMode="auto">
              <a:xfrm>
                <a:off x="1933980" y="4459673"/>
                <a:ext cx="2070778" cy="415498"/>
              </a:xfrm>
              <a:prstGeom prst="rect">
                <a:avLst/>
              </a:prstGeom>
              <a:noFill/>
              <a:ln w="9525">
                <a:noFill/>
                <a:miter lim="800000"/>
                <a:headEnd/>
                <a:tailEnd/>
              </a:ln>
              <a:effectLst/>
            </p:spPr>
            <p:txBody>
              <a:bodyPr wrap="square">
                <a:prstTxWarp prst="textNoShape">
                  <a:avLst/>
                </a:prstTxWarp>
                <a:spAutoFit/>
              </a:bodyPr>
              <a:lstStyle>
                <a:defPPr>
                  <a:defRPr lang="fi-FI"/>
                </a:defPPr>
                <a:lvl1pPr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1pPr>
                <a:lvl2pPr marL="4572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2pPr>
                <a:lvl3pPr marL="9144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3pPr>
                <a:lvl4pPr marL="13716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4pPr>
                <a:lvl5pPr marL="18288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5pPr>
                <a:lvl6pPr marL="2286000" algn="l" defTabSz="457200" rtl="0" eaLnBrk="1" latinLnBrk="0" hangingPunct="1">
                  <a:defRPr kern="1200">
                    <a:solidFill>
                      <a:schemeClr val="tx1"/>
                    </a:solidFill>
                    <a:latin typeface="Arial" pitchFamily="-106" charset="0"/>
                    <a:ea typeface="Arial" pitchFamily="-106" charset="0"/>
                    <a:cs typeface="Arial" pitchFamily="-106" charset="0"/>
                  </a:defRPr>
                </a:lvl6pPr>
                <a:lvl7pPr marL="2743200" algn="l" defTabSz="457200" rtl="0" eaLnBrk="1" latinLnBrk="0" hangingPunct="1">
                  <a:defRPr kern="1200">
                    <a:solidFill>
                      <a:schemeClr val="tx1"/>
                    </a:solidFill>
                    <a:latin typeface="Arial" pitchFamily="-106" charset="0"/>
                    <a:ea typeface="Arial" pitchFamily="-106" charset="0"/>
                    <a:cs typeface="Arial" pitchFamily="-106" charset="0"/>
                  </a:defRPr>
                </a:lvl7pPr>
                <a:lvl8pPr marL="3200400" algn="l" defTabSz="457200" rtl="0" eaLnBrk="1" latinLnBrk="0" hangingPunct="1">
                  <a:defRPr kern="1200">
                    <a:solidFill>
                      <a:schemeClr val="tx1"/>
                    </a:solidFill>
                    <a:latin typeface="Arial" pitchFamily="-106" charset="0"/>
                    <a:ea typeface="Arial" pitchFamily="-106" charset="0"/>
                    <a:cs typeface="Arial" pitchFamily="-106" charset="0"/>
                  </a:defRPr>
                </a:lvl8pPr>
                <a:lvl9pPr marL="3657600" algn="l" defTabSz="457200" rtl="0" eaLnBrk="1" latinLnBrk="0" hangingPunct="1">
                  <a:defRPr kern="1200">
                    <a:solidFill>
                      <a:schemeClr val="tx1"/>
                    </a:solidFill>
                    <a:latin typeface="Arial" pitchFamily="-106" charset="0"/>
                    <a:ea typeface="Arial" pitchFamily="-106" charset="0"/>
                    <a:cs typeface="Arial" pitchFamily="-106" charset="0"/>
                  </a:defRPr>
                </a:lvl9pPr>
              </a:lstStyle>
              <a:p>
                <a:r>
                  <a:rPr lang="en-US" sz="1050" b="1" dirty="0">
                    <a:latin typeface="Open Sans" panose="020B0606030504020204" pitchFamily="34" charset="0"/>
                    <a:ea typeface="Open Sans" panose="020B0606030504020204" pitchFamily="34" charset="0"/>
                    <a:cs typeface="Open Sans" panose="020B0606030504020204" pitchFamily="34" charset="0"/>
                  </a:rPr>
                  <a:t>ID Token, Access Token, Refresh Token</a:t>
                </a:r>
                <a:endParaRPr lang="fi-FI" sz="1050" b="1" dirty="0">
                  <a:latin typeface="Open Sans" panose="020B0606030504020204" pitchFamily="34" charset="0"/>
                  <a:ea typeface="Open Sans" panose="020B0606030504020204" pitchFamily="34" charset="0"/>
                  <a:cs typeface="Open Sans" panose="020B0606030504020204" pitchFamily="34" charset="0"/>
                </a:endParaRPr>
              </a:p>
            </p:txBody>
          </p:sp>
          <p:sp>
            <p:nvSpPr>
              <p:cNvPr id="57" name="Oval 56">
                <a:extLst>
                  <a:ext uri="{FF2B5EF4-FFF2-40B4-BE49-F238E27FC236}">
                    <a16:creationId xmlns:a16="http://schemas.microsoft.com/office/drawing/2014/main" id="{9B03FC71-E048-4233-9C82-159E9655EA1C}"/>
                  </a:ext>
                </a:extLst>
              </p:cNvPr>
              <p:cNvSpPr/>
              <p:nvPr/>
            </p:nvSpPr>
            <p:spPr>
              <a:xfrm>
                <a:off x="1754856" y="4450182"/>
                <a:ext cx="182880" cy="18288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H</a:t>
                </a:r>
                <a:endParaRPr lang="en-US" sz="2000" dirty="0">
                  <a:solidFill>
                    <a:schemeClr val="bg1"/>
                  </a:solidFill>
                </a:endParaRPr>
              </a:p>
            </p:txBody>
          </p:sp>
        </p:grpSp>
        <p:sp>
          <p:nvSpPr>
            <p:cNvPr id="58" name="Oval 57">
              <a:extLst>
                <a:ext uri="{FF2B5EF4-FFF2-40B4-BE49-F238E27FC236}">
                  <a16:creationId xmlns:a16="http://schemas.microsoft.com/office/drawing/2014/main" id="{F33EA0FC-8EC1-41D0-8C3D-DEF0B58C1F79}"/>
                </a:ext>
              </a:extLst>
            </p:cNvPr>
            <p:cNvSpPr/>
            <p:nvPr/>
          </p:nvSpPr>
          <p:spPr>
            <a:xfrm>
              <a:off x="2101105" y="4013264"/>
              <a:ext cx="182880" cy="18288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G</a:t>
              </a:r>
              <a:endParaRPr lang="en-US" sz="2000" dirty="0">
                <a:solidFill>
                  <a:schemeClr val="bg1"/>
                </a:solidFill>
              </a:endParaRPr>
            </a:p>
          </p:txBody>
        </p:sp>
        <p:grpSp>
          <p:nvGrpSpPr>
            <p:cNvPr id="5" name="Group 4">
              <a:extLst>
                <a:ext uri="{FF2B5EF4-FFF2-40B4-BE49-F238E27FC236}">
                  <a16:creationId xmlns:a16="http://schemas.microsoft.com/office/drawing/2014/main" id="{B74763BD-E5D0-402C-BA51-98110460AEDD}"/>
                </a:ext>
              </a:extLst>
            </p:cNvPr>
            <p:cNvGrpSpPr/>
            <p:nvPr/>
          </p:nvGrpSpPr>
          <p:grpSpPr>
            <a:xfrm>
              <a:off x="2104861" y="3138053"/>
              <a:ext cx="1626193" cy="253916"/>
              <a:chOff x="1751100" y="3138053"/>
              <a:chExt cx="1626193" cy="253916"/>
            </a:xfrm>
          </p:grpSpPr>
          <p:sp>
            <p:nvSpPr>
              <p:cNvPr id="93" name="Rectangle 92">
                <a:extLst>
                  <a:ext uri="{FF2B5EF4-FFF2-40B4-BE49-F238E27FC236}">
                    <a16:creationId xmlns:a16="http://schemas.microsoft.com/office/drawing/2014/main" id="{36DD3E1F-B3BE-4251-8D52-CFFEE99297DB}"/>
                  </a:ext>
                </a:extLst>
              </p:cNvPr>
              <p:cNvSpPr>
                <a:spLocks noChangeArrowheads="1"/>
              </p:cNvSpPr>
              <p:nvPr/>
            </p:nvSpPr>
            <p:spPr bwMode="auto">
              <a:xfrm>
                <a:off x="1890989" y="3138053"/>
                <a:ext cx="1486304" cy="253916"/>
              </a:xfrm>
              <a:prstGeom prst="rect">
                <a:avLst/>
              </a:prstGeom>
              <a:noFill/>
              <a:ln w="9525">
                <a:noFill/>
                <a:miter lim="800000"/>
                <a:headEnd/>
                <a:tailEnd/>
              </a:ln>
              <a:effectLst/>
            </p:spPr>
            <p:txBody>
              <a:bodyPr wrap="none">
                <a:prstTxWarp prst="textNoShape">
                  <a:avLst/>
                </a:prstTxWarp>
                <a:spAutoFit/>
              </a:bodyPr>
              <a:lstStyle>
                <a:defPPr>
                  <a:defRPr lang="fi-FI"/>
                </a:defPPr>
                <a:lvl1pPr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1pPr>
                <a:lvl2pPr marL="4572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2pPr>
                <a:lvl3pPr marL="9144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3pPr>
                <a:lvl4pPr marL="13716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4pPr>
                <a:lvl5pPr marL="18288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5pPr>
                <a:lvl6pPr marL="2286000" algn="l" defTabSz="457200" rtl="0" eaLnBrk="1" latinLnBrk="0" hangingPunct="1">
                  <a:defRPr kern="1200">
                    <a:solidFill>
                      <a:schemeClr val="tx1"/>
                    </a:solidFill>
                    <a:latin typeface="Arial" pitchFamily="-106" charset="0"/>
                    <a:ea typeface="Arial" pitchFamily="-106" charset="0"/>
                    <a:cs typeface="Arial" pitchFamily="-106" charset="0"/>
                  </a:defRPr>
                </a:lvl6pPr>
                <a:lvl7pPr marL="2743200" algn="l" defTabSz="457200" rtl="0" eaLnBrk="1" latinLnBrk="0" hangingPunct="1">
                  <a:defRPr kern="1200">
                    <a:solidFill>
                      <a:schemeClr val="tx1"/>
                    </a:solidFill>
                    <a:latin typeface="Arial" pitchFamily="-106" charset="0"/>
                    <a:ea typeface="Arial" pitchFamily="-106" charset="0"/>
                    <a:cs typeface="Arial" pitchFamily="-106" charset="0"/>
                  </a:defRPr>
                </a:lvl7pPr>
                <a:lvl8pPr marL="3200400" algn="l" defTabSz="457200" rtl="0" eaLnBrk="1" latinLnBrk="0" hangingPunct="1">
                  <a:defRPr kern="1200">
                    <a:solidFill>
                      <a:schemeClr val="tx1"/>
                    </a:solidFill>
                    <a:latin typeface="Arial" pitchFamily="-106" charset="0"/>
                    <a:ea typeface="Arial" pitchFamily="-106" charset="0"/>
                    <a:cs typeface="Arial" pitchFamily="-106" charset="0"/>
                  </a:defRPr>
                </a:lvl8pPr>
                <a:lvl9pPr marL="3657600" algn="l" defTabSz="457200" rtl="0" eaLnBrk="1" latinLnBrk="0" hangingPunct="1">
                  <a:defRPr kern="1200">
                    <a:solidFill>
                      <a:schemeClr val="tx1"/>
                    </a:solidFill>
                    <a:latin typeface="Arial" pitchFamily="-106" charset="0"/>
                    <a:ea typeface="Arial" pitchFamily="-106" charset="0"/>
                    <a:cs typeface="Arial" pitchFamily="-106" charset="0"/>
                  </a:defRPr>
                </a:lvl9pPr>
              </a:lstStyle>
              <a:p>
                <a:r>
                  <a:rPr lang="en-US" sz="1050" b="1" dirty="0">
                    <a:latin typeface="Open Sans" panose="020B0606030504020204" pitchFamily="34" charset="0"/>
                    <a:ea typeface="Open Sans" panose="020B0606030504020204" pitchFamily="34" charset="0"/>
                    <a:cs typeface="Open Sans" panose="020B0606030504020204" pitchFamily="34" charset="0"/>
                  </a:rPr>
                  <a:t>Authorization Code</a:t>
                </a:r>
                <a:endParaRPr lang="fi-FI" sz="1050" b="1" dirty="0">
                  <a:latin typeface="Open Sans" panose="020B0606030504020204" pitchFamily="34" charset="0"/>
                  <a:ea typeface="Open Sans" panose="020B0606030504020204" pitchFamily="34" charset="0"/>
                  <a:cs typeface="Open Sans" panose="020B0606030504020204" pitchFamily="34" charset="0"/>
                </a:endParaRPr>
              </a:p>
            </p:txBody>
          </p:sp>
          <p:sp>
            <p:nvSpPr>
              <p:cNvPr id="59" name="Oval 58">
                <a:extLst>
                  <a:ext uri="{FF2B5EF4-FFF2-40B4-BE49-F238E27FC236}">
                    <a16:creationId xmlns:a16="http://schemas.microsoft.com/office/drawing/2014/main" id="{E596FE65-7CB9-42BD-9A0B-E6B06C1BCEC5}"/>
                  </a:ext>
                </a:extLst>
              </p:cNvPr>
              <p:cNvSpPr/>
              <p:nvPr/>
            </p:nvSpPr>
            <p:spPr>
              <a:xfrm>
                <a:off x="1751100" y="3173571"/>
                <a:ext cx="182880" cy="18288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F</a:t>
                </a:r>
                <a:endParaRPr lang="en-US" sz="2000" dirty="0">
                  <a:solidFill>
                    <a:schemeClr val="bg1"/>
                  </a:solidFill>
                </a:endParaRPr>
              </a:p>
            </p:txBody>
          </p:sp>
        </p:grpSp>
        <p:grpSp>
          <p:nvGrpSpPr>
            <p:cNvPr id="4" name="Group 3">
              <a:extLst>
                <a:ext uri="{FF2B5EF4-FFF2-40B4-BE49-F238E27FC236}">
                  <a16:creationId xmlns:a16="http://schemas.microsoft.com/office/drawing/2014/main" id="{D8C33DB8-B86E-4605-940F-E15DB50E492C}"/>
                </a:ext>
              </a:extLst>
            </p:cNvPr>
            <p:cNvGrpSpPr/>
            <p:nvPr/>
          </p:nvGrpSpPr>
          <p:grpSpPr>
            <a:xfrm>
              <a:off x="2104861" y="2906178"/>
              <a:ext cx="1530013" cy="253916"/>
              <a:chOff x="1751100" y="2906178"/>
              <a:chExt cx="1530013" cy="253916"/>
            </a:xfrm>
          </p:grpSpPr>
          <p:sp>
            <p:nvSpPr>
              <p:cNvPr id="90" name="Rectangle 89">
                <a:extLst>
                  <a:ext uri="{FF2B5EF4-FFF2-40B4-BE49-F238E27FC236}">
                    <a16:creationId xmlns:a16="http://schemas.microsoft.com/office/drawing/2014/main" id="{CFDFEC4A-9627-4CFE-91A1-9F3AE21B4256}"/>
                  </a:ext>
                </a:extLst>
              </p:cNvPr>
              <p:cNvSpPr>
                <a:spLocks noChangeArrowheads="1"/>
              </p:cNvSpPr>
              <p:nvPr/>
            </p:nvSpPr>
            <p:spPr bwMode="auto">
              <a:xfrm>
                <a:off x="1890989" y="2906178"/>
                <a:ext cx="1390124" cy="253916"/>
              </a:xfrm>
              <a:prstGeom prst="rect">
                <a:avLst/>
              </a:prstGeom>
              <a:noFill/>
              <a:ln w="9525">
                <a:noFill/>
                <a:miter lim="800000"/>
                <a:headEnd/>
                <a:tailEnd/>
              </a:ln>
              <a:effectLst/>
            </p:spPr>
            <p:txBody>
              <a:bodyPr wrap="none">
                <a:prstTxWarp prst="textNoShape">
                  <a:avLst/>
                </a:prstTxWarp>
                <a:spAutoFit/>
              </a:bodyPr>
              <a:lstStyle>
                <a:defPPr>
                  <a:defRPr lang="fi-FI"/>
                </a:defPPr>
                <a:lvl1pPr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1pPr>
                <a:lvl2pPr marL="4572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2pPr>
                <a:lvl3pPr marL="9144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3pPr>
                <a:lvl4pPr marL="13716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4pPr>
                <a:lvl5pPr marL="18288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5pPr>
                <a:lvl6pPr marL="2286000" algn="l" defTabSz="457200" rtl="0" eaLnBrk="1" latinLnBrk="0" hangingPunct="1">
                  <a:defRPr kern="1200">
                    <a:solidFill>
                      <a:schemeClr val="tx1"/>
                    </a:solidFill>
                    <a:latin typeface="Arial" pitchFamily="-106" charset="0"/>
                    <a:ea typeface="Arial" pitchFamily="-106" charset="0"/>
                    <a:cs typeface="Arial" pitchFamily="-106" charset="0"/>
                  </a:defRPr>
                </a:lvl6pPr>
                <a:lvl7pPr marL="2743200" algn="l" defTabSz="457200" rtl="0" eaLnBrk="1" latinLnBrk="0" hangingPunct="1">
                  <a:defRPr kern="1200">
                    <a:solidFill>
                      <a:schemeClr val="tx1"/>
                    </a:solidFill>
                    <a:latin typeface="Arial" pitchFamily="-106" charset="0"/>
                    <a:ea typeface="Arial" pitchFamily="-106" charset="0"/>
                    <a:cs typeface="Arial" pitchFamily="-106" charset="0"/>
                  </a:defRPr>
                </a:lvl7pPr>
                <a:lvl8pPr marL="3200400" algn="l" defTabSz="457200" rtl="0" eaLnBrk="1" latinLnBrk="0" hangingPunct="1">
                  <a:defRPr kern="1200">
                    <a:solidFill>
                      <a:schemeClr val="tx1"/>
                    </a:solidFill>
                    <a:latin typeface="Arial" pitchFamily="-106" charset="0"/>
                    <a:ea typeface="Arial" pitchFamily="-106" charset="0"/>
                    <a:cs typeface="Arial" pitchFamily="-106" charset="0"/>
                  </a:defRPr>
                </a:lvl8pPr>
                <a:lvl9pPr marL="3657600" algn="l" defTabSz="457200" rtl="0" eaLnBrk="1" latinLnBrk="0" hangingPunct="1">
                  <a:defRPr kern="1200">
                    <a:solidFill>
                      <a:schemeClr val="tx1"/>
                    </a:solidFill>
                    <a:latin typeface="Arial" pitchFamily="-106" charset="0"/>
                    <a:ea typeface="Arial" pitchFamily="-106" charset="0"/>
                    <a:cs typeface="Arial" pitchFamily="-106" charset="0"/>
                  </a:defRPr>
                </a:lvl9pPr>
              </a:lstStyle>
              <a:p>
                <a:r>
                  <a:rPr lang="en-US" sz="1050" b="1" dirty="0">
                    <a:latin typeface="Open Sans" panose="020B0606030504020204" pitchFamily="34" charset="0"/>
                    <a:ea typeface="Open Sans" panose="020B0606030504020204" pitchFamily="34" charset="0"/>
                    <a:cs typeface="Open Sans" panose="020B0606030504020204" pitchFamily="34" charset="0"/>
                  </a:rPr>
                  <a:t>Insert Credentials</a:t>
                </a:r>
                <a:endParaRPr lang="fi-FI" sz="1050" b="1" dirty="0">
                  <a:latin typeface="Open Sans" panose="020B0606030504020204" pitchFamily="34" charset="0"/>
                  <a:ea typeface="Open Sans" panose="020B0606030504020204" pitchFamily="34" charset="0"/>
                  <a:cs typeface="Open Sans" panose="020B0606030504020204" pitchFamily="34" charset="0"/>
                </a:endParaRPr>
              </a:p>
            </p:txBody>
          </p:sp>
          <p:sp>
            <p:nvSpPr>
              <p:cNvPr id="60" name="Oval 59">
                <a:extLst>
                  <a:ext uri="{FF2B5EF4-FFF2-40B4-BE49-F238E27FC236}">
                    <a16:creationId xmlns:a16="http://schemas.microsoft.com/office/drawing/2014/main" id="{2F379B0E-63AF-4749-BBCD-05019C1BB6C8}"/>
                  </a:ext>
                </a:extLst>
              </p:cNvPr>
              <p:cNvSpPr/>
              <p:nvPr/>
            </p:nvSpPr>
            <p:spPr>
              <a:xfrm>
                <a:off x="1751100" y="2941696"/>
                <a:ext cx="182880" cy="18288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E</a:t>
                </a:r>
                <a:endParaRPr lang="en-US" sz="2000" dirty="0">
                  <a:solidFill>
                    <a:schemeClr val="bg1"/>
                  </a:solidFill>
                </a:endParaRPr>
              </a:p>
            </p:txBody>
          </p:sp>
        </p:grpSp>
        <p:grpSp>
          <p:nvGrpSpPr>
            <p:cNvPr id="3" name="Group 2">
              <a:extLst>
                <a:ext uri="{FF2B5EF4-FFF2-40B4-BE49-F238E27FC236}">
                  <a16:creationId xmlns:a16="http://schemas.microsoft.com/office/drawing/2014/main" id="{5EE1B61C-6DEA-45E2-B528-CB6EF3B839F6}"/>
                </a:ext>
              </a:extLst>
            </p:cNvPr>
            <p:cNvGrpSpPr/>
            <p:nvPr/>
          </p:nvGrpSpPr>
          <p:grpSpPr>
            <a:xfrm>
              <a:off x="2104861" y="2669836"/>
              <a:ext cx="2025342" cy="253916"/>
              <a:chOff x="1751100" y="2662909"/>
              <a:chExt cx="2025342" cy="253916"/>
            </a:xfrm>
          </p:grpSpPr>
          <p:sp>
            <p:nvSpPr>
              <p:cNvPr id="91" name="Rectangle 90">
                <a:extLst>
                  <a:ext uri="{FF2B5EF4-FFF2-40B4-BE49-F238E27FC236}">
                    <a16:creationId xmlns:a16="http://schemas.microsoft.com/office/drawing/2014/main" id="{4773DC35-5CBE-4ACF-B0DC-2739A6E3E531}"/>
                  </a:ext>
                </a:extLst>
              </p:cNvPr>
              <p:cNvSpPr>
                <a:spLocks noChangeArrowheads="1"/>
              </p:cNvSpPr>
              <p:nvPr/>
            </p:nvSpPr>
            <p:spPr bwMode="auto">
              <a:xfrm>
                <a:off x="1890989" y="2662909"/>
                <a:ext cx="1885453" cy="253916"/>
              </a:xfrm>
              <a:prstGeom prst="rect">
                <a:avLst/>
              </a:prstGeom>
              <a:noFill/>
              <a:ln w="9525">
                <a:noFill/>
                <a:miter lim="800000"/>
                <a:headEnd/>
                <a:tailEnd/>
              </a:ln>
              <a:effectLst/>
            </p:spPr>
            <p:txBody>
              <a:bodyPr wrap="none">
                <a:prstTxWarp prst="textNoShape">
                  <a:avLst/>
                </a:prstTxWarp>
                <a:spAutoFit/>
              </a:bodyPr>
              <a:lstStyle>
                <a:defPPr>
                  <a:defRPr lang="fi-FI"/>
                </a:defPPr>
                <a:lvl1pPr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1pPr>
                <a:lvl2pPr marL="4572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2pPr>
                <a:lvl3pPr marL="9144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3pPr>
                <a:lvl4pPr marL="13716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4pPr>
                <a:lvl5pPr marL="18288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5pPr>
                <a:lvl6pPr marL="2286000" algn="l" defTabSz="457200" rtl="0" eaLnBrk="1" latinLnBrk="0" hangingPunct="1">
                  <a:defRPr kern="1200">
                    <a:solidFill>
                      <a:schemeClr val="tx1"/>
                    </a:solidFill>
                    <a:latin typeface="Arial" pitchFamily="-106" charset="0"/>
                    <a:ea typeface="Arial" pitchFamily="-106" charset="0"/>
                    <a:cs typeface="Arial" pitchFamily="-106" charset="0"/>
                  </a:defRPr>
                </a:lvl6pPr>
                <a:lvl7pPr marL="2743200" algn="l" defTabSz="457200" rtl="0" eaLnBrk="1" latinLnBrk="0" hangingPunct="1">
                  <a:defRPr kern="1200">
                    <a:solidFill>
                      <a:schemeClr val="tx1"/>
                    </a:solidFill>
                    <a:latin typeface="Arial" pitchFamily="-106" charset="0"/>
                    <a:ea typeface="Arial" pitchFamily="-106" charset="0"/>
                    <a:cs typeface="Arial" pitchFamily="-106" charset="0"/>
                  </a:defRPr>
                </a:lvl7pPr>
                <a:lvl8pPr marL="3200400" algn="l" defTabSz="457200" rtl="0" eaLnBrk="1" latinLnBrk="0" hangingPunct="1">
                  <a:defRPr kern="1200">
                    <a:solidFill>
                      <a:schemeClr val="tx1"/>
                    </a:solidFill>
                    <a:latin typeface="Arial" pitchFamily="-106" charset="0"/>
                    <a:ea typeface="Arial" pitchFamily="-106" charset="0"/>
                    <a:cs typeface="Arial" pitchFamily="-106" charset="0"/>
                  </a:defRPr>
                </a:lvl8pPr>
                <a:lvl9pPr marL="3657600" algn="l" defTabSz="457200" rtl="0" eaLnBrk="1" latinLnBrk="0" hangingPunct="1">
                  <a:defRPr kern="1200">
                    <a:solidFill>
                      <a:schemeClr val="tx1"/>
                    </a:solidFill>
                    <a:latin typeface="Arial" pitchFamily="-106" charset="0"/>
                    <a:ea typeface="Arial" pitchFamily="-106" charset="0"/>
                    <a:cs typeface="Arial" pitchFamily="-106" charset="0"/>
                  </a:defRPr>
                </a:lvl9pPr>
              </a:lstStyle>
              <a:p>
                <a:r>
                  <a:rPr lang="en-US" sz="1050" b="1" dirty="0">
                    <a:latin typeface="Open Sans" panose="020B0606030504020204" pitchFamily="34" charset="0"/>
                    <a:ea typeface="Open Sans" panose="020B0606030504020204" pitchFamily="34" charset="0"/>
                    <a:cs typeface="Open Sans" panose="020B0606030504020204" pitchFamily="34" charset="0"/>
                  </a:rPr>
                  <a:t>Redirect user to IDP login</a:t>
                </a:r>
                <a:endParaRPr lang="fi-FI" sz="1050" b="1" dirty="0">
                  <a:latin typeface="Open Sans" panose="020B0606030504020204" pitchFamily="34" charset="0"/>
                  <a:ea typeface="Open Sans" panose="020B0606030504020204" pitchFamily="34" charset="0"/>
                  <a:cs typeface="Open Sans" panose="020B0606030504020204" pitchFamily="34" charset="0"/>
                </a:endParaRPr>
              </a:p>
            </p:txBody>
          </p:sp>
          <p:sp>
            <p:nvSpPr>
              <p:cNvPr id="61" name="Oval 60">
                <a:extLst>
                  <a:ext uri="{FF2B5EF4-FFF2-40B4-BE49-F238E27FC236}">
                    <a16:creationId xmlns:a16="http://schemas.microsoft.com/office/drawing/2014/main" id="{AA0300EA-5816-48DA-B016-B007F5B87BC2}"/>
                  </a:ext>
                </a:extLst>
              </p:cNvPr>
              <p:cNvSpPr/>
              <p:nvPr/>
            </p:nvSpPr>
            <p:spPr>
              <a:xfrm>
                <a:off x="1751100" y="2698427"/>
                <a:ext cx="182880" cy="18288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
                </a:r>
                <a:endParaRPr lang="en-US" sz="2000" dirty="0">
                  <a:solidFill>
                    <a:schemeClr val="bg1"/>
                  </a:solidFill>
                </a:endParaRPr>
              </a:p>
            </p:txBody>
          </p:sp>
        </p:grpSp>
        <p:grpSp>
          <p:nvGrpSpPr>
            <p:cNvPr id="2" name="Group 1">
              <a:extLst>
                <a:ext uri="{FF2B5EF4-FFF2-40B4-BE49-F238E27FC236}">
                  <a16:creationId xmlns:a16="http://schemas.microsoft.com/office/drawing/2014/main" id="{3C9AE2FF-0991-495A-B6C8-3978F3836130}"/>
                </a:ext>
              </a:extLst>
            </p:cNvPr>
            <p:cNvGrpSpPr/>
            <p:nvPr/>
          </p:nvGrpSpPr>
          <p:grpSpPr>
            <a:xfrm>
              <a:off x="2104861" y="2443613"/>
              <a:ext cx="1837790" cy="253916"/>
              <a:chOff x="1751100" y="2381270"/>
              <a:chExt cx="1837790" cy="253916"/>
            </a:xfrm>
          </p:grpSpPr>
          <p:sp>
            <p:nvSpPr>
              <p:cNvPr id="73" name="Rectangle 72">
                <a:extLst>
                  <a:ext uri="{FF2B5EF4-FFF2-40B4-BE49-F238E27FC236}">
                    <a16:creationId xmlns:a16="http://schemas.microsoft.com/office/drawing/2014/main" id="{F9B99096-E539-45F5-8886-8D0E715A5B56}"/>
                  </a:ext>
                </a:extLst>
              </p:cNvPr>
              <p:cNvSpPr>
                <a:spLocks noChangeArrowheads="1"/>
              </p:cNvSpPr>
              <p:nvPr/>
            </p:nvSpPr>
            <p:spPr bwMode="auto">
              <a:xfrm>
                <a:off x="1890989" y="2381270"/>
                <a:ext cx="1697901" cy="253916"/>
              </a:xfrm>
              <a:prstGeom prst="rect">
                <a:avLst/>
              </a:prstGeom>
              <a:noFill/>
              <a:ln w="9525">
                <a:noFill/>
                <a:miter lim="800000"/>
                <a:headEnd/>
                <a:tailEnd/>
              </a:ln>
              <a:effectLst/>
            </p:spPr>
            <p:txBody>
              <a:bodyPr wrap="none">
                <a:prstTxWarp prst="textNoShape">
                  <a:avLst/>
                </a:prstTxWarp>
                <a:spAutoFit/>
              </a:bodyPr>
              <a:lstStyle>
                <a:defPPr>
                  <a:defRPr lang="fi-FI"/>
                </a:defPPr>
                <a:lvl1pPr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1pPr>
                <a:lvl2pPr marL="4572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2pPr>
                <a:lvl3pPr marL="9144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3pPr>
                <a:lvl4pPr marL="13716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4pPr>
                <a:lvl5pPr marL="18288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5pPr>
                <a:lvl6pPr marL="2286000" algn="l" defTabSz="457200" rtl="0" eaLnBrk="1" latinLnBrk="0" hangingPunct="1">
                  <a:defRPr kern="1200">
                    <a:solidFill>
                      <a:schemeClr val="tx1"/>
                    </a:solidFill>
                    <a:latin typeface="Arial" pitchFamily="-106" charset="0"/>
                    <a:ea typeface="Arial" pitchFamily="-106" charset="0"/>
                    <a:cs typeface="Arial" pitchFamily="-106" charset="0"/>
                  </a:defRPr>
                </a:lvl6pPr>
                <a:lvl7pPr marL="2743200" algn="l" defTabSz="457200" rtl="0" eaLnBrk="1" latinLnBrk="0" hangingPunct="1">
                  <a:defRPr kern="1200">
                    <a:solidFill>
                      <a:schemeClr val="tx1"/>
                    </a:solidFill>
                    <a:latin typeface="Arial" pitchFamily="-106" charset="0"/>
                    <a:ea typeface="Arial" pitchFamily="-106" charset="0"/>
                    <a:cs typeface="Arial" pitchFamily="-106" charset="0"/>
                  </a:defRPr>
                </a:lvl7pPr>
                <a:lvl8pPr marL="3200400" algn="l" defTabSz="457200" rtl="0" eaLnBrk="1" latinLnBrk="0" hangingPunct="1">
                  <a:defRPr kern="1200">
                    <a:solidFill>
                      <a:schemeClr val="tx1"/>
                    </a:solidFill>
                    <a:latin typeface="Arial" pitchFamily="-106" charset="0"/>
                    <a:ea typeface="Arial" pitchFamily="-106" charset="0"/>
                    <a:cs typeface="Arial" pitchFamily="-106" charset="0"/>
                  </a:defRPr>
                </a:lvl8pPr>
                <a:lvl9pPr marL="3657600" algn="l" defTabSz="457200" rtl="0" eaLnBrk="1" latinLnBrk="0" hangingPunct="1">
                  <a:defRPr kern="1200">
                    <a:solidFill>
                      <a:schemeClr val="tx1"/>
                    </a:solidFill>
                    <a:latin typeface="Arial" pitchFamily="-106" charset="0"/>
                    <a:ea typeface="Arial" pitchFamily="-106" charset="0"/>
                    <a:cs typeface="Arial" pitchFamily="-106" charset="0"/>
                  </a:defRPr>
                </a:lvl9pPr>
              </a:lstStyle>
              <a:p>
                <a:r>
                  <a:rPr lang="en-US" sz="1050" b="1" dirty="0">
                    <a:latin typeface="Open Sans" panose="020B0606030504020204" pitchFamily="34" charset="0"/>
                    <a:ea typeface="Open Sans" panose="020B0606030504020204" pitchFamily="34" charset="0"/>
                    <a:cs typeface="Open Sans" panose="020B0606030504020204" pitchFamily="34" charset="0"/>
                  </a:rPr>
                  <a:t>Authorization Request</a:t>
                </a:r>
                <a:endParaRPr lang="fi-FI" sz="1050" b="1" dirty="0">
                  <a:latin typeface="Open Sans" panose="020B0606030504020204" pitchFamily="34" charset="0"/>
                  <a:ea typeface="Open Sans" panose="020B0606030504020204" pitchFamily="34" charset="0"/>
                  <a:cs typeface="Open Sans" panose="020B0606030504020204" pitchFamily="34" charset="0"/>
                </a:endParaRPr>
              </a:p>
            </p:txBody>
          </p:sp>
          <p:sp>
            <p:nvSpPr>
              <p:cNvPr id="62" name="Oval 61">
                <a:extLst>
                  <a:ext uri="{FF2B5EF4-FFF2-40B4-BE49-F238E27FC236}">
                    <a16:creationId xmlns:a16="http://schemas.microsoft.com/office/drawing/2014/main" id="{7EB9080F-F684-4F56-8431-8D50A9B3EA5E}"/>
                  </a:ext>
                </a:extLst>
              </p:cNvPr>
              <p:cNvSpPr/>
              <p:nvPr/>
            </p:nvSpPr>
            <p:spPr>
              <a:xfrm>
                <a:off x="1751100" y="2416788"/>
                <a:ext cx="182880" cy="18288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C</a:t>
                </a:r>
                <a:endParaRPr lang="en-US" sz="2000" dirty="0">
                  <a:solidFill>
                    <a:schemeClr val="bg1"/>
                  </a:solidFill>
                </a:endParaRPr>
              </a:p>
            </p:txBody>
          </p:sp>
        </p:grpSp>
        <p:sp>
          <p:nvSpPr>
            <p:cNvPr id="63" name="Oval 62">
              <a:extLst>
                <a:ext uri="{FF2B5EF4-FFF2-40B4-BE49-F238E27FC236}">
                  <a16:creationId xmlns:a16="http://schemas.microsoft.com/office/drawing/2014/main" id="{0FA33C8E-0886-45AD-BE32-8F68B385B80C}"/>
                </a:ext>
              </a:extLst>
            </p:cNvPr>
            <p:cNvSpPr/>
            <p:nvPr/>
          </p:nvSpPr>
          <p:spPr>
            <a:xfrm>
              <a:off x="295645" y="2272076"/>
              <a:ext cx="182880" cy="18288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A</a:t>
              </a:r>
              <a:endParaRPr lang="en-US" sz="2000" dirty="0">
                <a:solidFill>
                  <a:schemeClr val="bg1"/>
                </a:solidFill>
              </a:endParaRPr>
            </a:p>
          </p:txBody>
        </p:sp>
        <p:sp>
          <p:nvSpPr>
            <p:cNvPr id="64" name="Oval 63">
              <a:extLst>
                <a:ext uri="{FF2B5EF4-FFF2-40B4-BE49-F238E27FC236}">
                  <a16:creationId xmlns:a16="http://schemas.microsoft.com/office/drawing/2014/main" id="{47E5F192-D10B-40AC-9C28-1E5B67C3BBFB}"/>
                </a:ext>
              </a:extLst>
            </p:cNvPr>
            <p:cNvSpPr/>
            <p:nvPr/>
          </p:nvSpPr>
          <p:spPr>
            <a:xfrm>
              <a:off x="295645" y="4023830"/>
              <a:ext cx="182880" cy="18288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B</a:t>
              </a:r>
              <a:endParaRPr lang="en-US" sz="2000" dirty="0">
                <a:solidFill>
                  <a:schemeClr val="bg1"/>
                </a:solidFill>
              </a:endParaRPr>
            </a:p>
          </p:txBody>
        </p:sp>
      </p:grpSp>
    </p:spTree>
    <p:extLst>
      <p:ext uri="{BB962C8B-B14F-4D97-AF65-F5344CB8AC3E}">
        <p14:creationId xmlns:p14="http://schemas.microsoft.com/office/powerpoint/2010/main" val="272021179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Title 5">
            <a:extLst>
              <a:ext uri="{FF2B5EF4-FFF2-40B4-BE49-F238E27FC236}">
                <a16:creationId xmlns:a16="http://schemas.microsoft.com/office/drawing/2014/main" id="{47396696-5BBF-44A6-B6A0-CE83BBD6BA98}"/>
              </a:ext>
            </a:extLst>
          </p:cNvPr>
          <p:cNvSpPr txBox="1">
            <a:spLocks/>
          </p:cNvSpPr>
          <p:nvPr/>
        </p:nvSpPr>
        <p:spPr>
          <a:xfrm>
            <a:off x="421341" y="381179"/>
            <a:ext cx="11170024" cy="594360"/>
          </a:xfrm>
          <a:prstGeom prst="rect">
            <a:avLst/>
          </a:prstGeom>
        </p:spPr>
        <p:txBody>
          <a:bodyPr vert="horz" lIns="0" tIns="45720" rIns="0" bIns="0" rtlCol="0" anchor="t" anchorCtr="0">
            <a:noAutofit/>
          </a:bodyPr>
          <a:lstStyle>
            <a:lvl1pPr algn="l" defTabSz="914400" rtl="0" eaLnBrk="1" latinLnBrk="0" hangingPunct="1">
              <a:lnSpc>
                <a:spcPct val="80000"/>
              </a:lnSpc>
              <a:spcBef>
                <a:spcPct val="0"/>
              </a:spcBef>
              <a:buNone/>
              <a:defRPr sz="2800" b="0" i="0" kern="1200" cap="none" spc="-1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3200" dirty="0">
                <a:latin typeface="+mj-lt"/>
              </a:rPr>
              <a:t>Programmable Web API’s Security Model Distribution </a:t>
            </a:r>
          </a:p>
        </p:txBody>
      </p:sp>
      <p:graphicFrame>
        <p:nvGraphicFramePr>
          <p:cNvPr id="2" name="Table 1">
            <a:extLst>
              <a:ext uri="{FF2B5EF4-FFF2-40B4-BE49-F238E27FC236}">
                <a16:creationId xmlns:a16="http://schemas.microsoft.com/office/drawing/2014/main" id="{3E3A1952-7259-4E4E-B346-4283DC87368D}"/>
              </a:ext>
            </a:extLst>
          </p:cNvPr>
          <p:cNvGraphicFramePr>
            <a:graphicFrameLocks noGrp="1"/>
          </p:cNvGraphicFramePr>
          <p:nvPr>
            <p:extLst>
              <p:ext uri="{D42A27DB-BD31-4B8C-83A1-F6EECF244321}">
                <p14:modId xmlns:p14="http://schemas.microsoft.com/office/powerpoint/2010/main" val="2800273376"/>
              </p:ext>
            </p:extLst>
          </p:nvPr>
        </p:nvGraphicFramePr>
        <p:xfrm>
          <a:off x="824753" y="1336351"/>
          <a:ext cx="10363200" cy="4185298"/>
        </p:xfrm>
        <a:graphic>
          <a:graphicData uri="http://schemas.openxmlformats.org/drawingml/2006/table">
            <a:tbl>
              <a:tblPr/>
              <a:tblGrid>
                <a:gridCol w="5181600">
                  <a:extLst>
                    <a:ext uri="{9D8B030D-6E8A-4147-A177-3AD203B41FA5}">
                      <a16:colId xmlns:a16="http://schemas.microsoft.com/office/drawing/2014/main" val="402872495"/>
                    </a:ext>
                  </a:extLst>
                </a:gridCol>
                <a:gridCol w="5181600">
                  <a:extLst>
                    <a:ext uri="{9D8B030D-6E8A-4147-A177-3AD203B41FA5}">
                      <a16:colId xmlns:a16="http://schemas.microsoft.com/office/drawing/2014/main" val="3630560540"/>
                    </a:ext>
                  </a:extLst>
                </a:gridCol>
              </a:tblGrid>
              <a:tr h="0">
                <a:tc>
                  <a:txBody>
                    <a:bodyPr/>
                    <a:lstStyle/>
                    <a:p>
                      <a:pPr algn="ctr"/>
                      <a:r>
                        <a:rPr lang="en-US" b="1" dirty="0">
                          <a:solidFill>
                            <a:schemeClr val="bg1"/>
                          </a:solidFill>
                          <a:effectLst/>
                        </a:rPr>
                        <a:t>Type</a:t>
                      </a:r>
                    </a:p>
                  </a:txBody>
                  <a:tcPr marL="23813" marR="23813" marT="23813" marB="23813" anchor="ctr">
                    <a:lnL>
                      <a:noFill/>
                    </a:lnL>
                    <a:lnR>
                      <a:noFill/>
                    </a:lnR>
                    <a:lnT>
                      <a:noFill/>
                    </a:lnT>
                    <a:lnB>
                      <a:noFill/>
                    </a:lnB>
                    <a:solidFill>
                      <a:srgbClr val="2F769B"/>
                    </a:solidFill>
                  </a:tcPr>
                </a:tc>
                <a:tc>
                  <a:txBody>
                    <a:bodyPr/>
                    <a:lstStyle/>
                    <a:p>
                      <a:pPr algn="ctr"/>
                      <a:r>
                        <a:rPr lang="en-US" b="1" dirty="0">
                          <a:solidFill>
                            <a:schemeClr val="bg1"/>
                          </a:solidFill>
                          <a:effectLst/>
                        </a:rPr>
                        <a:t>Count</a:t>
                      </a:r>
                    </a:p>
                  </a:txBody>
                  <a:tcPr marL="23813" marR="23813" marT="23813" marB="23813" anchor="ctr">
                    <a:lnL>
                      <a:noFill/>
                    </a:lnL>
                    <a:lnR>
                      <a:noFill/>
                    </a:lnR>
                    <a:lnT>
                      <a:noFill/>
                    </a:lnT>
                    <a:lnB>
                      <a:noFill/>
                    </a:lnB>
                    <a:solidFill>
                      <a:srgbClr val="2F769B"/>
                    </a:solidFill>
                  </a:tcPr>
                </a:tc>
                <a:extLst>
                  <a:ext uri="{0D108BD9-81ED-4DB2-BD59-A6C34878D82A}">
                    <a16:rowId xmlns:a16="http://schemas.microsoft.com/office/drawing/2014/main" val="1365992364"/>
                  </a:ext>
                </a:extLst>
              </a:tr>
              <a:tr h="0">
                <a:tc>
                  <a:txBody>
                    <a:bodyPr/>
                    <a:lstStyle/>
                    <a:p>
                      <a:pPr algn="ctr"/>
                      <a:r>
                        <a:rPr lang="en-US">
                          <a:effectLst/>
                        </a:rPr>
                        <a:t>API Key</a:t>
                      </a:r>
                    </a:p>
                  </a:txBody>
                  <a:tcPr marL="23813" marR="23813" marT="23813" marB="23813" anchor="ctr">
                    <a:lnL>
                      <a:noFill/>
                    </a:lnL>
                    <a:lnR>
                      <a:noFill/>
                    </a:lnR>
                    <a:lnT>
                      <a:noFill/>
                    </a:lnT>
                    <a:lnB>
                      <a:noFill/>
                    </a:lnB>
                    <a:solidFill>
                      <a:srgbClr val="FFFFFF"/>
                    </a:solidFill>
                  </a:tcPr>
                </a:tc>
                <a:tc>
                  <a:txBody>
                    <a:bodyPr/>
                    <a:lstStyle/>
                    <a:p>
                      <a:pPr algn="ctr"/>
                      <a:r>
                        <a:rPr lang="en-US">
                          <a:effectLst/>
                        </a:rPr>
                        <a:t>3894</a:t>
                      </a:r>
                    </a:p>
                  </a:txBody>
                  <a:tcPr marL="23813" marR="23813" marT="23813" marB="23813" anchor="ctr">
                    <a:lnL>
                      <a:noFill/>
                    </a:lnL>
                    <a:lnR>
                      <a:noFill/>
                    </a:lnR>
                    <a:lnT>
                      <a:noFill/>
                    </a:lnT>
                    <a:lnB>
                      <a:noFill/>
                    </a:lnB>
                    <a:solidFill>
                      <a:srgbClr val="FFFFFF"/>
                    </a:solidFill>
                  </a:tcPr>
                </a:tc>
                <a:extLst>
                  <a:ext uri="{0D108BD9-81ED-4DB2-BD59-A6C34878D82A}">
                    <a16:rowId xmlns:a16="http://schemas.microsoft.com/office/drawing/2014/main" val="1099133035"/>
                  </a:ext>
                </a:extLst>
              </a:tr>
              <a:tr h="0">
                <a:tc>
                  <a:txBody>
                    <a:bodyPr/>
                    <a:lstStyle/>
                    <a:p>
                      <a:pPr algn="ctr"/>
                      <a:r>
                        <a:rPr lang="en-US">
                          <a:effectLst/>
                        </a:rPr>
                        <a:t>Token</a:t>
                      </a:r>
                    </a:p>
                  </a:txBody>
                  <a:tcPr marL="23813" marR="23813" marT="23813" marB="23813" anchor="ctr">
                    <a:lnL>
                      <a:noFill/>
                    </a:lnL>
                    <a:lnR>
                      <a:noFill/>
                    </a:lnR>
                    <a:lnT>
                      <a:noFill/>
                    </a:lnT>
                    <a:lnB>
                      <a:noFill/>
                    </a:lnB>
                    <a:solidFill>
                      <a:srgbClr val="FFFFFF"/>
                    </a:solidFill>
                  </a:tcPr>
                </a:tc>
                <a:tc>
                  <a:txBody>
                    <a:bodyPr/>
                    <a:lstStyle/>
                    <a:p>
                      <a:pPr algn="ctr"/>
                      <a:r>
                        <a:rPr lang="en-US">
                          <a:effectLst/>
                        </a:rPr>
                        <a:t>1489</a:t>
                      </a:r>
                    </a:p>
                  </a:txBody>
                  <a:tcPr marL="23813" marR="23813" marT="23813" marB="23813" anchor="ctr">
                    <a:lnL>
                      <a:noFill/>
                    </a:lnL>
                    <a:lnR>
                      <a:noFill/>
                    </a:lnR>
                    <a:lnT>
                      <a:noFill/>
                    </a:lnT>
                    <a:lnB>
                      <a:noFill/>
                    </a:lnB>
                    <a:solidFill>
                      <a:srgbClr val="FFFFFF"/>
                    </a:solidFill>
                  </a:tcPr>
                </a:tc>
                <a:extLst>
                  <a:ext uri="{0D108BD9-81ED-4DB2-BD59-A6C34878D82A}">
                    <a16:rowId xmlns:a16="http://schemas.microsoft.com/office/drawing/2014/main" val="2595857141"/>
                  </a:ext>
                </a:extLst>
              </a:tr>
              <a:tr h="0">
                <a:tc>
                  <a:txBody>
                    <a:bodyPr/>
                    <a:lstStyle/>
                    <a:p>
                      <a:pPr algn="ctr"/>
                      <a:r>
                        <a:rPr lang="en-US">
                          <a:effectLst/>
                        </a:rPr>
                        <a:t>HTTP Basic Auth</a:t>
                      </a:r>
                    </a:p>
                  </a:txBody>
                  <a:tcPr marL="23813" marR="23813" marT="23813" marB="23813" anchor="ctr">
                    <a:lnL>
                      <a:noFill/>
                    </a:lnL>
                    <a:lnR>
                      <a:noFill/>
                    </a:lnR>
                    <a:lnT>
                      <a:noFill/>
                    </a:lnT>
                    <a:lnB>
                      <a:noFill/>
                    </a:lnB>
                    <a:solidFill>
                      <a:srgbClr val="FFFFFF"/>
                    </a:solidFill>
                  </a:tcPr>
                </a:tc>
                <a:tc>
                  <a:txBody>
                    <a:bodyPr/>
                    <a:lstStyle/>
                    <a:p>
                      <a:pPr algn="ctr"/>
                      <a:r>
                        <a:rPr lang="en-US">
                          <a:effectLst/>
                        </a:rPr>
                        <a:t>1153</a:t>
                      </a:r>
                    </a:p>
                  </a:txBody>
                  <a:tcPr marL="23813" marR="23813" marT="23813" marB="23813" anchor="ctr">
                    <a:lnL>
                      <a:noFill/>
                    </a:lnL>
                    <a:lnR>
                      <a:noFill/>
                    </a:lnR>
                    <a:lnT>
                      <a:noFill/>
                    </a:lnT>
                    <a:lnB>
                      <a:noFill/>
                    </a:lnB>
                    <a:solidFill>
                      <a:srgbClr val="FFFFFF"/>
                    </a:solidFill>
                  </a:tcPr>
                </a:tc>
                <a:extLst>
                  <a:ext uri="{0D108BD9-81ED-4DB2-BD59-A6C34878D82A}">
                    <a16:rowId xmlns:a16="http://schemas.microsoft.com/office/drawing/2014/main" val="2808763409"/>
                  </a:ext>
                </a:extLst>
              </a:tr>
              <a:tr h="0">
                <a:tc>
                  <a:txBody>
                    <a:bodyPr/>
                    <a:lstStyle/>
                    <a:p>
                      <a:pPr algn="ctr"/>
                      <a:r>
                        <a:rPr lang="en-US">
                          <a:effectLst/>
                        </a:rPr>
                        <a:t>Unspecified</a:t>
                      </a:r>
                    </a:p>
                  </a:txBody>
                  <a:tcPr marL="23813" marR="23813" marT="23813" marB="23813" anchor="ctr">
                    <a:lnL>
                      <a:noFill/>
                    </a:lnL>
                    <a:lnR>
                      <a:noFill/>
                    </a:lnR>
                    <a:lnT>
                      <a:noFill/>
                    </a:lnT>
                    <a:lnB>
                      <a:noFill/>
                    </a:lnB>
                    <a:solidFill>
                      <a:srgbClr val="FFFFFF"/>
                    </a:solidFill>
                  </a:tcPr>
                </a:tc>
                <a:tc>
                  <a:txBody>
                    <a:bodyPr/>
                    <a:lstStyle/>
                    <a:p>
                      <a:pPr algn="ctr"/>
                      <a:r>
                        <a:rPr lang="en-US">
                          <a:effectLst/>
                        </a:rPr>
                        <a:t>1128</a:t>
                      </a:r>
                    </a:p>
                  </a:txBody>
                  <a:tcPr marL="23813" marR="23813" marT="23813" marB="23813" anchor="ctr">
                    <a:lnL>
                      <a:noFill/>
                    </a:lnL>
                    <a:lnR>
                      <a:noFill/>
                    </a:lnR>
                    <a:lnT>
                      <a:noFill/>
                    </a:lnT>
                    <a:lnB>
                      <a:noFill/>
                    </a:lnB>
                    <a:solidFill>
                      <a:srgbClr val="FFFFFF"/>
                    </a:solidFill>
                  </a:tcPr>
                </a:tc>
                <a:extLst>
                  <a:ext uri="{0D108BD9-81ED-4DB2-BD59-A6C34878D82A}">
                    <a16:rowId xmlns:a16="http://schemas.microsoft.com/office/drawing/2014/main" val="3566387289"/>
                  </a:ext>
                </a:extLst>
              </a:tr>
              <a:tr h="0">
                <a:tc>
                  <a:txBody>
                    <a:bodyPr/>
                    <a:lstStyle/>
                    <a:p>
                      <a:pPr algn="ctr"/>
                      <a:r>
                        <a:rPr lang="en-US">
                          <a:effectLst/>
                        </a:rPr>
                        <a:t>OAuth 2</a:t>
                      </a:r>
                    </a:p>
                  </a:txBody>
                  <a:tcPr marL="23813" marR="23813" marT="23813" marB="23813" anchor="ctr">
                    <a:lnL>
                      <a:noFill/>
                    </a:lnL>
                    <a:lnR>
                      <a:noFill/>
                    </a:lnR>
                    <a:lnT>
                      <a:noFill/>
                    </a:lnT>
                    <a:lnB>
                      <a:noFill/>
                    </a:lnB>
                    <a:solidFill>
                      <a:srgbClr val="FFFFFF"/>
                    </a:solidFill>
                  </a:tcPr>
                </a:tc>
                <a:tc>
                  <a:txBody>
                    <a:bodyPr/>
                    <a:lstStyle/>
                    <a:p>
                      <a:pPr algn="ctr"/>
                      <a:r>
                        <a:rPr lang="en-US">
                          <a:effectLst/>
                        </a:rPr>
                        <a:t>920</a:t>
                      </a:r>
                    </a:p>
                  </a:txBody>
                  <a:tcPr marL="23813" marR="23813" marT="23813" marB="23813" anchor="ctr">
                    <a:lnL>
                      <a:noFill/>
                    </a:lnL>
                    <a:lnR>
                      <a:noFill/>
                    </a:lnR>
                    <a:lnT>
                      <a:noFill/>
                    </a:lnT>
                    <a:lnB>
                      <a:noFill/>
                    </a:lnB>
                    <a:solidFill>
                      <a:srgbClr val="FFFFFF"/>
                    </a:solidFill>
                  </a:tcPr>
                </a:tc>
                <a:extLst>
                  <a:ext uri="{0D108BD9-81ED-4DB2-BD59-A6C34878D82A}">
                    <a16:rowId xmlns:a16="http://schemas.microsoft.com/office/drawing/2014/main" val="754620222"/>
                  </a:ext>
                </a:extLst>
              </a:tr>
              <a:tr h="0">
                <a:tc>
                  <a:txBody>
                    <a:bodyPr/>
                    <a:lstStyle/>
                    <a:p>
                      <a:pPr algn="ctr"/>
                      <a:r>
                        <a:rPr lang="en-US">
                          <a:effectLst/>
                        </a:rPr>
                        <a:t>App ID</a:t>
                      </a:r>
                    </a:p>
                  </a:txBody>
                  <a:tcPr marL="23813" marR="23813" marT="23813" marB="23813" anchor="ctr">
                    <a:lnL>
                      <a:noFill/>
                    </a:lnL>
                    <a:lnR>
                      <a:noFill/>
                    </a:lnR>
                    <a:lnT>
                      <a:noFill/>
                    </a:lnT>
                    <a:lnB>
                      <a:noFill/>
                    </a:lnB>
                    <a:solidFill>
                      <a:srgbClr val="FFFFFF"/>
                    </a:solidFill>
                  </a:tcPr>
                </a:tc>
                <a:tc>
                  <a:txBody>
                    <a:bodyPr/>
                    <a:lstStyle/>
                    <a:p>
                      <a:pPr algn="ctr"/>
                      <a:r>
                        <a:rPr lang="en-US">
                          <a:effectLst/>
                        </a:rPr>
                        <a:t>256</a:t>
                      </a:r>
                    </a:p>
                  </a:txBody>
                  <a:tcPr marL="23813" marR="23813" marT="23813" marB="23813" anchor="ctr">
                    <a:lnL>
                      <a:noFill/>
                    </a:lnL>
                    <a:lnR>
                      <a:noFill/>
                    </a:lnR>
                    <a:lnT>
                      <a:noFill/>
                    </a:lnT>
                    <a:lnB>
                      <a:noFill/>
                    </a:lnB>
                    <a:solidFill>
                      <a:srgbClr val="FFFFFF"/>
                    </a:solidFill>
                  </a:tcPr>
                </a:tc>
                <a:extLst>
                  <a:ext uri="{0D108BD9-81ED-4DB2-BD59-A6C34878D82A}">
                    <a16:rowId xmlns:a16="http://schemas.microsoft.com/office/drawing/2014/main" val="3971697977"/>
                  </a:ext>
                </a:extLst>
              </a:tr>
              <a:tr h="0">
                <a:tc>
                  <a:txBody>
                    <a:bodyPr/>
                    <a:lstStyle/>
                    <a:p>
                      <a:pPr algn="ctr"/>
                      <a:r>
                        <a:rPr lang="en-US">
                          <a:effectLst/>
                        </a:rPr>
                        <a:t>OAuth 1</a:t>
                      </a:r>
                    </a:p>
                  </a:txBody>
                  <a:tcPr marL="23813" marR="23813" marT="23813" marB="23813" anchor="ctr">
                    <a:lnL>
                      <a:noFill/>
                    </a:lnL>
                    <a:lnR>
                      <a:noFill/>
                    </a:lnR>
                    <a:lnT>
                      <a:noFill/>
                    </a:lnT>
                    <a:lnB>
                      <a:noFill/>
                    </a:lnB>
                    <a:solidFill>
                      <a:srgbClr val="FFFFFF"/>
                    </a:solidFill>
                  </a:tcPr>
                </a:tc>
                <a:tc>
                  <a:txBody>
                    <a:bodyPr/>
                    <a:lstStyle/>
                    <a:p>
                      <a:pPr algn="ctr"/>
                      <a:r>
                        <a:rPr lang="en-US">
                          <a:effectLst/>
                        </a:rPr>
                        <a:t>232</a:t>
                      </a:r>
                    </a:p>
                  </a:txBody>
                  <a:tcPr marL="23813" marR="23813" marT="23813" marB="23813" anchor="ctr">
                    <a:lnL>
                      <a:noFill/>
                    </a:lnL>
                    <a:lnR>
                      <a:noFill/>
                    </a:lnR>
                    <a:lnT>
                      <a:noFill/>
                    </a:lnT>
                    <a:lnB>
                      <a:noFill/>
                    </a:lnB>
                    <a:solidFill>
                      <a:srgbClr val="FFFFFF"/>
                    </a:solidFill>
                  </a:tcPr>
                </a:tc>
                <a:extLst>
                  <a:ext uri="{0D108BD9-81ED-4DB2-BD59-A6C34878D82A}">
                    <a16:rowId xmlns:a16="http://schemas.microsoft.com/office/drawing/2014/main" val="3695464856"/>
                  </a:ext>
                </a:extLst>
              </a:tr>
              <a:tr h="0">
                <a:tc>
                  <a:txBody>
                    <a:bodyPr/>
                    <a:lstStyle/>
                    <a:p>
                      <a:pPr algn="ctr"/>
                      <a:r>
                        <a:rPr lang="en-US">
                          <a:effectLst/>
                        </a:rPr>
                        <a:t>Other/Custom</a:t>
                      </a:r>
                    </a:p>
                  </a:txBody>
                  <a:tcPr marL="23813" marR="23813" marT="23813" marB="23813" anchor="ctr">
                    <a:lnL>
                      <a:noFill/>
                    </a:lnL>
                    <a:lnR>
                      <a:noFill/>
                    </a:lnR>
                    <a:lnT>
                      <a:noFill/>
                    </a:lnT>
                    <a:lnB>
                      <a:noFill/>
                    </a:lnB>
                    <a:solidFill>
                      <a:srgbClr val="FFFFFF"/>
                    </a:solidFill>
                  </a:tcPr>
                </a:tc>
                <a:tc>
                  <a:txBody>
                    <a:bodyPr/>
                    <a:lstStyle/>
                    <a:p>
                      <a:pPr algn="ctr"/>
                      <a:r>
                        <a:rPr lang="en-US">
                          <a:effectLst/>
                        </a:rPr>
                        <a:t>226</a:t>
                      </a:r>
                    </a:p>
                  </a:txBody>
                  <a:tcPr marL="23813" marR="23813" marT="23813" marB="23813" anchor="ctr">
                    <a:lnL>
                      <a:noFill/>
                    </a:lnL>
                    <a:lnR>
                      <a:noFill/>
                    </a:lnR>
                    <a:lnT>
                      <a:noFill/>
                    </a:lnT>
                    <a:lnB>
                      <a:noFill/>
                    </a:lnB>
                    <a:solidFill>
                      <a:srgbClr val="FFFFFF"/>
                    </a:solidFill>
                  </a:tcPr>
                </a:tc>
                <a:extLst>
                  <a:ext uri="{0D108BD9-81ED-4DB2-BD59-A6C34878D82A}">
                    <a16:rowId xmlns:a16="http://schemas.microsoft.com/office/drawing/2014/main" val="4276393343"/>
                  </a:ext>
                </a:extLst>
              </a:tr>
              <a:tr h="0">
                <a:tc>
                  <a:txBody>
                    <a:bodyPr/>
                    <a:lstStyle/>
                    <a:p>
                      <a:pPr algn="ctr"/>
                      <a:r>
                        <a:rPr lang="en-US">
                          <a:effectLst/>
                        </a:rPr>
                        <a:t>Shared Secret</a:t>
                      </a:r>
                    </a:p>
                  </a:txBody>
                  <a:tcPr marL="23813" marR="23813" marT="23813" marB="23813" anchor="ctr">
                    <a:lnL>
                      <a:noFill/>
                    </a:lnL>
                    <a:lnR>
                      <a:noFill/>
                    </a:lnR>
                    <a:lnT>
                      <a:noFill/>
                    </a:lnT>
                    <a:lnB>
                      <a:noFill/>
                    </a:lnB>
                    <a:solidFill>
                      <a:srgbClr val="FFFFFF"/>
                    </a:solidFill>
                  </a:tcPr>
                </a:tc>
                <a:tc>
                  <a:txBody>
                    <a:bodyPr/>
                    <a:lstStyle/>
                    <a:p>
                      <a:pPr algn="ctr"/>
                      <a:r>
                        <a:rPr lang="en-US">
                          <a:effectLst/>
                        </a:rPr>
                        <a:t>143</a:t>
                      </a:r>
                    </a:p>
                  </a:txBody>
                  <a:tcPr marL="23813" marR="23813" marT="23813" marB="23813" anchor="ctr">
                    <a:lnL>
                      <a:noFill/>
                    </a:lnL>
                    <a:lnR>
                      <a:noFill/>
                    </a:lnR>
                    <a:lnT>
                      <a:noFill/>
                    </a:lnT>
                    <a:lnB>
                      <a:noFill/>
                    </a:lnB>
                    <a:solidFill>
                      <a:srgbClr val="FFFFFF"/>
                    </a:solidFill>
                  </a:tcPr>
                </a:tc>
                <a:extLst>
                  <a:ext uri="{0D108BD9-81ED-4DB2-BD59-A6C34878D82A}">
                    <a16:rowId xmlns:a16="http://schemas.microsoft.com/office/drawing/2014/main" val="2275812269"/>
                  </a:ext>
                </a:extLst>
              </a:tr>
              <a:tr h="0">
                <a:tc>
                  <a:txBody>
                    <a:bodyPr/>
                    <a:lstStyle/>
                    <a:p>
                      <a:pPr algn="ctr"/>
                      <a:r>
                        <a:rPr lang="en-US">
                          <a:effectLst/>
                        </a:rPr>
                        <a:t>Session</a:t>
                      </a:r>
                    </a:p>
                  </a:txBody>
                  <a:tcPr marL="23813" marR="23813" marT="23813" marB="23813" anchor="ctr">
                    <a:lnL>
                      <a:noFill/>
                    </a:lnL>
                    <a:lnR>
                      <a:noFill/>
                    </a:lnR>
                    <a:lnT>
                      <a:noFill/>
                    </a:lnT>
                    <a:lnB>
                      <a:noFill/>
                    </a:lnB>
                    <a:solidFill>
                      <a:srgbClr val="FFFFFF"/>
                    </a:solidFill>
                  </a:tcPr>
                </a:tc>
                <a:tc>
                  <a:txBody>
                    <a:bodyPr/>
                    <a:lstStyle/>
                    <a:p>
                      <a:pPr algn="ctr"/>
                      <a:r>
                        <a:rPr lang="en-US">
                          <a:effectLst/>
                        </a:rPr>
                        <a:t>55</a:t>
                      </a:r>
                    </a:p>
                  </a:txBody>
                  <a:tcPr marL="23813" marR="23813" marT="23813" marB="23813" anchor="ctr">
                    <a:lnL>
                      <a:noFill/>
                    </a:lnL>
                    <a:lnR>
                      <a:noFill/>
                    </a:lnR>
                    <a:lnT>
                      <a:noFill/>
                    </a:lnT>
                    <a:lnB>
                      <a:noFill/>
                    </a:lnB>
                    <a:solidFill>
                      <a:srgbClr val="FFFFFF"/>
                    </a:solidFill>
                  </a:tcPr>
                </a:tc>
                <a:extLst>
                  <a:ext uri="{0D108BD9-81ED-4DB2-BD59-A6C34878D82A}">
                    <a16:rowId xmlns:a16="http://schemas.microsoft.com/office/drawing/2014/main" val="1063372319"/>
                  </a:ext>
                </a:extLst>
              </a:tr>
              <a:tr h="0">
                <a:tc>
                  <a:txBody>
                    <a:bodyPr/>
                    <a:lstStyle/>
                    <a:p>
                      <a:pPr algn="ctr"/>
                      <a:r>
                        <a:rPr lang="en-US">
                          <a:effectLst/>
                        </a:rPr>
                        <a:t>SAML</a:t>
                      </a:r>
                    </a:p>
                  </a:txBody>
                  <a:tcPr marL="23813" marR="23813" marT="23813" marB="23813" anchor="ctr">
                    <a:lnL>
                      <a:noFill/>
                    </a:lnL>
                    <a:lnR>
                      <a:noFill/>
                    </a:lnR>
                    <a:lnT>
                      <a:noFill/>
                    </a:lnT>
                    <a:lnB>
                      <a:noFill/>
                    </a:lnB>
                    <a:solidFill>
                      <a:srgbClr val="FFFFFF"/>
                    </a:solidFill>
                  </a:tcPr>
                </a:tc>
                <a:tc>
                  <a:txBody>
                    <a:bodyPr/>
                    <a:lstStyle/>
                    <a:p>
                      <a:pPr algn="ctr"/>
                      <a:r>
                        <a:rPr lang="en-US">
                          <a:effectLst/>
                        </a:rPr>
                        <a:t>14</a:t>
                      </a:r>
                    </a:p>
                  </a:txBody>
                  <a:tcPr marL="23813" marR="23813" marT="23813" marB="23813" anchor="ctr">
                    <a:lnL>
                      <a:noFill/>
                    </a:lnL>
                    <a:lnR>
                      <a:noFill/>
                    </a:lnR>
                    <a:lnT>
                      <a:noFill/>
                    </a:lnT>
                    <a:lnB>
                      <a:noFill/>
                    </a:lnB>
                    <a:solidFill>
                      <a:srgbClr val="FFFFFF"/>
                    </a:solidFill>
                  </a:tcPr>
                </a:tc>
                <a:extLst>
                  <a:ext uri="{0D108BD9-81ED-4DB2-BD59-A6C34878D82A}">
                    <a16:rowId xmlns:a16="http://schemas.microsoft.com/office/drawing/2014/main" val="2983150429"/>
                  </a:ext>
                </a:extLst>
              </a:tr>
              <a:tr h="0">
                <a:tc>
                  <a:txBody>
                    <a:bodyPr/>
                    <a:lstStyle/>
                    <a:p>
                      <a:pPr algn="ctr"/>
                      <a:r>
                        <a:rPr lang="en-US">
                          <a:effectLst/>
                        </a:rPr>
                        <a:t>WS_Security</a:t>
                      </a:r>
                    </a:p>
                  </a:txBody>
                  <a:tcPr marL="23813" marR="23813" marT="23813" marB="23813" anchor="ctr">
                    <a:lnL>
                      <a:noFill/>
                    </a:lnL>
                    <a:lnR>
                      <a:noFill/>
                    </a:lnR>
                    <a:lnT>
                      <a:noFill/>
                    </a:lnT>
                    <a:lnB>
                      <a:noFill/>
                    </a:lnB>
                    <a:solidFill>
                      <a:srgbClr val="FFFFFF"/>
                    </a:solidFill>
                  </a:tcPr>
                </a:tc>
                <a:tc>
                  <a:txBody>
                    <a:bodyPr/>
                    <a:lstStyle/>
                    <a:p>
                      <a:pPr algn="ctr"/>
                      <a:r>
                        <a:rPr lang="en-US" dirty="0">
                          <a:effectLst/>
                        </a:rPr>
                        <a:t>8</a:t>
                      </a:r>
                    </a:p>
                  </a:txBody>
                  <a:tcPr marL="23813" marR="23813" marT="23813" marB="23813" anchor="ctr">
                    <a:lnL>
                      <a:noFill/>
                    </a:lnL>
                    <a:lnR>
                      <a:noFill/>
                    </a:lnR>
                    <a:lnT>
                      <a:noFill/>
                    </a:lnT>
                    <a:lnB>
                      <a:noFill/>
                    </a:lnB>
                    <a:solidFill>
                      <a:srgbClr val="FFFFFF"/>
                    </a:solidFill>
                  </a:tcPr>
                </a:tc>
                <a:extLst>
                  <a:ext uri="{0D108BD9-81ED-4DB2-BD59-A6C34878D82A}">
                    <a16:rowId xmlns:a16="http://schemas.microsoft.com/office/drawing/2014/main" val="3546365387"/>
                  </a:ext>
                </a:extLst>
              </a:tr>
            </a:tbl>
          </a:graphicData>
        </a:graphic>
      </p:graphicFrame>
      <p:sp>
        <p:nvSpPr>
          <p:cNvPr id="4" name="Text Placeholder 2">
            <a:extLst>
              <a:ext uri="{FF2B5EF4-FFF2-40B4-BE49-F238E27FC236}">
                <a16:creationId xmlns:a16="http://schemas.microsoft.com/office/drawing/2014/main" id="{AB6DDDC4-9BBF-4D16-B572-821469B207A4}"/>
              </a:ext>
            </a:extLst>
          </p:cNvPr>
          <p:cNvSpPr txBox="1">
            <a:spLocks/>
          </p:cNvSpPr>
          <p:nvPr/>
        </p:nvSpPr>
        <p:spPr>
          <a:xfrm>
            <a:off x="824753" y="5720078"/>
            <a:ext cx="11170024" cy="324765"/>
          </a:xfrm>
          <a:prstGeom prst="rect">
            <a:avLst/>
          </a:prstGeom>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t>*Data from programmable web public APIs</a:t>
            </a:r>
          </a:p>
        </p:txBody>
      </p:sp>
    </p:spTree>
    <p:extLst>
      <p:ext uri="{BB962C8B-B14F-4D97-AF65-F5344CB8AC3E}">
        <p14:creationId xmlns:p14="http://schemas.microsoft.com/office/powerpoint/2010/main" val="143503011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7">
            <a:extLst>
              <a:ext uri="{FF2B5EF4-FFF2-40B4-BE49-F238E27FC236}">
                <a16:creationId xmlns:a16="http://schemas.microsoft.com/office/drawing/2014/main" id="{78DC8B42-DA0F-4B4B-AAE8-B80D3E2CC87D}"/>
              </a:ext>
            </a:extLst>
          </p:cNvPr>
          <p:cNvPicPr>
            <a:picLocks noGrp="1" noChangeAspect="1"/>
          </p:cNvPicPr>
          <p:nvPr>
            <p:ph type="pic" sz="quarter" idx="11"/>
          </p:nvPr>
        </p:nvPicPr>
        <p:blipFill rotWithShape="1">
          <a:blip r:embed="rId3"/>
          <a:srcRect t="4830" b="12464"/>
          <a:stretch/>
        </p:blipFill>
        <p:spPr>
          <a:xfrm>
            <a:off x="0" y="-1"/>
            <a:ext cx="12192000" cy="6856139"/>
          </a:xfrm>
        </p:spPr>
      </p:pic>
      <p:sp>
        <p:nvSpPr>
          <p:cNvPr id="5" name="Rectangle 4">
            <a:extLst>
              <a:ext uri="{FF2B5EF4-FFF2-40B4-BE49-F238E27FC236}">
                <a16:creationId xmlns:a16="http://schemas.microsoft.com/office/drawing/2014/main" id="{A9058CEF-0EDF-4859-B5AD-463B5040C812}"/>
              </a:ext>
            </a:extLst>
          </p:cNvPr>
          <p:cNvSpPr/>
          <p:nvPr/>
        </p:nvSpPr>
        <p:spPr>
          <a:xfrm>
            <a:off x="0" y="0"/>
            <a:ext cx="12192000" cy="685800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A9CA0FC-FA3F-4F4A-9BF7-1367670FFEC8}"/>
              </a:ext>
            </a:extLst>
          </p:cNvPr>
          <p:cNvSpPr/>
          <p:nvPr/>
        </p:nvSpPr>
        <p:spPr>
          <a:xfrm>
            <a:off x="949568" y="5078272"/>
            <a:ext cx="4457701" cy="1777866"/>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Demo</a:t>
            </a:r>
          </a:p>
        </p:txBody>
      </p:sp>
    </p:spTree>
    <p:extLst>
      <p:ext uri="{BB962C8B-B14F-4D97-AF65-F5344CB8AC3E}">
        <p14:creationId xmlns:p14="http://schemas.microsoft.com/office/powerpoint/2010/main" val="1753126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Title 5">
            <a:extLst>
              <a:ext uri="{FF2B5EF4-FFF2-40B4-BE49-F238E27FC236}">
                <a16:creationId xmlns:a16="http://schemas.microsoft.com/office/drawing/2014/main" id="{47396696-5BBF-44A6-B6A0-CE83BBD6BA98}"/>
              </a:ext>
            </a:extLst>
          </p:cNvPr>
          <p:cNvSpPr txBox="1">
            <a:spLocks/>
          </p:cNvSpPr>
          <p:nvPr/>
        </p:nvSpPr>
        <p:spPr>
          <a:xfrm>
            <a:off x="421341" y="381179"/>
            <a:ext cx="11170024" cy="594360"/>
          </a:xfrm>
          <a:prstGeom prst="rect">
            <a:avLst/>
          </a:prstGeom>
        </p:spPr>
        <p:txBody>
          <a:bodyPr vert="horz" lIns="0" tIns="45720" rIns="0" bIns="0" rtlCol="0" anchor="t" anchorCtr="0">
            <a:noAutofit/>
          </a:bodyPr>
          <a:lstStyle>
            <a:lvl1pPr algn="l" defTabSz="914400" rtl="0" eaLnBrk="1" latinLnBrk="0" hangingPunct="1">
              <a:lnSpc>
                <a:spcPct val="80000"/>
              </a:lnSpc>
              <a:spcBef>
                <a:spcPct val="0"/>
              </a:spcBef>
              <a:buNone/>
              <a:defRPr sz="2800" b="0" i="0" kern="1200" cap="none" spc="-1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3200" dirty="0">
                <a:latin typeface="+mj-lt"/>
              </a:rPr>
              <a:t>Overview</a:t>
            </a:r>
          </a:p>
        </p:txBody>
      </p:sp>
      <p:sp>
        <p:nvSpPr>
          <p:cNvPr id="100" name="Text Placeholder 2">
            <a:extLst>
              <a:ext uri="{FF2B5EF4-FFF2-40B4-BE49-F238E27FC236}">
                <a16:creationId xmlns:a16="http://schemas.microsoft.com/office/drawing/2014/main" id="{1BBD8E69-4724-483F-BD1E-268E616E3DE4}"/>
              </a:ext>
            </a:extLst>
          </p:cNvPr>
          <p:cNvSpPr txBox="1">
            <a:spLocks/>
          </p:cNvSpPr>
          <p:nvPr/>
        </p:nvSpPr>
        <p:spPr>
          <a:xfrm>
            <a:off x="421341" y="829566"/>
            <a:ext cx="11170024" cy="324765"/>
          </a:xfrm>
          <a:prstGeom prst="rect">
            <a:avLst/>
          </a:prstGeom>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t>Google provides the Open ID Connect protocol via their API. 	Demo link : </a:t>
            </a:r>
            <a:r>
              <a:rPr lang="en-US" sz="1400" dirty="0">
                <a:latin typeface="Open Sans" panose="020B0606030504020204" pitchFamily="34" charset="0"/>
                <a:ea typeface="Open Sans" panose="020B0606030504020204" pitchFamily="34" charset="0"/>
                <a:cs typeface="Open Sans" panose="020B0606030504020204" pitchFamily="34" charset="0"/>
                <a:hlinkClick r:id="rId3"/>
              </a:rPr>
              <a:t>https://github.com/near-far-low/oic-poc</a:t>
            </a:r>
            <a:endParaRPr lang="en-US" sz="1400" dirty="0">
              <a:latin typeface="Open Sans" panose="020B0606030504020204" pitchFamily="34" charset="0"/>
              <a:ea typeface="Open Sans" panose="020B0606030504020204" pitchFamily="34" charset="0"/>
              <a:cs typeface="Open Sans" panose="020B0606030504020204" pitchFamily="34" charset="0"/>
            </a:endParaRPr>
          </a:p>
          <a:p>
            <a:pPr marL="0" indent="0">
              <a:buNone/>
            </a:pPr>
            <a:endParaRPr lang="en-US" sz="1400" dirty="0"/>
          </a:p>
          <a:p>
            <a:pPr marL="0" indent="0">
              <a:buNone/>
            </a:pPr>
            <a:endParaRPr lang="en-US" sz="1400" dirty="0"/>
          </a:p>
        </p:txBody>
      </p:sp>
      <p:pic>
        <p:nvPicPr>
          <p:cNvPr id="67" name="Picture 4" descr="Image result for OpenID logo">
            <a:extLst>
              <a:ext uri="{FF2B5EF4-FFF2-40B4-BE49-F238E27FC236}">
                <a16:creationId xmlns:a16="http://schemas.microsoft.com/office/drawing/2014/main" id="{736A2F3A-483F-471F-9F7D-E846F0DCF7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391553" y="53659"/>
            <a:ext cx="752468" cy="752468"/>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Straight Arrow Connector 67">
            <a:extLst>
              <a:ext uri="{FF2B5EF4-FFF2-40B4-BE49-F238E27FC236}">
                <a16:creationId xmlns:a16="http://schemas.microsoft.com/office/drawing/2014/main" id="{3FC86A35-4672-4511-9BE7-9E5A937146CE}"/>
              </a:ext>
            </a:extLst>
          </p:cNvPr>
          <p:cNvCxnSpPr/>
          <p:nvPr/>
        </p:nvCxnSpPr>
        <p:spPr>
          <a:xfrm flipH="1" flipV="1">
            <a:off x="1840289" y="3105846"/>
            <a:ext cx="2743200" cy="0"/>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C869B19-B21C-4081-85C1-B895B939C7E5}"/>
              </a:ext>
            </a:extLst>
          </p:cNvPr>
          <p:cNvSpPr/>
          <p:nvPr/>
        </p:nvSpPr>
        <p:spPr>
          <a:xfrm>
            <a:off x="4585654" y="2097146"/>
            <a:ext cx="2112356" cy="3466213"/>
          </a:xfrm>
          <a:prstGeom prst="rect">
            <a:avLst/>
          </a:prstGeom>
          <a:solidFill>
            <a:schemeClr val="accent3"/>
          </a:solidFill>
          <a:ln w="19050" cap="flat" cmpd="sng" algn="ctr">
            <a:solidFill>
              <a:schemeClr val="accent3">
                <a:lumMod val="75000"/>
              </a:schemeClr>
            </a:solidFill>
            <a:prstDash val="solid"/>
            <a:miter lim="800000"/>
            <a:headEnd type="none" w="med" len="med"/>
            <a:tailEnd type="none" w="med" len="med"/>
          </a:ln>
          <a:effectLst>
            <a:outerShdw blurRad="50800" dist="38100" algn="l" rotWithShape="0">
              <a:prstClr val="black">
                <a:alpha val="40000"/>
              </a:prstClr>
            </a:outerShdw>
          </a:effectLst>
        </p:spPr>
        <p:txBody>
          <a:bodyPr vert="horz" wrap="square" lIns="0" tIns="45713" rIns="0" bIns="45713" numCol="1" rtlCol="0" anchor="t" anchorCtr="0" compatLnSpc="1">
            <a:prstTxWarp prst="textNoShape">
              <a:avLst/>
            </a:prstTxWarp>
          </a:bodyPr>
          <a:lstStyle/>
          <a:p>
            <a:pPr algn="ctr" defTabSz="913927" fontAlgn="base">
              <a:spcBef>
                <a:spcPct val="0"/>
              </a:spcBef>
              <a:spcAft>
                <a:spcPct val="0"/>
              </a:spcAft>
            </a:pPr>
            <a:r>
              <a:rPr lang="en-US" sz="1050" b="1" kern="0" dirty="0">
                <a:solidFill>
                  <a:schemeClr val="bg1"/>
                </a:solidFill>
                <a:ea typeface="Open Sans" panose="020B0606030504020204" pitchFamily="34" charset="0"/>
                <a:cs typeface="Open Sans" panose="020B0606030504020204" pitchFamily="34" charset="0"/>
              </a:rPr>
              <a:t>Identity Provider</a:t>
            </a:r>
          </a:p>
        </p:txBody>
      </p:sp>
      <p:cxnSp>
        <p:nvCxnSpPr>
          <p:cNvPr id="70" name="Straight Arrow Connector 69">
            <a:extLst>
              <a:ext uri="{FF2B5EF4-FFF2-40B4-BE49-F238E27FC236}">
                <a16:creationId xmlns:a16="http://schemas.microsoft.com/office/drawing/2014/main" id="{FCE9A67B-9B5B-423E-A8B5-A670D46CBAC9}"/>
              </a:ext>
            </a:extLst>
          </p:cNvPr>
          <p:cNvCxnSpPr/>
          <p:nvPr/>
        </p:nvCxnSpPr>
        <p:spPr>
          <a:xfrm flipV="1">
            <a:off x="1468574" y="2209089"/>
            <a:ext cx="8036" cy="557596"/>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BB2B281F-B55B-4A91-86ED-0B4EB5CBE63A}"/>
              </a:ext>
            </a:extLst>
          </p:cNvPr>
          <p:cNvSpPr/>
          <p:nvPr/>
        </p:nvSpPr>
        <p:spPr>
          <a:xfrm>
            <a:off x="781285" y="2740928"/>
            <a:ext cx="1052623" cy="1132826"/>
          </a:xfrm>
          <a:prstGeom prst="rect">
            <a:avLst/>
          </a:prstGeom>
          <a:solidFill>
            <a:schemeClr val="bg1"/>
          </a:solidFill>
          <a:ln w="19050" cap="flat" cmpd="sng" algn="ctr">
            <a:solidFill>
              <a:schemeClr val="accent1">
                <a:lumMod val="75000"/>
              </a:schemeClr>
            </a:solidFill>
            <a:prstDash val="solid"/>
            <a:miter lim="800000"/>
            <a:headEnd type="none" w="med" len="med"/>
            <a:tailEnd type="none" w="med" len="med"/>
          </a:ln>
          <a:effectLst>
            <a:outerShdw blurRad="50800" dist="38100" algn="l" rotWithShape="0">
              <a:prstClr val="black">
                <a:alpha val="40000"/>
              </a:prstClr>
            </a:outerShdw>
          </a:effectLst>
        </p:spPr>
        <p:txBody>
          <a:bodyPr vert="horz" wrap="square" lIns="0" tIns="45713" rIns="0" bIns="45713" numCol="1" rtlCol="0" anchor="t" anchorCtr="0" compatLnSpc="1">
            <a:prstTxWarp prst="textNoShape">
              <a:avLst/>
            </a:prstTxWarp>
          </a:bodyPr>
          <a:lstStyle/>
          <a:p>
            <a:pPr algn="ctr" defTabSz="913927" fontAlgn="base">
              <a:spcBef>
                <a:spcPct val="0"/>
              </a:spcBef>
              <a:spcAft>
                <a:spcPct val="0"/>
              </a:spcAft>
            </a:pPr>
            <a:r>
              <a:rPr lang="en-US" sz="1050" b="1" kern="0" dirty="0">
                <a:solidFill>
                  <a:schemeClr val="tx1"/>
                </a:solidFill>
                <a:ea typeface="Open Sans" panose="020B0606030504020204" pitchFamily="34" charset="0"/>
                <a:cs typeface="Open Sans" panose="020B0606030504020204" pitchFamily="34" charset="0"/>
              </a:rPr>
              <a:t>Browser</a:t>
            </a:r>
          </a:p>
        </p:txBody>
      </p:sp>
      <p:cxnSp>
        <p:nvCxnSpPr>
          <p:cNvPr id="72" name="Straight Arrow Connector 71">
            <a:extLst>
              <a:ext uri="{FF2B5EF4-FFF2-40B4-BE49-F238E27FC236}">
                <a16:creationId xmlns:a16="http://schemas.microsoft.com/office/drawing/2014/main" id="{8CF38E8D-D4B4-4C91-9114-38B48612711C}"/>
              </a:ext>
            </a:extLst>
          </p:cNvPr>
          <p:cNvCxnSpPr/>
          <p:nvPr/>
        </p:nvCxnSpPr>
        <p:spPr>
          <a:xfrm flipV="1">
            <a:off x="1840289" y="2880014"/>
            <a:ext cx="2743200" cy="1"/>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34940120-E327-4F71-BF5A-7C9B56B27816}"/>
              </a:ext>
            </a:extLst>
          </p:cNvPr>
          <p:cNvSpPr/>
          <p:nvPr/>
        </p:nvSpPr>
        <p:spPr>
          <a:xfrm>
            <a:off x="790077" y="4427419"/>
            <a:ext cx="1052623" cy="1196758"/>
          </a:xfrm>
          <a:prstGeom prst="rect">
            <a:avLst/>
          </a:prstGeom>
          <a:solidFill>
            <a:schemeClr val="bg1"/>
          </a:solidFill>
          <a:ln w="19050" cap="flat" cmpd="sng" algn="ctr">
            <a:solidFill>
              <a:schemeClr val="accent1">
                <a:lumMod val="75000"/>
              </a:schemeClr>
            </a:solidFill>
            <a:prstDash val="solid"/>
            <a:miter lim="800000"/>
            <a:headEnd type="none" w="med" len="med"/>
            <a:tailEnd type="none" w="med" len="med"/>
          </a:ln>
          <a:effectLst>
            <a:outerShdw blurRad="50800" dist="38100" algn="l" rotWithShape="0">
              <a:prstClr val="black">
                <a:alpha val="40000"/>
              </a:prstClr>
            </a:outerShdw>
          </a:effectLst>
        </p:spPr>
        <p:txBody>
          <a:bodyPr vert="horz" wrap="square" lIns="0" tIns="45713" rIns="0" bIns="45713" numCol="1" rtlCol="0" anchor="t" anchorCtr="0" compatLnSpc="1">
            <a:prstTxWarp prst="textNoShape">
              <a:avLst/>
            </a:prstTxWarp>
          </a:bodyPr>
          <a:lstStyle/>
          <a:p>
            <a:pPr algn="ctr" defTabSz="913927" fontAlgn="base">
              <a:spcBef>
                <a:spcPct val="0"/>
              </a:spcBef>
              <a:spcAft>
                <a:spcPct val="0"/>
              </a:spcAft>
            </a:pPr>
            <a:r>
              <a:rPr lang="en-US" sz="1050" b="1" kern="0" dirty="0">
                <a:solidFill>
                  <a:schemeClr val="tx1"/>
                </a:solidFill>
                <a:ea typeface="Open Sans" panose="020B0606030504020204" pitchFamily="34" charset="0"/>
                <a:cs typeface="Open Sans" panose="020B0606030504020204" pitchFamily="34" charset="0"/>
              </a:rPr>
              <a:t>Application</a:t>
            </a:r>
          </a:p>
        </p:txBody>
      </p:sp>
      <p:sp>
        <p:nvSpPr>
          <p:cNvPr id="75" name="Freeform 169">
            <a:extLst>
              <a:ext uri="{FF2B5EF4-FFF2-40B4-BE49-F238E27FC236}">
                <a16:creationId xmlns:a16="http://schemas.microsoft.com/office/drawing/2014/main" id="{76270E1B-DB77-4138-ACF0-D4CB28632B1D}"/>
              </a:ext>
            </a:extLst>
          </p:cNvPr>
          <p:cNvSpPr>
            <a:spLocks noChangeAspect="1" noEditPoints="1"/>
          </p:cNvSpPr>
          <p:nvPr/>
        </p:nvSpPr>
        <p:spPr bwMode="auto">
          <a:xfrm>
            <a:off x="1046745" y="1694997"/>
            <a:ext cx="546863" cy="548640"/>
          </a:xfrm>
          <a:custGeom>
            <a:avLst/>
            <a:gdLst>
              <a:gd name="T0" fmla="*/ 121 w 243"/>
              <a:gd name="T1" fmla="*/ 0 h 243"/>
              <a:gd name="T2" fmla="*/ 0 w 243"/>
              <a:gd name="T3" fmla="*/ 122 h 243"/>
              <a:gd name="T4" fmla="*/ 121 w 243"/>
              <a:gd name="T5" fmla="*/ 243 h 243"/>
              <a:gd name="T6" fmla="*/ 243 w 243"/>
              <a:gd name="T7" fmla="*/ 122 h 243"/>
              <a:gd name="T8" fmla="*/ 121 w 243"/>
              <a:gd name="T9" fmla="*/ 0 h 243"/>
              <a:gd name="T10" fmla="*/ 121 w 243"/>
              <a:gd name="T11" fmla="*/ 10 h 243"/>
              <a:gd name="T12" fmla="*/ 233 w 243"/>
              <a:gd name="T13" fmla="*/ 122 h 243"/>
              <a:gd name="T14" fmla="*/ 201 w 243"/>
              <a:gd name="T15" fmla="*/ 199 h 243"/>
              <a:gd name="T16" fmla="*/ 172 w 243"/>
              <a:gd name="T17" fmla="*/ 193 h 243"/>
              <a:gd name="T18" fmla="*/ 149 w 243"/>
              <a:gd name="T19" fmla="*/ 186 h 243"/>
              <a:gd name="T20" fmla="*/ 149 w 243"/>
              <a:gd name="T21" fmla="*/ 179 h 243"/>
              <a:gd name="T22" fmla="*/ 189 w 243"/>
              <a:gd name="T23" fmla="*/ 168 h 243"/>
              <a:gd name="T24" fmla="*/ 191 w 243"/>
              <a:gd name="T25" fmla="*/ 164 h 243"/>
              <a:gd name="T26" fmla="*/ 189 w 243"/>
              <a:gd name="T27" fmla="*/ 160 h 243"/>
              <a:gd name="T28" fmla="*/ 175 w 243"/>
              <a:gd name="T29" fmla="*/ 107 h 243"/>
              <a:gd name="T30" fmla="*/ 157 w 243"/>
              <a:gd name="T31" fmla="*/ 66 h 243"/>
              <a:gd name="T32" fmla="*/ 139 w 243"/>
              <a:gd name="T33" fmla="*/ 55 h 243"/>
              <a:gd name="T34" fmla="*/ 103 w 243"/>
              <a:gd name="T35" fmla="*/ 55 h 243"/>
              <a:gd name="T36" fmla="*/ 88 w 243"/>
              <a:gd name="T37" fmla="*/ 64 h 243"/>
              <a:gd name="T38" fmla="*/ 68 w 243"/>
              <a:gd name="T39" fmla="*/ 107 h 243"/>
              <a:gd name="T40" fmla="*/ 54 w 243"/>
              <a:gd name="T41" fmla="*/ 160 h 243"/>
              <a:gd name="T42" fmla="*/ 51 w 243"/>
              <a:gd name="T43" fmla="*/ 164 h 243"/>
              <a:gd name="T44" fmla="*/ 53 w 243"/>
              <a:gd name="T45" fmla="*/ 168 h 243"/>
              <a:gd name="T46" fmla="*/ 93 w 243"/>
              <a:gd name="T47" fmla="*/ 179 h 243"/>
              <a:gd name="T48" fmla="*/ 93 w 243"/>
              <a:gd name="T49" fmla="*/ 186 h 243"/>
              <a:gd name="T50" fmla="*/ 71 w 243"/>
              <a:gd name="T51" fmla="*/ 193 h 243"/>
              <a:gd name="T52" fmla="*/ 41 w 243"/>
              <a:gd name="T53" fmla="*/ 199 h 243"/>
              <a:gd name="T54" fmla="*/ 10 w 243"/>
              <a:gd name="T55" fmla="*/ 122 h 243"/>
              <a:gd name="T56" fmla="*/ 121 w 243"/>
              <a:gd name="T57" fmla="*/ 10 h 243"/>
              <a:gd name="T58" fmla="*/ 49 w 243"/>
              <a:gd name="T59" fmla="*/ 207 h 243"/>
              <a:gd name="T60" fmla="*/ 73 w 243"/>
              <a:gd name="T61" fmla="*/ 202 h 243"/>
              <a:gd name="T62" fmla="*/ 103 w 243"/>
              <a:gd name="T63" fmla="*/ 189 h 243"/>
              <a:gd name="T64" fmla="*/ 103 w 243"/>
              <a:gd name="T65" fmla="*/ 188 h 243"/>
              <a:gd name="T66" fmla="*/ 103 w 243"/>
              <a:gd name="T67" fmla="*/ 174 h 243"/>
              <a:gd name="T68" fmla="*/ 98 w 243"/>
              <a:gd name="T69" fmla="*/ 169 h 243"/>
              <a:gd name="T70" fmla="*/ 64 w 243"/>
              <a:gd name="T71" fmla="*/ 163 h 243"/>
              <a:gd name="T72" fmla="*/ 78 w 243"/>
              <a:gd name="T73" fmla="*/ 107 h 243"/>
              <a:gd name="T74" fmla="*/ 94 w 243"/>
              <a:gd name="T75" fmla="*/ 71 h 243"/>
              <a:gd name="T76" fmla="*/ 106 w 243"/>
              <a:gd name="T77" fmla="*/ 64 h 243"/>
              <a:gd name="T78" fmla="*/ 136 w 243"/>
              <a:gd name="T79" fmla="*/ 64 h 243"/>
              <a:gd name="T80" fmla="*/ 149 w 243"/>
              <a:gd name="T81" fmla="*/ 72 h 243"/>
              <a:gd name="T82" fmla="*/ 150 w 243"/>
              <a:gd name="T83" fmla="*/ 73 h 243"/>
              <a:gd name="T84" fmla="*/ 165 w 243"/>
              <a:gd name="T85" fmla="*/ 108 h 243"/>
              <a:gd name="T86" fmla="*/ 178 w 243"/>
              <a:gd name="T87" fmla="*/ 163 h 243"/>
              <a:gd name="T88" fmla="*/ 144 w 243"/>
              <a:gd name="T89" fmla="*/ 169 h 243"/>
              <a:gd name="T90" fmla="*/ 139 w 243"/>
              <a:gd name="T91" fmla="*/ 174 h 243"/>
              <a:gd name="T92" fmla="*/ 139 w 243"/>
              <a:gd name="T93" fmla="*/ 188 h 243"/>
              <a:gd name="T94" fmla="*/ 139 w 243"/>
              <a:gd name="T95" fmla="*/ 189 h 243"/>
              <a:gd name="T96" fmla="*/ 170 w 243"/>
              <a:gd name="T97" fmla="*/ 202 h 243"/>
              <a:gd name="T98" fmla="*/ 193 w 243"/>
              <a:gd name="T99" fmla="*/ 207 h 243"/>
              <a:gd name="T100" fmla="*/ 121 w 243"/>
              <a:gd name="T101" fmla="*/ 234 h 243"/>
              <a:gd name="T102" fmla="*/ 49 w 243"/>
              <a:gd name="T103" fmla="*/ 207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3" h="243">
                <a:moveTo>
                  <a:pt x="121" y="0"/>
                </a:moveTo>
                <a:cubicBezTo>
                  <a:pt x="54" y="0"/>
                  <a:pt x="0" y="55"/>
                  <a:pt x="0" y="122"/>
                </a:cubicBezTo>
                <a:cubicBezTo>
                  <a:pt x="0" y="189"/>
                  <a:pt x="54" y="243"/>
                  <a:pt x="121" y="243"/>
                </a:cubicBezTo>
                <a:cubicBezTo>
                  <a:pt x="188" y="243"/>
                  <a:pt x="243" y="189"/>
                  <a:pt x="243" y="122"/>
                </a:cubicBezTo>
                <a:cubicBezTo>
                  <a:pt x="243" y="55"/>
                  <a:pt x="188" y="0"/>
                  <a:pt x="121" y="0"/>
                </a:cubicBezTo>
                <a:close/>
                <a:moveTo>
                  <a:pt x="121" y="10"/>
                </a:moveTo>
                <a:cubicBezTo>
                  <a:pt x="183" y="10"/>
                  <a:pt x="233" y="60"/>
                  <a:pt x="233" y="122"/>
                </a:cubicBezTo>
                <a:cubicBezTo>
                  <a:pt x="233" y="152"/>
                  <a:pt x="221" y="179"/>
                  <a:pt x="201" y="199"/>
                </a:cubicBezTo>
                <a:cubicBezTo>
                  <a:pt x="191" y="196"/>
                  <a:pt x="181" y="194"/>
                  <a:pt x="172" y="193"/>
                </a:cubicBezTo>
                <a:cubicBezTo>
                  <a:pt x="163" y="191"/>
                  <a:pt x="151" y="189"/>
                  <a:pt x="149" y="186"/>
                </a:cubicBezTo>
                <a:cubicBezTo>
                  <a:pt x="149" y="179"/>
                  <a:pt x="149" y="179"/>
                  <a:pt x="149" y="179"/>
                </a:cubicBezTo>
                <a:cubicBezTo>
                  <a:pt x="177" y="178"/>
                  <a:pt x="189" y="169"/>
                  <a:pt x="189" y="168"/>
                </a:cubicBezTo>
                <a:cubicBezTo>
                  <a:pt x="191" y="167"/>
                  <a:pt x="191" y="166"/>
                  <a:pt x="191" y="164"/>
                </a:cubicBezTo>
                <a:cubicBezTo>
                  <a:pt x="191" y="162"/>
                  <a:pt x="190" y="161"/>
                  <a:pt x="189" y="160"/>
                </a:cubicBezTo>
                <a:cubicBezTo>
                  <a:pt x="182" y="156"/>
                  <a:pt x="176" y="130"/>
                  <a:pt x="175" y="107"/>
                </a:cubicBezTo>
                <a:cubicBezTo>
                  <a:pt x="175" y="91"/>
                  <a:pt x="168" y="76"/>
                  <a:pt x="157" y="66"/>
                </a:cubicBezTo>
                <a:cubicBezTo>
                  <a:pt x="152" y="60"/>
                  <a:pt x="146" y="57"/>
                  <a:pt x="139" y="55"/>
                </a:cubicBezTo>
                <a:cubicBezTo>
                  <a:pt x="127" y="50"/>
                  <a:pt x="114" y="50"/>
                  <a:pt x="103" y="55"/>
                </a:cubicBezTo>
                <a:cubicBezTo>
                  <a:pt x="97" y="57"/>
                  <a:pt x="91" y="60"/>
                  <a:pt x="88" y="64"/>
                </a:cubicBezTo>
                <a:cubicBezTo>
                  <a:pt x="75" y="75"/>
                  <a:pt x="68" y="90"/>
                  <a:pt x="68" y="107"/>
                </a:cubicBezTo>
                <a:cubicBezTo>
                  <a:pt x="66" y="130"/>
                  <a:pt x="60" y="156"/>
                  <a:pt x="54" y="160"/>
                </a:cubicBezTo>
                <a:cubicBezTo>
                  <a:pt x="52" y="161"/>
                  <a:pt x="51" y="162"/>
                  <a:pt x="51" y="164"/>
                </a:cubicBezTo>
                <a:cubicBezTo>
                  <a:pt x="51" y="166"/>
                  <a:pt x="52" y="167"/>
                  <a:pt x="53" y="168"/>
                </a:cubicBezTo>
                <a:cubicBezTo>
                  <a:pt x="54" y="169"/>
                  <a:pt x="65" y="178"/>
                  <a:pt x="93" y="179"/>
                </a:cubicBezTo>
                <a:cubicBezTo>
                  <a:pt x="93" y="186"/>
                  <a:pt x="93" y="186"/>
                  <a:pt x="93" y="186"/>
                </a:cubicBezTo>
                <a:cubicBezTo>
                  <a:pt x="91" y="189"/>
                  <a:pt x="79" y="191"/>
                  <a:pt x="71" y="193"/>
                </a:cubicBezTo>
                <a:cubicBezTo>
                  <a:pt x="62" y="194"/>
                  <a:pt x="52" y="196"/>
                  <a:pt x="41" y="199"/>
                </a:cubicBezTo>
                <a:cubicBezTo>
                  <a:pt x="22" y="179"/>
                  <a:pt x="10" y="152"/>
                  <a:pt x="10" y="122"/>
                </a:cubicBezTo>
                <a:cubicBezTo>
                  <a:pt x="10" y="60"/>
                  <a:pt x="60" y="10"/>
                  <a:pt x="121" y="10"/>
                </a:cubicBezTo>
                <a:close/>
                <a:moveTo>
                  <a:pt x="49" y="207"/>
                </a:moveTo>
                <a:cubicBezTo>
                  <a:pt x="58" y="205"/>
                  <a:pt x="66" y="204"/>
                  <a:pt x="73" y="202"/>
                </a:cubicBezTo>
                <a:cubicBezTo>
                  <a:pt x="90" y="199"/>
                  <a:pt x="101" y="197"/>
                  <a:pt x="103" y="189"/>
                </a:cubicBezTo>
                <a:cubicBezTo>
                  <a:pt x="103" y="189"/>
                  <a:pt x="103" y="188"/>
                  <a:pt x="103" y="188"/>
                </a:cubicBezTo>
                <a:cubicBezTo>
                  <a:pt x="103" y="174"/>
                  <a:pt x="103" y="174"/>
                  <a:pt x="103" y="174"/>
                </a:cubicBezTo>
                <a:cubicBezTo>
                  <a:pt x="103" y="171"/>
                  <a:pt x="101" y="169"/>
                  <a:pt x="98" y="169"/>
                </a:cubicBezTo>
                <a:cubicBezTo>
                  <a:pt x="81" y="169"/>
                  <a:pt x="70" y="166"/>
                  <a:pt x="64" y="163"/>
                </a:cubicBezTo>
                <a:cubicBezTo>
                  <a:pt x="74" y="149"/>
                  <a:pt x="77" y="115"/>
                  <a:pt x="78" y="107"/>
                </a:cubicBezTo>
                <a:cubicBezTo>
                  <a:pt x="78" y="93"/>
                  <a:pt x="84" y="80"/>
                  <a:pt x="94" y="71"/>
                </a:cubicBezTo>
                <a:cubicBezTo>
                  <a:pt x="97" y="68"/>
                  <a:pt x="101" y="66"/>
                  <a:pt x="106" y="64"/>
                </a:cubicBezTo>
                <a:cubicBezTo>
                  <a:pt x="116" y="60"/>
                  <a:pt x="126" y="60"/>
                  <a:pt x="136" y="64"/>
                </a:cubicBezTo>
                <a:cubicBezTo>
                  <a:pt x="142" y="66"/>
                  <a:pt x="146" y="69"/>
                  <a:pt x="149" y="72"/>
                </a:cubicBezTo>
                <a:cubicBezTo>
                  <a:pt x="150" y="72"/>
                  <a:pt x="150" y="73"/>
                  <a:pt x="150" y="73"/>
                </a:cubicBezTo>
                <a:cubicBezTo>
                  <a:pt x="159" y="81"/>
                  <a:pt x="165" y="94"/>
                  <a:pt x="165" y="108"/>
                </a:cubicBezTo>
                <a:cubicBezTo>
                  <a:pt x="165" y="115"/>
                  <a:pt x="169" y="149"/>
                  <a:pt x="178" y="163"/>
                </a:cubicBezTo>
                <a:cubicBezTo>
                  <a:pt x="173" y="166"/>
                  <a:pt x="162" y="169"/>
                  <a:pt x="144" y="169"/>
                </a:cubicBezTo>
                <a:cubicBezTo>
                  <a:pt x="141" y="169"/>
                  <a:pt x="139" y="171"/>
                  <a:pt x="139" y="174"/>
                </a:cubicBezTo>
                <a:cubicBezTo>
                  <a:pt x="139" y="188"/>
                  <a:pt x="139" y="188"/>
                  <a:pt x="139" y="188"/>
                </a:cubicBezTo>
                <a:cubicBezTo>
                  <a:pt x="139" y="188"/>
                  <a:pt x="139" y="189"/>
                  <a:pt x="139" y="189"/>
                </a:cubicBezTo>
                <a:cubicBezTo>
                  <a:pt x="142" y="197"/>
                  <a:pt x="153" y="199"/>
                  <a:pt x="170" y="202"/>
                </a:cubicBezTo>
                <a:cubicBezTo>
                  <a:pt x="177" y="204"/>
                  <a:pt x="185" y="205"/>
                  <a:pt x="193" y="207"/>
                </a:cubicBezTo>
                <a:cubicBezTo>
                  <a:pt x="174" y="224"/>
                  <a:pt x="149" y="234"/>
                  <a:pt x="121" y="234"/>
                </a:cubicBezTo>
                <a:cubicBezTo>
                  <a:pt x="94" y="234"/>
                  <a:pt x="69" y="224"/>
                  <a:pt x="49" y="207"/>
                </a:cubicBezTo>
                <a:close/>
              </a:path>
            </a:pathLst>
          </a:custGeom>
          <a:solidFill>
            <a:schemeClr val="accent5"/>
          </a:solidFill>
          <a:ln>
            <a:solidFill>
              <a:schemeClr val="accent3"/>
            </a:solidFill>
          </a:ln>
          <a:effectLst>
            <a:glow>
              <a:schemeClr val="accent6">
                <a:satMod val="175000"/>
                <a:alpha val="40000"/>
              </a:schemeClr>
            </a:glow>
            <a:reflection stA="45000" endPos="0" dist="50800" dir="5400000" sy="-100000" algn="bl" rotWithShape="0"/>
          </a:effectLs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cxnSp>
        <p:nvCxnSpPr>
          <p:cNvPr id="76" name="Straight Arrow Connector 75">
            <a:extLst>
              <a:ext uri="{FF2B5EF4-FFF2-40B4-BE49-F238E27FC236}">
                <a16:creationId xmlns:a16="http://schemas.microsoft.com/office/drawing/2014/main" id="{E4B9E84B-667C-4CAD-A491-73797423E71A}"/>
              </a:ext>
            </a:extLst>
          </p:cNvPr>
          <p:cNvCxnSpPr>
            <a:cxnSpLocks/>
          </p:cNvCxnSpPr>
          <p:nvPr/>
        </p:nvCxnSpPr>
        <p:spPr>
          <a:xfrm flipH="1">
            <a:off x="1150134" y="2243637"/>
            <a:ext cx="2662" cy="488499"/>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E2A8FBE8-3F58-4D67-BB80-B17F1D413880}"/>
              </a:ext>
            </a:extLst>
          </p:cNvPr>
          <p:cNvSpPr>
            <a:spLocks noChangeArrowheads="1"/>
          </p:cNvSpPr>
          <p:nvPr/>
        </p:nvSpPr>
        <p:spPr bwMode="auto">
          <a:xfrm>
            <a:off x="602260" y="2428860"/>
            <a:ext cx="548548" cy="253916"/>
          </a:xfrm>
          <a:prstGeom prst="rect">
            <a:avLst/>
          </a:prstGeom>
          <a:noFill/>
          <a:ln w="9525">
            <a:noFill/>
            <a:miter lim="800000"/>
            <a:headEnd/>
            <a:tailEnd/>
          </a:ln>
          <a:effectLst/>
        </p:spPr>
        <p:txBody>
          <a:bodyPr wrap="none">
            <a:prstTxWarp prst="textNoShape">
              <a:avLst/>
            </a:prstTxWarp>
            <a:spAutoFit/>
          </a:bodyPr>
          <a:lstStyle>
            <a:defPPr>
              <a:defRPr lang="fi-FI"/>
            </a:defPPr>
            <a:lvl1pPr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1pPr>
            <a:lvl2pPr marL="4572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2pPr>
            <a:lvl3pPr marL="9144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3pPr>
            <a:lvl4pPr marL="13716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4pPr>
            <a:lvl5pPr marL="18288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5pPr>
            <a:lvl6pPr marL="2286000" algn="l" defTabSz="457200" rtl="0" eaLnBrk="1" latinLnBrk="0" hangingPunct="1">
              <a:defRPr kern="1200">
                <a:solidFill>
                  <a:schemeClr val="tx1"/>
                </a:solidFill>
                <a:latin typeface="Arial" pitchFamily="-106" charset="0"/>
                <a:ea typeface="Arial" pitchFamily="-106" charset="0"/>
                <a:cs typeface="Arial" pitchFamily="-106" charset="0"/>
              </a:defRPr>
            </a:lvl6pPr>
            <a:lvl7pPr marL="2743200" algn="l" defTabSz="457200" rtl="0" eaLnBrk="1" latinLnBrk="0" hangingPunct="1">
              <a:defRPr kern="1200">
                <a:solidFill>
                  <a:schemeClr val="tx1"/>
                </a:solidFill>
                <a:latin typeface="Arial" pitchFamily="-106" charset="0"/>
                <a:ea typeface="Arial" pitchFamily="-106" charset="0"/>
                <a:cs typeface="Arial" pitchFamily="-106" charset="0"/>
              </a:defRPr>
            </a:lvl7pPr>
            <a:lvl8pPr marL="3200400" algn="l" defTabSz="457200" rtl="0" eaLnBrk="1" latinLnBrk="0" hangingPunct="1">
              <a:defRPr kern="1200">
                <a:solidFill>
                  <a:schemeClr val="tx1"/>
                </a:solidFill>
                <a:latin typeface="Arial" pitchFamily="-106" charset="0"/>
                <a:ea typeface="Arial" pitchFamily="-106" charset="0"/>
                <a:cs typeface="Arial" pitchFamily="-106" charset="0"/>
              </a:defRPr>
            </a:lvl8pPr>
            <a:lvl9pPr marL="3657600" algn="l" defTabSz="457200" rtl="0" eaLnBrk="1" latinLnBrk="0" hangingPunct="1">
              <a:defRPr kern="1200">
                <a:solidFill>
                  <a:schemeClr val="tx1"/>
                </a:solidFill>
                <a:latin typeface="Arial" pitchFamily="-106" charset="0"/>
                <a:ea typeface="Arial" pitchFamily="-106" charset="0"/>
                <a:cs typeface="Arial" pitchFamily="-106" charset="0"/>
              </a:defRPr>
            </a:lvl9pPr>
          </a:lstStyle>
          <a:p>
            <a:r>
              <a:rPr lang="en-US" sz="1050" b="1" dirty="0">
                <a:latin typeface="Open Sans" panose="020B0606030504020204" pitchFamily="34" charset="0"/>
                <a:ea typeface="Open Sans" panose="020B0606030504020204" pitchFamily="34" charset="0"/>
                <a:cs typeface="Open Sans" panose="020B0606030504020204" pitchFamily="34" charset="0"/>
              </a:rPr>
              <a:t>Login</a:t>
            </a:r>
            <a:endParaRPr lang="fi-FI" sz="1050" b="1"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78" name="Straight Arrow Connector 77">
            <a:extLst>
              <a:ext uri="{FF2B5EF4-FFF2-40B4-BE49-F238E27FC236}">
                <a16:creationId xmlns:a16="http://schemas.microsoft.com/office/drawing/2014/main" id="{B3856098-07DE-4928-BAE1-0A0D107AEEED}"/>
              </a:ext>
            </a:extLst>
          </p:cNvPr>
          <p:cNvCxnSpPr>
            <a:cxnSpLocks/>
          </p:cNvCxnSpPr>
          <p:nvPr/>
        </p:nvCxnSpPr>
        <p:spPr>
          <a:xfrm>
            <a:off x="1151465" y="3864962"/>
            <a:ext cx="0" cy="562457"/>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F8256267-F3BA-47E8-9BC2-B30FFE489ED0}"/>
              </a:ext>
            </a:extLst>
          </p:cNvPr>
          <p:cNvSpPr>
            <a:spLocks noChangeArrowheads="1"/>
          </p:cNvSpPr>
          <p:nvPr/>
        </p:nvSpPr>
        <p:spPr bwMode="auto">
          <a:xfrm>
            <a:off x="602260" y="4180614"/>
            <a:ext cx="548548" cy="253916"/>
          </a:xfrm>
          <a:prstGeom prst="rect">
            <a:avLst/>
          </a:prstGeom>
          <a:noFill/>
          <a:ln w="9525">
            <a:noFill/>
            <a:miter lim="800000"/>
            <a:headEnd/>
            <a:tailEnd/>
          </a:ln>
          <a:effectLst/>
        </p:spPr>
        <p:txBody>
          <a:bodyPr wrap="none">
            <a:prstTxWarp prst="textNoShape">
              <a:avLst/>
            </a:prstTxWarp>
            <a:spAutoFit/>
          </a:bodyPr>
          <a:lstStyle>
            <a:defPPr>
              <a:defRPr lang="fi-FI"/>
            </a:defPPr>
            <a:lvl1pPr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1pPr>
            <a:lvl2pPr marL="4572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2pPr>
            <a:lvl3pPr marL="9144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3pPr>
            <a:lvl4pPr marL="13716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4pPr>
            <a:lvl5pPr marL="18288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5pPr>
            <a:lvl6pPr marL="2286000" algn="l" defTabSz="457200" rtl="0" eaLnBrk="1" latinLnBrk="0" hangingPunct="1">
              <a:defRPr kern="1200">
                <a:solidFill>
                  <a:schemeClr val="tx1"/>
                </a:solidFill>
                <a:latin typeface="Arial" pitchFamily="-106" charset="0"/>
                <a:ea typeface="Arial" pitchFamily="-106" charset="0"/>
                <a:cs typeface="Arial" pitchFamily="-106" charset="0"/>
              </a:defRPr>
            </a:lvl6pPr>
            <a:lvl7pPr marL="2743200" algn="l" defTabSz="457200" rtl="0" eaLnBrk="1" latinLnBrk="0" hangingPunct="1">
              <a:defRPr kern="1200">
                <a:solidFill>
                  <a:schemeClr val="tx1"/>
                </a:solidFill>
                <a:latin typeface="Arial" pitchFamily="-106" charset="0"/>
                <a:ea typeface="Arial" pitchFamily="-106" charset="0"/>
                <a:cs typeface="Arial" pitchFamily="-106" charset="0"/>
              </a:defRPr>
            </a:lvl7pPr>
            <a:lvl8pPr marL="3200400" algn="l" defTabSz="457200" rtl="0" eaLnBrk="1" latinLnBrk="0" hangingPunct="1">
              <a:defRPr kern="1200">
                <a:solidFill>
                  <a:schemeClr val="tx1"/>
                </a:solidFill>
                <a:latin typeface="Arial" pitchFamily="-106" charset="0"/>
                <a:ea typeface="Arial" pitchFamily="-106" charset="0"/>
                <a:cs typeface="Arial" pitchFamily="-106" charset="0"/>
              </a:defRPr>
            </a:lvl8pPr>
            <a:lvl9pPr marL="3657600" algn="l" defTabSz="457200" rtl="0" eaLnBrk="1" latinLnBrk="0" hangingPunct="1">
              <a:defRPr kern="1200">
                <a:solidFill>
                  <a:schemeClr val="tx1"/>
                </a:solidFill>
                <a:latin typeface="Arial" pitchFamily="-106" charset="0"/>
                <a:ea typeface="Arial" pitchFamily="-106" charset="0"/>
                <a:cs typeface="Arial" pitchFamily="-106" charset="0"/>
              </a:defRPr>
            </a:lvl9pPr>
          </a:lstStyle>
          <a:p>
            <a:r>
              <a:rPr lang="en-US" sz="1050" b="1" dirty="0">
                <a:latin typeface="Open Sans" panose="020B0606030504020204" pitchFamily="34" charset="0"/>
                <a:ea typeface="Open Sans" panose="020B0606030504020204" pitchFamily="34" charset="0"/>
                <a:cs typeface="Open Sans" panose="020B0606030504020204" pitchFamily="34" charset="0"/>
              </a:rPr>
              <a:t>Login</a:t>
            </a:r>
            <a:endParaRPr lang="fi-FI" sz="1050" b="1"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80" name="Straight Arrow Connector 79">
            <a:extLst>
              <a:ext uri="{FF2B5EF4-FFF2-40B4-BE49-F238E27FC236}">
                <a16:creationId xmlns:a16="http://schemas.microsoft.com/office/drawing/2014/main" id="{C7A1B352-202C-4447-B06C-26023918EBCF}"/>
              </a:ext>
            </a:extLst>
          </p:cNvPr>
          <p:cNvCxnSpPr/>
          <p:nvPr/>
        </p:nvCxnSpPr>
        <p:spPr>
          <a:xfrm flipV="1">
            <a:off x="1472592" y="3864962"/>
            <a:ext cx="0" cy="569568"/>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6ABF432B-BA9D-4550-97F3-48B764D4ADC7}"/>
              </a:ext>
            </a:extLst>
          </p:cNvPr>
          <p:cNvSpPr>
            <a:spLocks noChangeArrowheads="1"/>
          </p:cNvSpPr>
          <p:nvPr/>
        </p:nvSpPr>
        <p:spPr bwMode="auto">
          <a:xfrm>
            <a:off x="4864149" y="2726721"/>
            <a:ext cx="1755609" cy="253916"/>
          </a:xfrm>
          <a:prstGeom prst="rect">
            <a:avLst/>
          </a:prstGeom>
          <a:noFill/>
          <a:ln w="9525">
            <a:noFill/>
            <a:miter lim="800000"/>
            <a:headEnd/>
            <a:tailEnd/>
          </a:ln>
          <a:effectLst/>
        </p:spPr>
        <p:txBody>
          <a:bodyPr wrap="none">
            <a:prstTxWarp prst="textNoShape">
              <a:avLst/>
            </a:prstTxWarp>
            <a:spAutoFit/>
          </a:bodyPr>
          <a:lstStyle>
            <a:defPPr>
              <a:defRPr lang="fi-FI"/>
            </a:defPPr>
            <a:lvl1pPr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1pPr>
            <a:lvl2pPr marL="4572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2pPr>
            <a:lvl3pPr marL="9144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3pPr>
            <a:lvl4pPr marL="13716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4pPr>
            <a:lvl5pPr marL="18288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5pPr>
            <a:lvl6pPr marL="2286000" algn="l" defTabSz="457200" rtl="0" eaLnBrk="1" latinLnBrk="0" hangingPunct="1">
              <a:defRPr kern="1200">
                <a:solidFill>
                  <a:schemeClr val="tx1"/>
                </a:solidFill>
                <a:latin typeface="Arial" pitchFamily="-106" charset="0"/>
                <a:ea typeface="Arial" pitchFamily="-106" charset="0"/>
                <a:cs typeface="Arial" pitchFamily="-106" charset="0"/>
              </a:defRPr>
            </a:lvl6pPr>
            <a:lvl7pPr marL="2743200" algn="l" defTabSz="457200" rtl="0" eaLnBrk="1" latinLnBrk="0" hangingPunct="1">
              <a:defRPr kern="1200">
                <a:solidFill>
                  <a:schemeClr val="tx1"/>
                </a:solidFill>
                <a:latin typeface="Arial" pitchFamily="-106" charset="0"/>
                <a:ea typeface="Arial" pitchFamily="-106" charset="0"/>
                <a:cs typeface="Arial" pitchFamily="-106" charset="0"/>
              </a:defRPr>
            </a:lvl7pPr>
            <a:lvl8pPr marL="3200400" algn="l" defTabSz="457200" rtl="0" eaLnBrk="1" latinLnBrk="0" hangingPunct="1">
              <a:defRPr kern="1200">
                <a:solidFill>
                  <a:schemeClr val="tx1"/>
                </a:solidFill>
                <a:latin typeface="Arial" pitchFamily="-106" charset="0"/>
                <a:ea typeface="Arial" pitchFamily="-106" charset="0"/>
                <a:cs typeface="Arial" pitchFamily="-106" charset="0"/>
              </a:defRPr>
            </a:lvl8pPr>
            <a:lvl9pPr marL="3657600" algn="l" defTabSz="457200" rtl="0" eaLnBrk="1" latinLnBrk="0" hangingPunct="1">
              <a:defRPr kern="1200">
                <a:solidFill>
                  <a:schemeClr val="tx1"/>
                </a:solidFill>
                <a:latin typeface="Arial" pitchFamily="-106" charset="0"/>
                <a:ea typeface="Arial" pitchFamily="-106" charset="0"/>
                <a:cs typeface="Arial" pitchFamily="-106" charset="0"/>
              </a:defRPr>
            </a:lvl9pPr>
          </a:lstStyle>
          <a:p>
            <a:r>
              <a:rPr lang="en-US" sz="1050" b="1" dirty="0">
                <a:latin typeface="Open Sans" panose="020B0606030504020204" pitchFamily="34" charset="0"/>
                <a:ea typeface="Open Sans" panose="020B0606030504020204" pitchFamily="34" charset="0"/>
                <a:cs typeface="Open Sans" panose="020B0606030504020204" pitchFamily="34" charset="0"/>
              </a:rPr>
              <a:t>Authorization Endpoint</a:t>
            </a:r>
            <a:endParaRPr lang="fi-FI" sz="1050" b="1" dirty="0">
              <a:latin typeface="Open Sans" panose="020B0606030504020204" pitchFamily="34" charset="0"/>
              <a:ea typeface="Open Sans" panose="020B0606030504020204" pitchFamily="34" charset="0"/>
              <a:cs typeface="Open Sans" panose="020B0606030504020204" pitchFamily="34" charset="0"/>
            </a:endParaRPr>
          </a:p>
        </p:txBody>
      </p:sp>
      <p:sp>
        <p:nvSpPr>
          <p:cNvPr id="82" name="Flowchart: Summing Junction 81">
            <a:extLst>
              <a:ext uri="{FF2B5EF4-FFF2-40B4-BE49-F238E27FC236}">
                <a16:creationId xmlns:a16="http://schemas.microsoft.com/office/drawing/2014/main" id="{4CBA2231-EE14-4F97-B421-17F26895462D}"/>
              </a:ext>
            </a:extLst>
          </p:cNvPr>
          <p:cNvSpPr/>
          <p:nvPr/>
        </p:nvSpPr>
        <p:spPr>
          <a:xfrm>
            <a:off x="4716833" y="2762239"/>
            <a:ext cx="182880" cy="182880"/>
          </a:xfrm>
          <a:prstGeom prst="flowChartSummingJunction">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89" name="Straight Arrow Connector 88">
            <a:extLst>
              <a:ext uri="{FF2B5EF4-FFF2-40B4-BE49-F238E27FC236}">
                <a16:creationId xmlns:a16="http://schemas.microsoft.com/office/drawing/2014/main" id="{139A938B-1389-4952-926A-EA27070B324D}"/>
              </a:ext>
            </a:extLst>
          </p:cNvPr>
          <p:cNvCxnSpPr/>
          <p:nvPr/>
        </p:nvCxnSpPr>
        <p:spPr>
          <a:xfrm flipV="1">
            <a:off x="1840289" y="3352370"/>
            <a:ext cx="2743200" cy="1"/>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A2810060-5F38-4120-BDD4-B5C7DA0234C8}"/>
              </a:ext>
            </a:extLst>
          </p:cNvPr>
          <p:cNvCxnSpPr/>
          <p:nvPr/>
        </p:nvCxnSpPr>
        <p:spPr>
          <a:xfrm flipH="1" flipV="1">
            <a:off x="1840289" y="3574454"/>
            <a:ext cx="2743200" cy="1"/>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24B9CA64-824E-4343-99AC-F48DBAED2A71}"/>
              </a:ext>
            </a:extLst>
          </p:cNvPr>
          <p:cNvSpPr>
            <a:spLocks noChangeArrowheads="1"/>
          </p:cNvSpPr>
          <p:nvPr/>
        </p:nvSpPr>
        <p:spPr bwMode="auto">
          <a:xfrm>
            <a:off x="4864149" y="3866905"/>
            <a:ext cx="1237839" cy="253916"/>
          </a:xfrm>
          <a:prstGeom prst="rect">
            <a:avLst/>
          </a:prstGeom>
          <a:noFill/>
          <a:ln w="9525">
            <a:noFill/>
            <a:miter lim="800000"/>
            <a:headEnd/>
            <a:tailEnd/>
          </a:ln>
          <a:effectLst/>
        </p:spPr>
        <p:txBody>
          <a:bodyPr wrap="none">
            <a:prstTxWarp prst="textNoShape">
              <a:avLst/>
            </a:prstTxWarp>
            <a:spAutoFit/>
          </a:bodyPr>
          <a:lstStyle>
            <a:defPPr>
              <a:defRPr lang="fi-FI"/>
            </a:defPPr>
            <a:lvl1pPr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1pPr>
            <a:lvl2pPr marL="4572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2pPr>
            <a:lvl3pPr marL="9144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3pPr>
            <a:lvl4pPr marL="13716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4pPr>
            <a:lvl5pPr marL="18288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5pPr>
            <a:lvl6pPr marL="2286000" algn="l" defTabSz="457200" rtl="0" eaLnBrk="1" latinLnBrk="0" hangingPunct="1">
              <a:defRPr kern="1200">
                <a:solidFill>
                  <a:schemeClr val="tx1"/>
                </a:solidFill>
                <a:latin typeface="Arial" pitchFamily="-106" charset="0"/>
                <a:ea typeface="Arial" pitchFamily="-106" charset="0"/>
                <a:cs typeface="Arial" pitchFamily="-106" charset="0"/>
              </a:defRPr>
            </a:lvl6pPr>
            <a:lvl7pPr marL="2743200" algn="l" defTabSz="457200" rtl="0" eaLnBrk="1" latinLnBrk="0" hangingPunct="1">
              <a:defRPr kern="1200">
                <a:solidFill>
                  <a:schemeClr val="tx1"/>
                </a:solidFill>
                <a:latin typeface="Arial" pitchFamily="-106" charset="0"/>
                <a:ea typeface="Arial" pitchFamily="-106" charset="0"/>
                <a:cs typeface="Arial" pitchFamily="-106" charset="0"/>
              </a:defRPr>
            </a:lvl7pPr>
            <a:lvl8pPr marL="3200400" algn="l" defTabSz="457200" rtl="0" eaLnBrk="1" latinLnBrk="0" hangingPunct="1">
              <a:defRPr kern="1200">
                <a:solidFill>
                  <a:schemeClr val="tx1"/>
                </a:solidFill>
                <a:latin typeface="Arial" pitchFamily="-106" charset="0"/>
                <a:ea typeface="Arial" pitchFamily="-106" charset="0"/>
                <a:cs typeface="Arial" pitchFamily="-106" charset="0"/>
              </a:defRPr>
            </a:lvl8pPr>
            <a:lvl9pPr marL="3657600" algn="l" defTabSz="457200" rtl="0" eaLnBrk="1" latinLnBrk="0" hangingPunct="1">
              <a:defRPr kern="1200">
                <a:solidFill>
                  <a:schemeClr val="tx1"/>
                </a:solidFill>
                <a:latin typeface="Arial" pitchFamily="-106" charset="0"/>
                <a:ea typeface="Arial" pitchFamily="-106" charset="0"/>
                <a:cs typeface="Arial" pitchFamily="-106" charset="0"/>
              </a:defRPr>
            </a:lvl9pPr>
          </a:lstStyle>
          <a:p>
            <a:r>
              <a:rPr lang="en-US" sz="1050" b="1" dirty="0">
                <a:latin typeface="Open Sans" panose="020B0606030504020204" pitchFamily="34" charset="0"/>
                <a:ea typeface="Open Sans" panose="020B0606030504020204" pitchFamily="34" charset="0"/>
                <a:cs typeface="Open Sans" panose="020B0606030504020204" pitchFamily="34" charset="0"/>
              </a:rPr>
              <a:t>Token Endpoint</a:t>
            </a:r>
            <a:endParaRPr lang="fi-FI" sz="1050" b="1" dirty="0">
              <a:latin typeface="Open Sans" panose="020B0606030504020204" pitchFamily="34" charset="0"/>
              <a:ea typeface="Open Sans" panose="020B0606030504020204" pitchFamily="34" charset="0"/>
              <a:cs typeface="Open Sans" panose="020B0606030504020204" pitchFamily="34" charset="0"/>
            </a:endParaRPr>
          </a:p>
        </p:txBody>
      </p:sp>
      <p:sp>
        <p:nvSpPr>
          <p:cNvPr id="95" name="Flowchart: Summing Junction 94">
            <a:extLst>
              <a:ext uri="{FF2B5EF4-FFF2-40B4-BE49-F238E27FC236}">
                <a16:creationId xmlns:a16="http://schemas.microsoft.com/office/drawing/2014/main" id="{D380F9B0-23EA-4A17-87D9-8AD8FC399653}"/>
              </a:ext>
            </a:extLst>
          </p:cNvPr>
          <p:cNvSpPr/>
          <p:nvPr/>
        </p:nvSpPr>
        <p:spPr>
          <a:xfrm>
            <a:off x="4716833" y="3902423"/>
            <a:ext cx="182880" cy="182880"/>
          </a:xfrm>
          <a:prstGeom prst="flowChartSummingJunction">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96" name="Straight Arrow Connector 95">
            <a:extLst>
              <a:ext uri="{FF2B5EF4-FFF2-40B4-BE49-F238E27FC236}">
                <a16:creationId xmlns:a16="http://schemas.microsoft.com/office/drawing/2014/main" id="{41C1435B-81EF-45E9-A236-5B2DA5E683EE}"/>
              </a:ext>
            </a:extLst>
          </p:cNvPr>
          <p:cNvCxnSpPr/>
          <p:nvPr/>
        </p:nvCxnSpPr>
        <p:spPr>
          <a:xfrm flipV="1">
            <a:off x="1867976" y="4019214"/>
            <a:ext cx="2710099" cy="508456"/>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DDCA7DE2-C6C4-4A7A-B7D3-73179AA1A79D}"/>
              </a:ext>
            </a:extLst>
          </p:cNvPr>
          <p:cNvSpPr>
            <a:spLocks noChangeArrowheads="1"/>
          </p:cNvSpPr>
          <p:nvPr/>
        </p:nvSpPr>
        <p:spPr bwMode="auto">
          <a:xfrm rot="20971391">
            <a:off x="2414093" y="4090165"/>
            <a:ext cx="1521570" cy="415498"/>
          </a:xfrm>
          <a:prstGeom prst="rect">
            <a:avLst/>
          </a:prstGeom>
          <a:noFill/>
          <a:ln w="9525">
            <a:noFill/>
            <a:miter lim="800000"/>
            <a:headEnd/>
            <a:tailEnd/>
          </a:ln>
          <a:effectLst/>
        </p:spPr>
        <p:txBody>
          <a:bodyPr wrap="none">
            <a:prstTxWarp prst="textNoShape">
              <a:avLst/>
            </a:prstTxWarp>
            <a:spAutoFit/>
          </a:bodyPr>
          <a:lstStyle>
            <a:defPPr>
              <a:defRPr lang="fi-FI"/>
            </a:defPPr>
            <a:lvl1pPr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1pPr>
            <a:lvl2pPr marL="4572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2pPr>
            <a:lvl3pPr marL="9144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3pPr>
            <a:lvl4pPr marL="13716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4pPr>
            <a:lvl5pPr marL="18288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5pPr>
            <a:lvl6pPr marL="2286000" algn="l" defTabSz="457200" rtl="0" eaLnBrk="1" latinLnBrk="0" hangingPunct="1">
              <a:defRPr kern="1200">
                <a:solidFill>
                  <a:schemeClr val="tx1"/>
                </a:solidFill>
                <a:latin typeface="Arial" pitchFamily="-106" charset="0"/>
                <a:ea typeface="Arial" pitchFamily="-106" charset="0"/>
                <a:cs typeface="Arial" pitchFamily="-106" charset="0"/>
              </a:defRPr>
            </a:lvl6pPr>
            <a:lvl7pPr marL="2743200" algn="l" defTabSz="457200" rtl="0" eaLnBrk="1" latinLnBrk="0" hangingPunct="1">
              <a:defRPr kern="1200">
                <a:solidFill>
                  <a:schemeClr val="tx1"/>
                </a:solidFill>
                <a:latin typeface="Arial" pitchFamily="-106" charset="0"/>
                <a:ea typeface="Arial" pitchFamily="-106" charset="0"/>
                <a:cs typeface="Arial" pitchFamily="-106" charset="0"/>
              </a:defRPr>
            </a:lvl7pPr>
            <a:lvl8pPr marL="3200400" algn="l" defTabSz="457200" rtl="0" eaLnBrk="1" latinLnBrk="0" hangingPunct="1">
              <a:defRPr kern="1200">
                <a:solidFill>
                  <a:schemeClr val="tx1"/>
                </a:solidFill>
                <a:latin typeface="Arial" pitchFamily="-106" charset="0"/>
                <a:ea typeface="Arial" pitchFamily="-106" charset="0"/>
                <a:cs typeface="Arial" pitchFamily="-106" charset="0"/>
              </a:defRPr>
            </a:lvl8pPr>
            <a:lvl9pPr marL="3657600" algn="l" defTabSz="457200" rtl="0" eaLnBrk="1" latinLnBrk="0" hangingPunct="1">
              <a:defRPr kern="1200">
                <a:solidFill>
                  <a:schemeClr val="tx1"/>
                </a:solidFill>
                <a:latin typeface="Arial" pitchFamily="-106" charset="0"/>
                <a:ea typeface="Arial" pitchFamily="-106" charset="0"/>
                <a:cs typeface="Arial" pitchFamily="-106" charset="0"/>
              </a:defRPr>
            </a:lvl9pPr>
          </a:lstStyle>
          <a:p>
            <a:r>
              <a:rPr lang="en-US" sz="1050" b="1" dirty="0">
                <a:latin typeface="Open Sans" panose="020B0606030504020204" pitchFamily="34" charset="0"/>
                <a:ea typeface="Open Sans" panose="020B0606030504020204" pitchFamily="34" charset="0"/>
                <a:cs typeface="Open Sans" panose="020B0606030504020204" pitchFamily="34" charset="0"/>
              </a:rPr>
              <a:t>Authorization Code </a:t>
            </a:r>
          </a:p>
          <a:p>
            <a:r>
              <a:rPr lang="en-US" sz="1050" b="1" dirty="0">
                <a:latin typeface="Open Sans" panose="020B0606030504020204" pitchFamily="34" charset="0"/>
                <a:ea typeface="Open Sans" panose="020B0606030504020204" pitchFamily="34" charset="0"/>
                <a:cs typeface="Open Sans" panose="020B0606030504020204" pitchFamily="34" charset="0"/>
              </a:rPr>
              <a:t>&amp; Redirect URI</a:t>
            </a:r>
            <a:endParaRPr lang="fi-FI" sz="1050" b="1"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101" name="Straight Arrow Connector 100">
            <a:extLst>
              <a:ext uri="{FF2B5EF4-FFF2-40B4-BE49-F238E27FC236}">
                <a16:creationId xmlns:a16="http://schemas.microsoft.com/office/drawing/2014/main" id="{ACA0A1F1-D65D-4A08-B562-DD00B8F30B4E}"/>
              </a:ext>
            </a:extLst>
          </p:cNvPr>
          <p:cNvCxnSpPr/>
          <p:nvPr/>
        </p:nvCxnSpPr>
        <p:spPr>
          <a:xfrm flipH="1" flipV="1">
            <a:off x="1840289" y="4853907"/>
            <a:ext cx="2743200" cy="1"/>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57431AF0-EDD6-4EDD-8D45-6EDDE4843206}"/>
              </a:ext>
            </a:extLst>
          </p:cNvPr>
          <p:cNvCxnSpPr/>
          <p:nvPr/>
        </p:nvCxnSpPr>
        <p:spPr>
          <a:xfrm flipV="1">
            <a:off x="1840289" y="5301675"/>
            <a:ext cx="2743200" cy="1"/>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4476F013-B24F-47A6-8A89-E2F119BB759F}"/>
              </a:ext>
            </a:extLst>
          </p:cNvPr>
          <p:cNvCxnSpPr/>
          <p:nvPr/>
        </p:nvCxnSpPr>
        <p:spPr>
          <a:xfrm flipH="1" flipV="1">
            <a:off x="1840289" y="5423878"/>
            <a:ext cx="2743200" cy="1"/>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4CA94DC2-D250-4E33-94F6-88F0DAE03B66}"/>
              </a:ext>
            </a:extLst>
          </p:cNvPr>
          <p:cNvSpPr>
            <a:spLocks noChangeArrowheads="1"/>
          </p:cNvSpPr>
          <p:nvPr/>
        </p:nvSpPr>
        <p:spPr bwMode="auto">
          <a:xfrm>
            <a:off x="1072028" y="1466674"/>
            <a:ext cx="494046" cy="253916"/>
          </a:xfrm>
          <a:prstGeom prst="rect">
            <a:avLst/>
          </a:prstGeom>
          <a:noFill/>
          <a:ln w="9525">
            <a:noFill/>
            <a:miter lim="800000"/>
            <a:headEnd/>
            <a:tailEnd/>
          </a:ln>
          <a:effectLst/>
        </p:spPr>
        <p:txBody>
          <a:bodyPr wrap="none">
            <a:prstTxWarp prst="textNoShape">
              <a:avLst/>
            </a:prstTxWarp>
            <a:spAutoFit/>
          </a:bodyPr>
          <a:lstStyle>
            <a:defPPr>
              <a:defRPr lang="fi-FI"/>
            </a:defPPr>
            <a:lvl1pPr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1pPr>
            <a:lvl2pPr marL="4572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2pPr>
            <a:lvl3pPr marL="9144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3pPr>
            <a:lvl4pPr marL="13716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4pPr>
            <a:lvl5pPr marL="18288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5pPr>
            <a:lvl6pPr marL="2286000" algn="l" defTabSz="457200" rtl="0" eaLnBrk="1" latinLnBrk="0" hangingPunct="1">
              <a:defRPr kern="1200">
                <a:solidFill>
                  <a:schemeClr val="tx1"/>
                </a:solidFill>
                <a:latin typeface="Arial" pitchFamily="-106" charset="0"/>
                <a:ea typeface="Arial" pitchFamily="-106" charset="0"/>
                <a:cs typeface="Arial" pitchFamily="-106" charset="0"/>
              </a:defRPr>
            </a:lvl6pPr>
            <a:lvl7pPr marL="2743200" algn="l" defTabSz="457200" rtl="0" eaLnBrk="1" latinLnBrk="0" hangingPunct="1">
              <a:defRPr kern="1200">
                <a:solidFill>
                  <a:schemeClr val="tx1"/>
                </a:solidFill>
                <a:latin typeface="Arial" pitchFamily="-106" charset="0"/>
                <a:ea typeface="Arial" pitchFamily="-106" charset="0"/>
                <a:cs typeface="Arial" pitchFamily="-106" charset="0"/>
              </a:defRPr>
            </a:lvl7pPr>
            <a:lvl8pPr marL="3200400" algn="l" defTabSz="457200" rtl="0" eaLnBrk="1" latinLnBrk="0" hangingPunct="1">
              <a:defRPr kern="1200">
                <a:solidFill>
                  <a:schemeClr val="tx1"/>
                </a:solidFill>
                <a:latin typeface="Arial" pitchFamily="-106" charset="0"/>
                <a:ea typeface="Arial" pitchFamily="-106" charset="0"/>
                <a:cs typeface="Arial" pitchFamily="-106" charset="0"/>
              </a:defRPr>
            </a:lvl8pPr>
            <a:lvl9pPr marL="3657600" algn="l" defTabSz="457200" rtl="0" eaLnBrk="1" latinLnBrk="0" hangingPunct="1">
              <a:defRPr kern="1200">
                <a:solidFill>
                  <a:schemeClr val="tx1"/>
                </a:solidFill>
                <a:latin typeface="Arial" pitchFamily="-106" charset="0"/>
                <a:ea typeface="Arial" pitchFamily="-106" charset="0"/>
                <a:cs typeface="Arial" pitchFamily="-106" charset="0"/>
              </a:defRPr>
            </a:lvl9pPr>
          </a:lstStyle>
          <a:p>
            <a:r>
              <a:rPr lang="en-US" sz="1050" b="1" dirty="0">
                <a:latin typeface="Open Sans" panose="020B0606030504020204" pitchFamily="34" charset="0"/>
                <a:ea typeface="Open Sans" panose="020B0606030504020204" pitchFamily="34" charset="0"/>
                <a:cs typeface="Open Sans" panose="020B0606030504020204" pitchFamily="34" charset="0"/>
              </a:rPr>
              <a:t>User</a:t>
            </a:r>
            <a:endParaRPr lang="fi-FI" sz="105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10" name="Flowchart: Alternate Process 109">
            <a:extLst>
              <a:ext uri="{FF2B5EF4-FFF2-40B4-BE49-F238E27FC236}">
                <a16:creationId xmlns:a16="http://schemas.microsoft.com/office/drawing/2014/main" id="{220570A0-9B37-44B3-9943-60F3DF734A67}"/>
              </a:ext>
            </a:extLst>
          </p:cNvPr>
          <p:cNvSpPr/>
          <p:nvPr/>
        </p:nvSpPr>
        <p:spPr>
          <a:xfrm>
            <a:off x="4906015" y="3069178"/>
            <a:ext cx="1471635" cy="285969"/>
          </a:xfrm>
          <a:prstGeom prst="flowChartAlternateProcess">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Open Sans" panose="020B0606030504020204" pitchFamily="34" charset="0"/>
                <a:ea typeface="Open Sans" panose="020B0606030504020204" pitchFamily="34" charset="0"/>
                <a:cs typeface="Open Sans" panose="020B0606030504020204" pitchFamily="34" charset="0"/>
              </a:rPr>
              <a:t>Authenticate User</a:t>
            </a:r>
          </a:p>
        </p:txBody>
      </p:sp>
      <p:sp>
        <p:nvSpPr>
          <p:cNvPr id="111" name="Flowchart: Alternate Process 110">
            <a:extLst>
              <a:ext uri="{FF2B5EF4-FFF2-40B4-BE49-F238E27FC236}">
                <a16:creationId xmlns:a16="http://schemas.microsoft.com/office/drawing/2014/main" id="{CBF36127-28BF-4E3C-ADDE-D758DC279861}"/>
              </a:ext>
            </a:extLst>
          </p:cNvPr>
          <p:cNvSpPr/>
          <p:nvPr/>
        </p:nvSpPr>
        <p:spPr>
          <a:xfrm>
            <a:off x="4929456" y="4743073"/>
            <a:ext cx="1424752" cy="505490"/>
          </a:xfrm>
          <a:prstGeom prst="flowChartAlternateProcess">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Open Sans" panose="020B0606030504020204" pitchFamily="34" charset="0"/>
                <a:ea typeface="Open Sans" panose="020B0606030504020204" pitchFamily="34" charset="0"/>
                <a:cs typeface="Open Sans" panose="020B0606030504020204" pitchFamily="34" charset="0"/>
              </a:rPr>
              <a:t>Authenticate Client</a:t>
            </a:r>
          </a:p>
          <a:p>
            <a:pPr algn="ctr"/>
            <a:r>
              <a:rPr lang="en-US" sz="1050" dirty="0">
                <a:solidFill>
                  <a:schemeClr val="bg1"/>
                </a:solidFill>
                <a:latin typeface="Open Sans" panose="020B0606030504020204" pitchFamily="34" charset="0"/>
                <a:ea typeface="Open Sans" panose="020B0606030504020204" pitchFamily="34" charset="0"/>
                <a:cs typeface="Open Sans" panose="020B0606030504020204" pitchFamily="34" charset="0"/>
              </a:rPr>
              <a:t>Validate </a:t>
            </a:r>
            <a:r>
              <a:rPr lang="en-US" sz="105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AuthCode</a:t>
            </a:r>
            <a:endParaRPr lang="en-US" sz="105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a:r>
              <a:rPr lang="en-US" sz="1050" dirty="0">
                <a:solidFill>
                  <a:schemeClr val="bg1"/>
                </a:solidFill>
                <a:latin typeface="Open Sans" panose="020B0606030504020204" pitchFamily="34" charset="0"/>
                <a:ea typeface="Open Sans" panose="020B0606030504020204" pitchFamily="34" charset="0"/>
                <a:cs typeface="Open Sans" panose="020B0606030504020204" pitchFamily="34" charset="0"/>
              </a:rPr>
              <a:t>Verify Redirect URI</a:t>
            </a:r>
          </a:p>
        </p:txBody>
      </p:sp>
      <p:grpSp>
        <p:nvGrpSpPr>
          <p:cNvPr id="10" name="Group 9">
            <a:extLst>
              <a:ext uri="{FF2B5EF4-FFF2-40B4-BE49-F238E27FC236}">
                <a16:creationId xmlns:a16="http://schemas.microsoft.com/office/drawing/2014/main" id="{B6E1FD21-8114-46BD-9C1F-26DDD0FC389D}"/>
              </a:ext>
            </a:extLst>
          </p:cNvPr>
          <p:cNvGrpSpPr/>
          <p:nvPr/>
        </p:nvGrpSpPr>
        <p:grpSpPr>
          <a:xfrm>
            <a:off x="7000351" y="2961968"/>
            <a:ext cx="4743488" cy="246221"/>
            <a:chOff x="6681108" y="2693011"/>
            <a:chExt cx="4743488" cy="246221"/>
          </a:xfrm>
        </p:grpSpPr>
        <p:sp>
          <p:nvSpPr>
            <p:cNvPr id="85" name="Rectangle 84">
              <a:extLst>
                <a:ext uri="{FF2B5EF4-FFF2-40B4-BE49-F238E27FC236}">
                  <a16:creationId xmlns:a16="http://schemas.microsoft.com/office/drawing/2014/main" id="{476B9108-CD33-4FCF-B92B-1AE8BBD11B0F}"/>
                </a:ext>
              </a:extLst>
            </p:cNvPr>
            <p:cNvSpPr/>
            <p:nvPr/>
          </p:nvSpPr>
          <p:spPr>
            <a:xfrm>
              <a:off x="6928856" y="2693011"/>
              <a:ext cx="4495740" cy="246221"/>
            </a:xfrm>
            <a:prstGeom prst="rect">
              <a:avLst/>
            </a:prstGeom>
          </p:spPr>
          <p:txBody>
            <a:bodyPr wrap="square">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https://oic-poc.appspot.com/google-login</a:t>
              </a:r>
            </a:p>
          </p:txBody>
        </p:sp>
        <p:sp>
          <p:nvSpPr>
            <p:cNvPr id="50" name="Oval 49">
              <a:extLst>
                <a:ext uri="{FF2B5EF4-FFF2-40B4-BE49-F238E27FC236}">
                  <a16:creationId xmlns:a16="http://schemas.microsoft.com/office/drawing/2014/main" id="{73DC0208-EFAE-42A1-AC72-32EAB4964932}"/>
                </a:ext>
              </a:extLst>
            </p:cNvPr>
            <p:cNvSpPr/>
            <p:nvPr/>
          </p:nvSpPr>
          <p:spPr>
            <a:xfrm>
              <a:off x="6681108" y="2693011"/>
              <a:ext cx="182880" cy="18288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F</a:t>
              </a:r>
              <a:endParaRPr lang="en-US" sz="2000" dirty="0">
                <a:solidFill>
                  <a:schemeClr val="bg1"/>
                </a:solidFill>
              </a:endParaRPr>
            </a:p>
          </p:txBody>
        </p:sp>
      </p:grpSp>
      <p:grpSp>
        <p:nvGrpSpPr>
          <p:cNvPr id="9" name="Group 8">
            <a:extLst>
              <a:ext uri="{FF2B5EF4-FFF2-40B4-BE49-F238E27FC236}">
                <a16:creationId xmlns:a16="http://schemas.microsoft.com/office/drawing/2014/main" id="{CD6CFEB3-F003-4FA2-A2F4-A1E384F8735F}"/>
              </a:ext>
            </a:extLst>
          </p:cNvPr>
          <p:cNvGrpSpPr/>
          <p:nvPr/>
        </p:nvGrpSpPr>
        <p:grpSpPr>
          <a:xfrm>
            <a:off x="7000351" y="1976121"/>
            <a:ext cx="4517408" cy="246221"/>
            <a:chOff x="6681108" y="1778409"/>
            <a:chExt cx="4517408" cy="246221"/>
          </a:xfrm>
        </p:grpSpPr>
        <p:sp>
          <p:nvSpPr>
            <p:cNvPr id="84" name="Shape 310">
              <a:extLst>
                <a:ext uri="{FF2B5EF4-FFF2-40B4-BE49-F238E27FC236}">
                  <a16:creationId xmlns:a16="http://schemas.microsoft.com/office/drawing/2014/main" id="{A9B13618-9573-4EDE-AF5A-C9C1F78A315D}"/>
                </a:ext>
              </a:extLst>
            </p:cNvPr>
            <p:cNvSpPr/>
            <p:nvPr/>
          </p:nvSpPr>
          <p:spPr>
            <a:xfrm>
              <a:off x="6928856" y="1778409"/>
              <a:ext cx="4269660" cy="246221"/>
            </a:xfrm>
            <a:prstGeom prst="rect">
              <a:avLst/>
            </a:prstGeom>
            <a:extLst>
              <a:ext uri="{C572A759-6A51-4108-AA02-DFA0A04FC94B}">
                <ma14:wrappingTextBoxFlag xmlns:ma14="http://schemas.microsoft.com/office/mac/drawingml/2011/main" xmlns="" val="1"/>
              </a:ext>
            </a:extLst>
          </p:spPr>
          <p:txBody>
            <a:bodyPr wrap="square">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https://accounts.google.com/o/oauth2/auth</a:t>
              </a:r>
            </a:p>
          </p:txBody>
        </p:sp>
        <p:sp>
          <p:nvSpPr>
            <p:cNvPr id="51" name="Oval 50">
              <a:extLst>
                <a:ext uri="{FF2B5EF4-FFF2-40B4-BE49-F238E27FC236}">
                  <a16:creationId xmlns:a16="http://schemas.microsoft.com/office/drawing/2014/main" id="{89DDCB00-DB7A-41D8-949F-12F3F0A642A1}"/>
                </a:ext>
              </a:extLst>
            </p:cNvPr>
            <p:cNvSpPr/>
            <p:nvPr/>
          </p:nvSpPr>
          <p:spPr>
            <a:xfrm>
              <a:off x="6681108" y="1778409"/>
              <a:ext cx="182880" cy="18288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C</a:t>
              </a:r>
              <a:endParaRPr lang="en-US" sz="2000" dirty="0">
                <a:solidFill>
                  <a:schemeClr val="bg1"/>
                </a:solidFill>
              </a:endParaRPr>
            </a:p>
          </p:txBody>
        </p:sp>
      </p:grpSp>
      <p:grpSp>
        <p:nvGrpSpPr>
          <p:cNvPr id="12" name="Group 11">
            <a:extLst>
              <a:ext uri="{FF2B5EF4-FFF2-40B4-BE49-F238E27FC236}">
                <a16:creationId xmlns:a16="http://schemas.microsoft.com/office/drawing/2014/main" id="{DDAC9456-8844-430E-AA6A-EDEDB73F4370}"/>
              </a:ext>
            </a:extLst>
          </p:cNvPr>
          <p:cNvGrpSpPr/>
          <p:nvPr/>
        </p:nvGrpSpPr>
        <p:grpSpPr>
          <a:xfrm>
            <a:off x="7000351" y="4655958"/>
            <a:ext cx="4665517" cy="553998"/>
            <a:chOff x="6681108" y="4449452"/>
            <a:chExt cx="4665517" cy="553998"/>
          </a:xfrm>
        </p:grpSpPr>
        <p:sp>
          <p:nvSpPr>
            <p:cNvPr id="98" name="Rectangle 97">
              <a:extLst>
                <a:ext uri="{FF2B5EF4-FFF2-40B4-BE49-F238E27FC236}">
                  <a16:creationId xmlns:a16="http://schemas.microsoft.com/office/drawing/2014/main" id="{4259CD16-377A-4202-A325-ABAD8899AC0C}"/>
                </a:ext>
              </a:extLst>
            </p:cNvPr>
            <p:cNvSpPr/>
            <p:nvPr/>
          </p:nvSpPr>
          <p:spPr>
            <a:xfrm>
              <a:off x="6928857" y="4449452"/>
              <a:ext cx="4417768" cy="553998"/>
            </a:xfrm>
            <a:prstGeom prst="rect">
              <a:avLst/>
            </a:prstGeom>
          </p:spPr>
          <p:txBody>
            <a:bodyPr wrap="square">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HTTP Response HTTP/1.1 200 OK </a:t>
              </a:r>
            </a:p>
            <a:p>
              <a:r>
                <a:rPr lang="en-US" sz="1000" dirty="0">
                  <a:latin typeface="Open Sans" panose="020B0606030504020204" pitchFamily="34" charset="0"/>
                  <a:ea typeface="Open Sans" panose="020B0606030504020204" pitchFamily="34" charset="0"/>
                  <a:cs typeface="Open Sans" panose="020B0606030504020204" pitchFamily="34" charset="0"/>
                </a:rPr>
                <a:t>Body { “id_token":"</a:t>
              </a:r>
              <a:r>
                <a:rPr lang="en-US" sz="1000" dirty="0" err="1">
                  <a:latin typeface="Open Sans" panose="020B0606030504020204" pitchFamily="34" charset="0"/>
                  <a:ea typeface="Open Sans" panose="020B0606030504020204" pitchFamily="34" charset="0"/>
                  <a:cs typeface="Open Sans" panose="020B0606030504020204" pitchFamily="34" charset="0"/>
                </a:rPr>
                <a:t>zzz</a:t>
              </a:r>
              <a:r>
                <a:rPr lang="en-US" sz="1000" dirty="0">
                  <a:latin typeface="Open Sans" panose="020B0606030504020204" pitchFamily="34" charset="0"/>
                  <a:ea typeface="Open Sans" panose="020B0606030504020204" pitchFamily="34" charset="0"/>
                  <a:cs typeface="Open Sans" panose="020B0606030504020204" pitchFamily="34" charset="0"/>
                </a:rPr>
                <a:t>…</a:t>
              </a:r>
              <a:r>
                <a:rPr lang="en-US" sz="1000" dirty="0" err="1">
                  <a:latin typeface="Open Sans" panose="020B0606030504020204" pitchFamily="34" charset="0"/>
                  <a:ea typeface="Open Sans" panose="020B0606030504020204" pitchFamily="34" charset="0"/>
                  <a:cs typeface="Open Sans" panose="020B0606030504020204" pitchFamily="34" charset="0"/>
                </a:rPr>
                <a:t>yyy</a:t>
              </a:r>
              <a:r>
                <a:rPr lang="en-US" sz="1000" dirty="0">
                  <a:latin typeface="Open Sans" panose="020B0606030504020204" pitchFamily="34" charset="0"/>
                  <a:ea typeface="Open Sans" panose="020B0606030504020204" pitchFamily="34" charset="0"/>
                  <a:cs typeface="Open Sans" panose="020B0606030504020204" pitchFamily="34" charset="0"/>
                </a:rPr>
                <a:t>", "access_token":"</a:t>
              </a:r>
              <a:r>
                <a:rPr lang="en-US" sz="1000" dirty="0" err="1">
                  <a:latin typeface="Open Sans" panose="020B0606030504020204" pitchFamily="34" charset="0"/>
                  <a:ea typeface="Open Sans" panose="020B0606030504020204" pitchFamily="34" charset="0"/>
                  <a:cs typeface="Open Sans" panose="020B0606030504020204" pitchFamily="34" charset="0"/>
                </a:rPr>
                <a:t>zzz</a:t>
              </a:r>
              <a:r>
                <a:rPr lang="en-US" sz="1000" dirty="0">
                  <a:latin typeface="Open Sans" panose="020B0606030504020204" pitchFamily="34" charset="0"/>
                  <a:ea typeface="Open Sans" panose="020B0606030504020204" pitchFamily="34" charset="0"/>
                  <a:cs typeface="Open Sans" panose="020B0606030504020204" pitchFamily="34" charset="0"/>
                </a:rPr>
                <a:t>…</a:t>
              </a:r>
              <a:r>
                <a:rPr lang="en-US" sz="1000" dirty="0" err="1">
                  <a:latin typeface="Open Sans" panose="020B0606030504020204" pitchFamily="34" charset="0"/>
                  <a:ea typeface="Open Sans" panose="020B0606030504020204" pitchFamily="34" charset="0"/>
                  <a:cs typeface="Open Sans" panose="020B0606030504020204" pitchFamily="34" charset="0"/>
                </a:rPr>
                <a:t>yyy</a:t>
              </a:r>
              <a:r>
                <a:rPr lang="en-US" sz="1000" dirty="0">
                  <a:latin typeface="Open Sans" panose="020B0606030504020204" pitchFamily="34" charset="0"/>
                  <a:ea typeface="Open Sans" panose="020B0606030504020204" pitchFamily="34" charset="0"/>
                  <a:cs typeface="Open Sans" panose="020B0606030504020204" pitchFamily="34" charset="0"/>
                </a:rPr>
                <a:t>", "</a:t>
              </a:r>
              <a:r>
                <a:rPr lang="en-US" sz="1000" dirty="0" err="1">
                  <a:latin typeface="Open Sans" panose="020B0606030504020204" pitchFamily="34" charset="0"/>
                  <a:ea typeface="Open Sans" panose="020B0606030504020204" pitchFamily="34" charset="0"/>
                  <a:cs typeface="Open Sans" panose="020B0606030504020204" pitchFamily="34" charset="0"/>
                </a:rPr>
                <a:t>token_type":"Bearer</a:t>
              </a:r>
              <a:r>
                <a:rPr lang="en-US" sz="1000" dirty="0">
                  <a:latin typeface="Open Sans" panose="020B0606030504020204" pitchFamily="34" charset="0"/>
                  <a:ea typeface="Open Sans" panose="020B0606030504020204" pitchFamily="34" charset="0"/>
                  <a:cs typeface="Open Sans" panose="020B0606030504020204" pitchFamily="34" charset="0"/>
                </a:rPr>
                <a:t>", "expires_in":14400, "refresh_token":"123…789" }</a:t>
              </a:r>
            </a:p>
          </p:txBody>
        </p:sp>
        <p:sp>
          <p:nvSpPr>
            <p:cNvPr id="52" name="Oval 51">
              <a:extLst>
                <a:ext uri="{FF2B5EF4-FFF2-40B4-BE49-F238E27FC236}">
                  <a16:creationId xmlns:a16="http://schemas.microsoft.com/office/drawing/2014/main" id="{A21E733B-DCFF-444C-B52B-6EB657C06000}"/>
                </a:ext>
              </a:extLst>
            </p:cNvPr>
            <p:cNvSpPr/>
            <p:nvPr/>
          </p:nvSpPr>
          <p:spPr>
            <a:xfrm>
              <a:off x="6681108" y="4449452"/>
              <a:ext cx="182880" cy="18288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H</a:t>
              </a:r>
              <a:endParaRPr lang="en-US" sz="2000" dirty="0">
                <a:solidFill>
                  <a:schemeClr val="bg1"/>
                </a:solidFill>
              </a:endParaRPr>
            </a:p>
          </p:txBody>
        </p:sp>
      </p:grpSp>
      <p:grpSp>
        <p:nvGrpSpPr>
          <p:cNvPr id="11" name="Group 10">
            <a:extLst>
              <a:ext uri="{FF2B5EF4-FFF2-40B4-BE49-F238E27FC236}">
                <a16:creationId xmlns:a16="http://schemas.microsoft.com/office/drawing/2014/main" id="{1C6CD42B-E5C3-4F1D-B0C7-E638091F3051}"/>
              </a:ext>
            </a:extLst>
          </p:cNvPr>
          <p:cNvGrpSpPr/>
          <p:nvPr/>
        </p:nvGrpSpPr>
        <p:grpSpPr>
          <a:xfrm>
            <a:off x="7000351" y="3645476"/>
            <a:ext cx="4517409" cy="246221"/>
            <a:chOff x="6681108" y="3387676"/>
            <a:chExt cx="4517409" cy="246221"/>
          </a:xfrm>
        </p:grpSpPr>
        <p:sp>
          <p:nvSpPr>
            <p:cNvPr id="86" name="Rectangle 85">
              <a:extLst>
                <a:ext uri="{FF2B5EF4-FFF2-40B4-BE49-F238E27FC236}">
                  <a16:creationId xmlns:a16="http://schemas.microsoft.com/office/drawing/2014/main" id="{9632B13D-23D7-439E-ACBC-4808A6440408}"/>
                </a:ext>
              </a:extLst>
            </p:cNvPr>
            <p:cNvSpPr/>
            <p:nvPr/>
          </p:nvSpPr>
          <p:spPr>
            <a:xfrm>
              <a:off x="6928857" y="3387676"/>
              <a:ext cx="4269660" cy="246221"/>
            </a:xfrm>
            <a:prstGeom prst="rect">
              <a:avLst/>
            </a:prstGeom>
          </p:spPr>
          <p:txBody>
            <a:bodyPr wrap="square">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https://www.googleapis.com/oauth2/v3/token</a:t>
              </a:r>
            </a:p>
          </p:txBody>
        </p:sp>
        <p:sp>
          <p:nvSpPr>
            <p:cNvPr id="53" name="Oval 52">
              <a:extLst>
                <a:ext uri="{FF2B5EF4-FFF2-40B4-BE49-F238E27FC236}">
                  <a16:creationId xmlns:a16="http://schemas.microsoft.com/office/drawing/2014/main" id="{0036E8ED-AB1C-42FD-ABF9-06B9F777EF15}"/>
                </a:ext>
              </a:extLst>
            </p:cNvPr>
            <p:cNvSpPr/>
            <p:nvPr/>
          </p:nvSpPr>
          <p:spPr>
            <a:xfrm>
              <a:off x="6681108" y="3387676"/>
              <a:ext cx="182880" cy="18288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G</a:t>
              </a:r>
              <a:endParaRPr lang="en-US" sz="2000" dirty="0">
                <a:solidFill>
                  <a:schemeClr val="bg1"/>
                </a:solidFill>
              </a:endParaRPr>
            </a:p>
          </p:txBody>
        </p:sp>
      </p:grpSp>
      <p:grpSp>
        <p:nvGrpSpPr>
          <p:cNvPr id="13" name="Group 12">
            <a:extLst>
              <a:ext uri="{FF2B5EF4-FFF2-40B4-BE49-F238E27FC236}">
                <a16:creationId xmlns:a16="http://schemas.microsoft.com/office/drawing/2014/main" id="{C1755554-4A71-44D3-A3EB-1EE608424F7B}"/>
              </a:ext>
            </a:extLst>
          </p:cNvPr>
          <p:cNvGrpSpPr/>
          <p:nvPr/>
        </p:nvGrpSpPr>
        <p:grpSpPr>
          <a:xfrm>
            <a:off x="7000351" y="5396468"/>
            <a:ext cx="4665517" cy="400110"/>
            <a:chOff x="6681108" y="5198756"/>
            <a:chExt cx="4665517" cy="400110"/>
          </a:xfrm>
        </p:grpSpPr>
        <p:sp>
          <p:nvSpPr>
            <p:cNvPr id="105" name="Rectangle 104">
              <a:extLst>
                <a:ext uri="{FF2B5EF4-FFF2-40B4-BE49-F238E27FC236}">
                  <a16:creationId xmlns:a16="http://schemas.microsoft.com/office/drawing/2014/main" id="{119BE04E-E042-44C1-B51C-800A0659BC82}"/>
                </a:ext>
              </a:extLst>
            </p:cNvPr>
            <p:cNvSpPr/>
            <p:nvPr/>
          </p:nvSpPr>
          <p:spPr>
            <a:xfrm>
              <a:off x="6928857" y="5198756"/>
              <a:ext cx="4417768" cy="400110"/>
            </a:xfrm>
            <a:prstGeom prst="rect">
              <a:avLst/>
            </a:prstGeom>
          </p:spPr>
          <p:txBody>
            <a:bodyPr wrap="square">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GET /</a:t>
              </a:r>
              <a:r>
                <a:rPr lang="en-US" sz="1000" dirty="0" err="1">
                  <a:latin typeface="Open Sans" panose="020B0606030504020204" pitchFamily="34" charset="0"/>
                  <a:ea typeface="Open Sans" panose="020B0606030504020204" pitchFamily="34" charset="0"/>
                  <a:cs typeface="Open Sans" panose="020B0606030504020204" pitchFamily="34" charset="0"/>
                </a:rPr>
                <a:t>UserInfo</a:t>
              </a:r>
              <a:r>
                <a:rPr lang="en-US" sz="1000" dirty="0">
                  <a:latin typeface="Open Sans" panose="020B0606030504020204" pitchFamily="34" charset="0"/>
                  <a:ea typeface="Open Sans" panose="020B0606030504020204" pitchFamily="34" charset="0"/>
                  <a:cs typeface="Open Sans" panose="020B0606030504020204" pitchFamily="34" charset="0"/>
                </a:rPr>
                <a:t> HTTP</a:t>
              </a:r>
            </a:p>
            <a:p>
              <a:r>
                <a:rPr lang="en-US" sz="1000" dirty="0">
                  <a:latin typeface="Open Sans" panose="020B0606030504020204" pitchFamily="34" charset="0"/>
                  <a:ea typeface="Open Sans" panose="020B0606030504020204" pitchFamily="34" charset="0"/>
                  <a:cs typeface="Open Sans" panose="020B0606030504020204" pitchFamily="34" charset="0"/>
                </a:rPr>
                <a:t>Authorization: Bearer &lt;</a:t>
              </a:r>
              <a:r>
                <a:rPr lang="en-US" sz="1000" dirty="0" err="1">
                  <a:latin typeface="Open Sans" panose="020B0606030504020204" pitchFamily="34" charset="0"/>
                  <a:ea typeface="Open Sans" panose="020B0606030504020204" pitchFamily="34" charset="0"/>
                  <a:cs typeface="Open Sans" panose="020B0606030504020204" pitchFamily="34" charset="0"/>
                </a:rPr>
                <a:t>AccessToken</a:t>
              </a:r>
              <a:r>
                <a:rPr lang="en-US" sz="1000" dirty="0">
                  <a:latin typeface="Open Sans" panose="020B0606030504020204" pitchFamily="34" charset="0"/>
                  <a:ea typeface="Open Sans" panose="020B0606030504020204" pitchFamily="34" charset="0"/>
                  <a:cs typeface="Open Sans" panose="020B0606030504020204" pitchFamily="34" charset="0"/>
                </a:rPr>
                <a:t>&gt;</a:t>
              </a:r>
            </a:p>
          </p:txBody>
        </p:sp>
        <p:sp>
          <p:nvSpPr>
            <p:cNvPr id="54" name="Oval 53">
              <a:extLst>
                <a:ext uri="{FF2B5EF4-FFF2-40B4-BE49-F238E27FC236}">
                  <a16:creationId xmlns:a16="http://schemas.microsoft.com/office/drawing/2014/main" id="{A1867894-BC59-4FAE-BF34-198225D4F76B}"/>
                </a:ext>
              </a:extLst>
            </p:cNvPr>
            <p:cNvSpPr/>
            <p:nvPr/>
          </p:nvSpPr>
          <p:spPr>
            <a:xfrm>
              <a:off x="6681108" y="5198756"/>
              <a:ext cx="182880" cy="18288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I</a:t>
              </a:r>
              <a:endParaRPr lang="en-US" sz="2000" dirty="0">
                <a:solidFill>
                  <a:schemeClr val="bg1"/>
                </a:solidFill>
              </a:endParaRPr>
            </a:p>
          </p:txBody>
        </p:sp>
      </p:grpSp>
      <p:grpSp>
        <p:nvGrpSpPr>
          <p:cNvPr id="8" name="Group 7">
            <a:extLst>
              <a:ext uri="{FF2B5EF4-FFF2-40B4-BE49-F238E27FC236}">
                <a16:creationId xmlns:a16="http://schemas.microsoft.com/office/drawing/2014/main" id="{908B46E9-8BE6-41D1-B512-2DA3C3BD57A3}"/>
              </a:ext>
            </a:extLst>
          </p:cNvPr>
          <p:cNvGrpSpPr/>
          <p:nvPr/>
        </p:nvGrpSpPr>
        <p:grpSpPr>
          <a:xfrm>
            <a:off x="2257377" y="5066922"/>
            <a:ext cx="1174146" cy="253916"/>
            <a:chOff x="1751100" y="4869210"/>
            <a:chExt cx="1174146" cy="253916"/>
          </a:xfrm>
        </p:grpSpPr>
        <p:sp>
          <p:nvSpPr>
            <p:cNvPr id="104" name="Rectangle 103">
              <a:extLst>
                <a:ext uri="{FF2B5EF4-FFF2-40B4-BE49-F238E27FC236}">
                  <a16:creationId xmlns:a16="http://schemas.microsoft.com/office/drawing/2014/main" id="{7D0AEC69-96FB-473D-8BF6-6111006B17F5}"/>
                </a:ext>
              </a:extLst>
            </p:cNvPr>
            <p:cNvSpPr>
              <a:spLocks noChangeArrowheads="1"/>
            </p:cNvSpPr>
            <p:nvPr/>
          </p:nvSpPr>
          <p:spPr bwMode="auto">
            <a:xfrm>
              <a:off x="1890989" y="4869210"/>
              <a:ext cx="1034257" cy="253916"/>
            </a:xfrm>
            <a:prstGeom prst="rect">
              <a:avLst/>
            </a:prstGeom>
            <a:noFill/>
            <a:ln w="9525">
              <a:noFill/>
              <a:miter lim="800000"/>
              <a:headEnd/>
              <a:tailEnd/>
            </a:ln>
            <a:effectLst/>
          </p:spPr>
          <p:txBody>
            <a:bodyPr wrap="none">
              <a:prstTxWarp prst="textNoShape">
                <a:avLst/>
              </a:prstTxWarp>
              <a:spAutoFit/>
            </a:bodyPr>
            <a:lstStyle>
              <a:defPPr>
                <a:defRPr lang="fi-FI"/>
              </a:defPPr>
              <a:lvl1pPr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1pPr>
              <a:lvl2pPr marL="4572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2pPr>
              <a:lvl3pPr marL="9144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3pPr>
              <a:lvl4pPr marL="13716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4pPr>
              <a:lvl5pPr marL="18288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5pPr>
              <a:lvl6pPr marL="2286000" algn="l" defTabSz="457200" rtl="0" eaLnBrk="1" latinLnBrk="0" hangingPunct="1">
                <a:defRPr kern="1200">
                  <a:solidFill>
                    <a:schemeClr val="tx1"/>
                  </a:solidFill>
                  <a:latin typeface="Arial" pitchFamily="-106" charset="0"/>
                  <a:ea typeface="Arial" pitchFamily="-106" charset="0"/>
                  <a:cs typeface="Arial" pitchFamily="-106" charset="0"/>
                </a:defRPr>
              </a:lvl6pPr>
              <a:lvl7pPr marL="2743200" algn="l" defTabSz="457200" rtl="0" eaLnBrk="1" latinLnBrk="0" hangingPunct="1">
                <a:defRPr kern="1200">
                  <a:solidFill>
                    <a:schemeClr val="tx1"/>
                  </a:solidFill>
                  <a:latin typeface="Arial" pitchFamily="-106" charset="0"/>
                  <a:ea typeface="Arial" pitchFamily="-106" charset="0"/>
                  <a:cs typeface="Arial" pitchFamily="-106" charset="0"/>
                </a:defRPr>
              </a:lvl7pPr>
              <a:lvl8pPr marL="3200400" algn="l" defTabSz="457200" rtl="0" eaLnBrk="1" latinLnBrk="0" hangingPunct="1">
                <a:defRPr kern="1200">
                  <a:solidFill>
                    <a:schemeClr val="tx1"/>
                  </a:solidFill>
                  <a:latin typeface="Arial" pitchFamily="-106" charset="0"/>
                  <a:ea typeface="Arial" pitchFamily="-106" charset="0"/>
                  <a:cs typeface="Arial" pitchFamily="-106" charset="0"/>
                </a:defRPr>
              </a:lvl8pPr>
              <a:lvl9pPr marL="3657600" algn="l" defTabSz="457200" rtl="0" eaLnBrk="1" latinLnBrk="0" hangingPunct="1">
                <a:defRPr kern="1200">
                  <a:solidFill>
                    <a:schemeClr val="tx1"/>
                  </a:solidFill>
                  <a:latin typeface="Arial" pitchFamily="-106" charset="0"/>
                  <a:ea typeface="Arial" pitchFamily="-106" charset="0"/>
                  <a:cs typeface="Arial" pitchFamily="-106" charset="0"/>
                </a:defRPr>
              </a:lvl9pPr>
            </a:lstStyle>
            <a:p>
              <a:r>
                <a:rPr lang="en-US" sz="1050" b="1" dirty="0">
                  <a:latin typeface="Open Sans" panose="020B0606030504020204" pitchFamily="34" charset="0"/>
                  <a:ea typeface="Open Sans" panose="020B0606030504020204" pitchFamily="34" charset="0"/>
                  <a:cs typeface="Open Sans" panose="020B0606030504020204" pitchFamily="34" charset="0"/>
                </a:rPr>
                <a:t>Get </a:t>
              </a:r>
              <a:r>
                <a:rPr lang="en-US" sz="1050" b="1" dirty="0" err="1">
                  <a:latin typeface="Open Sans" panose="020B0606030504020204" pitchFamily="34" charset="0"/>
                  <a:ea typeface="Open Sans" panose="020B0606030504020204" pitchFamily="34" charset="0"/>
                  <a:cs typeface="Open Sans" panose="020B0606030504020204" pitchFamily="34" charset="0"/>
                </a:rPr>
                <a:t>UserInfo</a:t>
              </a:r>
              <a:endParaRPr lang="fi-FI" sz="1050" b="1" dirty="0">
                <a:latin typeface="Open Sans" panose="020B0606030504020204" pitchFamily="34" charset="0"/>
                <a:ea typeface="Open Sans" panose="020B0606030504020204" pitchFamily="34" charset="0"/>
                <a:cs typeface="Open Sans" panose="020B0606030504020204" pitchFamily="34" charset="0"/>
              </a:endParaRPr>
            </a:p>
          </p:txBody>
        </p:sp>
        <p:sp>
          <p:nvSpPr>
            <p:cNvPr id="55" name="Oval 54">
              <a:extLst>
                <a:ext uri="{FF2B5EF4-FFF2-40B4-BE49-F238E27FC236}">
                  <a16:creationId xmlns:a16="http://schemas.microsoft.com/office/drawing/2014/main" id="{83388476-5B95-4F34-B1DB-0B96BE9FA8F4}"/>
                </a:ext>
              </a:extLst>
            </p:cNvPr>
            <p:cNvSpPr/>
            <p:nvPr/>
          </p:nvSpPr>
          <p:spPr>
            <a:xfrm>
              <a:off x="1751100" y="4904728"/>
              <a:ext cx="182880" cy="18288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I</a:t>
              </a:r>
              <a:endParaRPr lang="en-US" sz="2000" dirty="0">
                <a:solidFill>
                  <a:schemeClr val="bg1"/>
                </a:solidFill>
              </a:endParaRPr>
            </a:p>
          </p:txBody>
        </p:sp>
      </p:grpSp>
      <p:grpSp>
        <p:nvGrpSpPr>
          <p:cNvPr id="7" name="Group 6">
            <a:extLst>
              <a:ext uri="{FF2B5EF4-FFF2-40B4-BE49-F238E27FC236}">
                <a16:creationId xmlns:a16="http://schemas.microsoft.com/office/drawing/2014/main" id="{77382EC9-E4D9-4B5C-8761-286FB40F98C5}"/>
              </a:ext>
            </a:extLst>
          </p:cNvPr>
          <p:cNvGrpSpPr/>
          <p:nvPr/>
        </p:nvGrpSpPr>
        <p:grpSpPr>
          <a:xfrm>
            <a:off x="2257377" y="5412564"/>
            <a:ext cx="1642223" cy="253916"/>
            <a:chOff x="1751100" y="5318765"/>
            <a:chExt cx="1642223" cy="253916"/>
          </a:xfrm>
        </p:grpSpPr>
        <p:sp>
          <p:nvSpPr>
            <p:cNvPr id="108" name="Rectangle 107">
              <a:extLst>
                <a:ext uri="{FF2B5EF4-FFF2-40B4-BE49-F238E27FC236}">
                  <a16:creationId xmlns:a16="http://schemas.microsoft.com/office/drawing/2014/main" id="{55A3BC81-1519-45CA-A551-CC9BA055F58C}"/>
                </a:ext>
              </a:extLst>
            </p:cNvPr>
            <p:cNvSpPr>
              <a:spLocks noChangeArrowheads="1"/>
            </p:cNvSpPr>
            <p:nvPr/>
          </p:nvSpPr>
          <p:spPr bwMode="auto">
            <a:xfrm>
              <a:off x="1890989" y="5318765"/>
              <a:ext cx="1502334" cy="253916"/>
            </a:xfrm>
            <a:prstGeom prst="rect">
              <a:avLst/>
            </a:prstGeom>
            <a:noFill/>
            <a:ln w="9525">
              <a:noFill/>
              <a:miter lim="800000"/>
              <a:headEnd/>
              <a:tailEnd/>
            </a:ln>
            <a:effectLst/>
          </p:spPr>
          <p:txBody>
            <a:bodyPr wrap="none">
              <a:prstTxWarp prst="textNoShape">
                <a:avLst/>
              </a:prstTxWarp>
              <a:spAutoFit/>
            </a:bodyPr>
            <a:lstStyle>
              <a:defPPr>
                <a:defRPr lang="fi-FI"/>
              </a:defPPr>
              <a:lvl1pPr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1pPr>
              <a:lvl2pPr marL="4572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2pPr>
              <a:lvl3pPr marL="9144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3pPr>
              <a:lvl4pPr marL="13716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4pPr>
              <a:lvl5pPr marL="18288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5pPr>
              <a:lvl6pPr marL="2286000" algn="l" defTabSz="457200" rtl="0" eaLnBrk="1" latinLnBrk="0" hangingPunct="1">
                <a:defRPr kern="1200">
                  <a:solidFill>
                    <a:schemeClr val="tx1"/>
                  </a:solidFill>
                  <a:latin typeface="Arial" pitchFamily="-106" charset="0"/>
                  <a:ea typeface="Arial" pitchFamily="-106" charset="0"/>
                  <a:cs typeface="Arial" pitchFamily="-106" charset="0"/>
                </a:defRPr>
              </a:lvl6pPr>
              <a:lvl7pPr marL="2743200" algn="l" defTabSz="457200" rtl="0" eaLnBrk="1" latinLnBrk="0" hangingPunct="1">
                <a:defRPr kern="1200">
                  <a:solidFill>
                    <a:schemeClr val="tx1"/>
                  </a:solidFill>
                  <a:latin typeface="Arial" pitchFamily="-106" charset="0"/>
                  <a:ea typeface="Arial" pitchFamily="-106" charset="0"/>
                  <a:cs typeface="Arial" pitchFamily="-106" charset="0"/>
                </a:defRPr>
              </a:lvl7pPr>
              <a:lvl8pPr marL="3200400" algn="l" defTabSz="457200" rtl="0" eaLnBrk="1" latinLnBrk="0" hangingPunct="1">
                <a:defRPr kern="1200">
                  <a:solidFill>
                    <a:schemeClr val="tx1"/>
                  </a:solidFill>
                  <a:latin typeface="Arial" pitchFamily="-106" charset="0"/>
                  <a:ea typeface="Arial" pitchFamily="-106" charset="0"/>
                  <a:cs typeface="Arial" pitchFamily="-106" charset="0"/>
                </a:defRPr>
              </a:lvl8pPr>
              <a:lvl9pPr marL="3657600" algn="l" defTabSz="457200" rtl="0" eaLnBrk="1" latinLnBrk="0" hangingPunct="1">
                <a:defRPr kern="1200">
                  <a:solidFill>
                    <a:schemeClr val="tx1"/>
                  </a:solidFill>
                  <a:latin typeface="Arial" pitchFamily="-106" charset="0"/>
                  <a:ea typeface="Arial" pitchFamily="-106" charset="0"/>
                  <a:cs typeface="Arial" pitchFamily="-106" charset="0"/>
                </a:defRPr>
              </a:lvl9pPr>
            </a:lstStyle>
            <a:p>
              <a:r>
                <a:rPr lang="en-US" sz="1050" b="1" dirty="0">
                  <a:latin typeface="Open Sans" panose="020B0606030504020204" pitchFamily="34" charset="0"/>
                  <a:ea typeface="Open Sans" panose="020B0606030504020204" pitchFamily="34" charset="0"/>
                  <a:cs typeface="Open Sans" panose="020B0606030504020204" pitchFamily="34" charset="0"/>
                </a:rPr>
                <a:t>Claims i.e. user info</a:t>
              </a:r>
              <a:endParaRPr lang="fi-FI" sz="1050" b="1" dirty="0">
                <a:latin typeface="Open Sans" panose="020B0606030504020204" pitchFamily="34" charset="0"/>
                <a:ea typeface="Open Sans" panose="020B0606030504020204" pitchFamily="34" charset="0"/>
                <a:cs typeface="Open Sans" panose="020B0606030504020204" pitchFamily="34" charset="0"/>
              </a:endParaRPr>
            </a:p>
          </p:txBody>
        </p:sp>
        <p:sp>
          <p:nvSpPr>
            <p:cNvPr id="56" name="Oval 55">
              <a:extLst>
                <a:ext uri="{FF2B5EF4-FFF2-40B4-BE49-F238E27FC236}">
                  <a16:creationId xmlns:a16="http://schemas.microsoft.com/office/drawing/2014/main" id="{E95519AB-2E1A-4668-A18C-1208291C9AA0}"/>
                </a:ext>
              </a:extLst>
            </p:cNvPr>
            <p:cNvSpPr/>
            <p:nvPr/>
          </p:nvSpPr>
          <p:spPr>
            <a:xfrm>
              <a:off x="1751100" y="5354283"/>
              <a:ext cx="182880" cy="18288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J</a:t>
              </a:r>
              <a:endParaRPr lang="en-US" sz="2000" dirty="0">
                <a:solidFill>
                  <a:schemeClr val="bg1"/>
                </a:solidFill>
              </a:endParaRPr>
            </a:p>
          </p:txBody>
        </p:sp>
      </p:grpSp>
      <p:grpSp>
        <p:nvGrpSpPr>
          <p:cNvPr id="6" name="Group 5">
            <a:extLst>
              <a:ext uri="{FF2B5EF4-FFF2-40B4-BE49-F238E27FC236}">
                <a16:creationId xmlns:a16="http://schemas.microsoft.com/office/drawing/2014/main" id="{0CF410AC-30A1-454E-897B-FD674078B6A7}"/>
              </a:ext>
            </a:extLst>
          </p:cNvPr>
          <p:cNvGrpSpPr/>
          <p:nvPr/>
        </p:nvGrpSpPr>
        <p:grpSpPr>
          <a:xfrm>
            <a:off x="2257377" y="4647894"/>
            <a:ext cx="2249902" cy="424989"/>
            <a:chOff x="1754856" y="4450182"/>
            <a:chExt cx="2249902" cy="424989"/>
          </a:xfrm>
        </p:grpSpPr>
        <p:sp>
          <p:nvSpPr>
            <p:cNvPr id="102" name="Rectangle 101">
              <a:extLst>
                <a:ext uri="{FF2B5EF4-FFF2-40B4-BE49-F238E27FC236}">
                  <a16:creationId xmlns:a16="http://schemas.microsoft.com/office/drawing/2014/main" id="{AA5521DA-836C-410F-A06A-F2D98C5F96E2}"/>
                </a:ext>
              </a:extLst>
            </p:cNvPr>
            <p:cNvSpPr>
              <a:spLocks noChangeArrowheads="1"/>
            </p:cNvSpPr>
            <p:nvPr/>
          </p:nvSpPr>
          <p:spPr bwMode="auto">
            <a:xfrm>
              <a:off x="1933980" y="4459673"/>
              <a:ext cx="2070778" cy="415498"/>
            </a:xfrm>
            <a:prstGeom prst="rect">
              <a:avLst/>
            </a:prstGeom>
            <a:noFill/>
            <a:ln w="9525">
              <a:noFill/>
              <a:miter lim="800000"/>
              <a:headEnd/>
              <a:tailEnd/>
            </a:ln>
            <a:effectLst/>
          </p:spPr>
          <p:txBody>
            <a:bodyPr wrap="square">
              <a:prstTxWarp prst="textNoShape">
                <a:avLst/>
              </a:prstTxWarp>
              <a:spAutoFit/>
            </a:bodyPr>
            <a:lstStyle>
              <a:defPPr>
                <a:defRPr lang="fi-FI"/>
              </a:defPPr>
              <a:lvl1pPr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1pPr>
              <a:lvl2pPr marL="4572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2pPr>
              <a:lvl3pPr marL="9144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3pPr>
              <a:lvl4pPr marL="13716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4pPr>
              <a:lvl5pPr marL="18288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5pPr>
              <a:lvl6pPr marL="2286000" algn="l" defTabSz="457200" rtl="0" eaLnBrk="1" latinLnBrk="0" hangingPunct="1">
                <a:defRPr kern="1200">
                  <a:solidFill>
                    <a:schemeClr val="tx1"/>
                  </a:solidFill>
                  <a:latin typeface="Arial" pitchFamily="-106" charset="0"/>
                  <a:ea typeface="Arial" pitchFamily="-106" charset="0"/>
                  <a:cs typeface="Arial" pitchFamily="-106" charset="0"/>
                </a:defRPr>
              </a:lvl6pPr>
              <a:lvl7pPr marL="2743200" algn="l" defTabSz="457200" rtl="0" eaLnBrk="1" latinLnBrk="0" hangingPunct="1">
                <a:defRPr kern="1200">
                  <a:solidFill>
                    <a:schemeClr val="tx1"/>
                  </a:solidFill>
                  <a:latin typeface="Arial" pitchFamily="-106" charset="0"/>
                  <a:ea typeface="Arial" pitchFamily="-106" charset="0"/>
                  <a:cs typeface="Arial" pitchFamily="-106" charset="0"/>
                </a:defRPr>
              </a:lvl7pPr>
              <a:lvl8pPr marL="3200400" algn="l" defTabSz="457200" rtl="0" eaLnBrk="1" latinLnBrk="0" hangingPunct="1">
                <a:defRPr kern="1200">
                  <a:solidFill>
                    <a:schemeClr val="tx1"/>
                  </a:solidFill>
                  <a:latin typeface="Arial" pitchFamily="-106" charset="0"/>
                  <a:ea typeface="Arial" pitchFamily="-106" charset="0"/>
                  <a:cs typeface="Arial" pitchFamily="-106" charset="0"/>
                </a:defRPr>
              </a:lvl8pPr>
              <a:lvl9pPr marL="3657600" algn="l" defTabSz="457200" rtl="0" eaLnBrk="1" latinLnBrk="0" hangingPunct="1">
                <a:defRPr kern="1200">
                  <a:solidFill>
                    <a:schemeClr val="tx1"/>
                  </a:solidFill>
                  <a:latin typeface="Arial" pitchFamily="-106" charset="0"/>
                  <a:ea typeface="Arial" pitchFamily="-106" charset="0"/>
                  <a:cs typeface="Arial" pitchFamily="-106" charset="0"/>
                </a:defRPr>
              </a:lvl9pPr>
            </a:lstStyle>
            <a:p>
              <a:r>
                <a:rPr lang="en-US" sz="1050" b="1" dirty="0">
                  <a:latin typeface="Open Sans" panose="020B0606030504020204" pitchFamily="34" charset="0"/>
                  <a:ea typeface="Open Sans" panose="020B0606030504020204" pitchFamily="34" charset="0"/>
                  <a:cs typeface="Open Sans" panose="020B0606030504020204" pitchFamily="34" charset="0"/>
                </a:rPr>
                <a:t>ID Token, Access Token, Refresh Token</a:t>
              </a:r>
              <a:endParaRPr lang="fi-FI" sz="1050" b="1" dirty="0">
                <a:latin typeface="Open Sans" panose="020B0606030504020204" pitchFamily="34" charset="0"/>
                <a:ea typeface="Open Sans" panose="020B0606030504020204" pitchFamily="34" charset="0"/>
                <a:cs typeface="Open Sans" panose="020B0606030504020204" pitchFamily="34" charset="0"/>
              </a:endParaRPr>
            </a:p>
          </p:txBody>
        </p:sp>
        <p:sp>
          <p:nvSpPr>
            <p:cNvPr id="57" name="Oval 56">
              <a:extLst>
                <a:ext uri="{FF2B5EF4-FFF2-40B4-BE49-F238E27FC236}">
                  <a16:creationId xmlns:a16="http://schemas.microsoft.com/office/drawing/2014/main" id="{9B03FC71-E048-4233-9C82-159E9655EA1C}"/>
                </a:ext>
              </a:extLst>
            </p:cNvPr>
            <p:cNvSpPr/>
            <p:nvPr/>
          </p:nvSpPr>
          <p:spPr>
            <a:xfrm>
              <a:off x="1754856" y="4450182"/>
              <a:ext cx="182880" cy="18288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H</a:t>
              </a:r>
              <a:endParaRPr lang="en-US" sz="2000" dirty="0">
                <a:solidFill>
                  <a:schemeClr val="bg1"/>
                </a:solidFill>
              </a:endParaRPr>
            </a:p>
          </p:txBody>
        </p:sp>
      </p:grpSp>
      <p:sp>
        <p:nvSpPr>
          <p:cNvPr id="58" name="Oval 57">
            <a:extLst>
              <a:ext uri="{FF2B5EF4-FFF2-40B4-BE49-F238E27FC236}">
                <a16:creationId xmlns:a16="http://schemas.microsoft.com/office/drawing/2014/main" id="{F33EA0FC-8EC1-41D0-8C3D-DEF0B58C1F79}"/>
              </a:ext>
            </a:extLst>
          </p:cNvPr>
          <p:cNvSpPr/>
          <p:nvPr/>
        </p:nvSpPr>
        <p:spPr>
          <a:xfrm>
            <a:off x="2253621" y="4210976"/>
            <a:ext cx="182880" cy="18288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G</a:t>
            </a:r>
            <a:endParaRPr lang="en-US" sz="2000" dirty="0">
              <a:solidFill>
                <a:schemeClr val="bg1"/>
              </a:solidFill>
            </a:endParaRPr>
          </a:p>
        </p:txBody>
      </p:sp>
      <p:grpSp>
        <p:nvGrpSpPr>
          <p:cNvPr id="5" name="Group 4">
            <a:extLst>
              <a:ext uri="{FF2B5EF4-FFF2-40B4-BE49-F238E27FC236}">
                <a16:creationId xmlns:a16="http://schemas.microsoft.com/office/drawing/2014/main" id="{B74763BD-E5D0-402C-BA51-98110460AEDD}"/>
              </a:ext>
            </a:extLst>
          </p:cNvPr>
          <p:cNvGrpSpPr/>
          <p:nvPr/>
        </p:nvGrpSpPr>
        <p:grpSpPr>
          <a:xfrm>
            <a:off x="2257377" y="3335765"/>
            <a:ext cx="1626193" cy="253916"/>
            <a:chOff x="1751100" y="3138053"/>
            <a:chExt cx="1626193" cy="253916"/>
          </a:xfrm>
        </p:grpSpPr>
        <p:sp>
          <p:nvSpPr>
            <p:cNvPr id="93" name="Rectangle 92">
              <a:extLst>
                <a:ext uri="{FF2B5EF4-FFF2-40B4-BE49-F238E27FC236}">
                  <a16:creationId xmlns:a16="http://schemas.microsoft.com/office/drawing/2014/main" id="{36DD3E1F-B3BE-4251-8D52-CFFEE99297DB}"/>
                </a:ext>
              </a:extLst>
            </p:cNvPr>
            <p:cNvSpPr>
              <a:spLocks noChangeArrowheads="1"/>
            </p:cNvSpPr>
            <p:nvPr/>
          </p:nvSpPr>
          <p:spPr bwMode="auto">
            <a:xfrm>
              <a:off x="1890989" y="3138053"/>
              <a:ext cx="1486304" cy="253916"/>
            </a:xfrm>
            <a:prstGeom prst="rect">
              <a:avLst/>
            </a:prstGeom>
            <a:noFill/>
            <a:ln w="9525">
              <a:noFill/>
              <a:miter lim="800000"/>
              <a:headEnd/>
              <a:tailEnd/>
            </a:ln>
            <a:effectLst/>
          </p:spPr>
          <p:txBody>
            <a:bodyPr wrap="none">
              <a:prstTxWarp prst="textNoShape">
                <a:avLst/>
              </a:prstTxWarp>
              <a:spAutoFit/>
            </a:bodyPr>
            <a:lstStyle>
              <a:defPPr>
                <a:defRPr lang="fi-FI"/>
              </a:defPPr>
              <a:lvl1pPr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1pPr>
              <a:lvl2pPr marL="4572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2pPr>
              <a:lvl3pPr marL="9144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3pPr>
              <a:lvl4pPr marL="13716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4pPr>
              <a:lvl5pPr marL="18288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5pPr>
              <a:lvl6pPr marL="2286000" algn="l" defTabSz="457200" rtl="0" eaLnBrk="1" latinLnBrk="0" hangingPunct="1">
                <a:defRPr kern="1200">
                  <a:solidFill>
                    <a:schemeClr val="tx1"/>
                  </a:solidFill>
                  <a:latin typeface="Arial" pitchFamily="-106" charset="0"/>
                  <a:ea typeface="Arial" pitchFamily="-106" charset="0"/>
                  <a:cs typeface="Arial" pitchFamily="-106" charset="0"/>
                </a:defRPr>
              </a:lvl6pPr>
              <a:lvl7pPr marL="2743200" algn="l" defTabSz="457200" rtl="0" eaLnBrk="1" latinLnBrk="0" hangingPunct="1">
                <a:defRPr kern="1200">
                  <a:solidFill>
                    <a:schemeClr val="tx1"/>
                  </a:solidFill>
                  <a:latin typeface="Arial" pitchFamily="-106" charset="0"/>
                  <a:ea typeface="Arial" pitchFamily="-106" charset="0"/>
                  <a:cs typeface="Arial" pitchFamily="-106" charset="0"/>
                </a:defRPr>
              </a:lvl7pPr>
              <a:lvl8pPr marL="3200400" algn="l" defTabSz="457200" rtl="0" eaLnBrk="1" latinLnBrk="0" hangingPunct="1">
                <a:defRPr kern="1200">
                  <a:solidFill>
                    <a:schemeClr val="tx1"/>
                  </a:solidFill>
                  <a:latin typeface="Arial" pitchFamily="-106" charset="0"/>
                  <a:ea typeface="Arial" pitchFamily="-106" charset="0"/>
                  <a:cs typeface="Arial" pitchFamily="-106" charset="0"/>
                </a:defRPr>
              </a:lvl8pPr>
              <a:lvl9pPr marL="3657600" algn="l" defTabSz="457200" rtl="0" eaLnBrk="1" latinLnBrk="0" hangingPunct="1">
                <a:defRPr kern="1200">
                  <a:solidFill>
                    <a:schemeClr val="tx1"/>
                  </a:solidFill>
                  <a:latin typeface="Arial" pitchFamily="-106" charset="0"/>
                  <a:ea typeface="Arial" pitchFamily="-106" charset="0"/>
                  <a:cs typeface="Arial" pitchFamily="-106" charset="0"/>
                </a:defRPr>
              </a:lvl9pPr>
            </a:lstStyle>
            <a:p>
              <a:r>
                <a:rPr lang="en-US" sz="1050" b="1" dirty="0">
                  <a:latin typeface="Open Sans" panose="020B0606030504020204" pitchFamily="34" charset="0"/>
                  <a:ea typeface="Open Sans" panose="020B0606030504020204" pitchFamily="34" charset="0"/>
                  <a:cs typeface="Open Sans" panose="020B0606030504020204" pitchFamily="34" charset="0"/>
                </a:rPr>
                <a:t>Authorization Code</a:t>
              </a:r>
              <a:endParaRPr lang="fi-FI" sz="1050" b="1" dirty="0">
                <a:latin typeface="Open Sans" panose="020B0606030504020204" pitchFamily="34" charset="0"/>
                <a:ea typeface="Open Sans" panose="020B0606030504020204" pitchFamily="34" charset="0"/>
                <a:cs typeface="Open Sans" panose="020B0606030504020204" pitchFamily="34" charset="0"/>
              </a:endParaRPr>
            </a:p>
          </p:txBody>
        </p:sp>
        <p:sp>
          <p:nvSpPr>
            <p:cNvPr id="59" name="Oval 58">
              <a:extLst>
                <a:ext uri="{FF2B5EF4-FFF2-40B4-BE49-F238E27FC236}">
                  <a16:creationId xmlns:a16="http://schemas.microsoft.com/office/drawing/2014/main" id="{E596FE65-7CB9-42BD-9A0B-E6B06C1BCEC5}"/>
                </a:ext>
              </a:extLst>
            </p:cNvPr>
            <p:cNvSpPr/>
            <p:nvPr/>
          </p:nvSpPr>
          <p:spPr>
            <a:xfrm>
              <a:off x="1751100" y="3173571"/>
              <a:ext cx="182880" cy="18288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F</a:t>
              </a:r>
              <a:endParaRPr lang="en-US" sz="2000" dirty="0">
                <a:solidFill>
                  <a:schemeClr val="bg1"/>
                </a:solidFill>
              </a:endParaRPr>
            </a:p>
          </p:txBody>
        </p:sp>
      </p:grpSp>
      <p:grpSp>
        <p:nvGrpSpPr>
          <p:cNvPr id="4" name="Group 3">
            <a:extLst>
              <a:ext uri="{FF2B5EF4-FFF2-40B4-BE49-F238E27FC236}">
                <a16:creationId xmlns:a16="http://schemas.microsoft.com/office/drawing/2014/main" id="{D8C33DB8-B86E-4605-940F-E15DB50E492C}"/>
              </a:ext>
            </a:extLst>
          </p:cNvPr>
          <p:cNvGrpSpPr/>
          <p:nvPr/>
        </p:nvGrpSpPr>
        <p:grpSpPr>
          <a:xfrm>
            <a:off x="2257377" y="3103890"/>
            <a:ext cx="1530013" cy="253916"/>
            <a:chOff x="1751100" y="2906178"/>
            <a:chExt cx="1530013" cy="253916"/>
          </a:xfrm>
        </p:grpSpPr>
        <p:sp>
          <p:nvSpPr>
            <p:cNvPr id="90" name="Rectangle 89">
              <a:extLst>
                <a:ext uri="{FF2B5EF4-FFF2-40B4-BE49-F238E27FC236}">
                  <a16:creationId xmlns:a16="http://schemas.microsoft.com/office/drawing/2014/main" id="{CFDFEC4A-9627-4CFE-91A1-9F3AE21B4256}"/>
                </a:ext>
              </a:extLst>
            </p:cNvPr>
            <p:cNvSpPr>
              <a:spLocks noChangeArrowheads="1"/>
            </p:cNvSpPr>
            <p:nvPr/>
          </p:nvSpPr>
          <p:spPr bwMode="auto">
            <a:xfrm>
              <a:off x="1890989" y="2906178"/>
              <a:ext cx="1390124" cy="253916"/>
            </a:xfrm>
            <a:prstGeom prst="rect">
              <a:avLst/>
            </a:prstGeom>
            <a:noFill/>
            <a:ln w="9525">
              <a:noFill/>
              <a:miter lim="800000"/>
              <a:headEnd/>
              <a:tailEnd/>
            </a:ln>
            <a:effectLst/>
          </p:spPr>
          <p:txBody>
            <a:bodyPr wrap="none">
              <a:prstTxWarp prst="textNoShape">
                <a:avLst/>
              </a:prstTxWarp>
              <a:spAutoFit/>
            </a:bodyPr>
            <a:lstStyle>
              <a:defPPr>
                <a:defRPr lang="fi-FI"/>
              </a:defPPr>
              <a:lvl1pPr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1pPr>
              <a:lvl2pPr marL="4572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2pPr>
              <a:lvl3pPr marL="9144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3pPr>
              <a:lvl4pPr marL="13716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4pPr>
              <a:lvl5pPr marL="18288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5pPr>
              <a:lvl6pPr marL="2286000" algn="l" defTabSz="457200" rtl="0" eaLnBrk="1" latinLnBrk="0" hangingPunct="1">
                <a:defRPr kern="1200">
                  <a:solidFill>
                    <a:schemeClr val="tx1"/>
                  </a:solidFill>
                  <a:latin typeface="Arial" pitchFamily="-106" charset="0"/>
                  <a:ea typeface="Arial" pitchFamily="-106" charset="0"/>
                  <a:cs typeface="Arial" pitchFamily="-106" charset="0"/>
                </a:defRPr>
              </a:lvl6pPr>
              <a:lvl7pPr marL="2743200" algn="l" defTabSz="457200" rtl="0" eaLnBrk="1" latinLnBrk="0" hangingPunct="1">
                <a:defRPr kern="1200">
                  <a:solidFill>
                    <a:schemeClr val="tx1"/>
                  </a:solidFill>
                  <a:latin typeface="Arial" pitchFamily="-106" charset="0"/>
                  <a:ea typeface="Arial" pitchFamily="-106" charset="0"/>
                  <a:cs typeface="Arial" pitchFamily="-106" charset="0"/>
                </a:defRPr>
              </a:lvl7pPr>
              <a:lvl8pPr marL="3200400" algn="l" defTabSz="457200" rtl="0" eaLnBrk="1" latinLnBrk="0" hangingPunct="1">
                <a:defRPr kern="1200">
                  <a:solidFill>
                    <a:schemeClr val="tx1"/>
                  </a:solidFill>
                  <a:latin typeface="Arial" pitchFamily="-106" charset="0"/>
                  <a:ea typeface="Arial" pitchFamily="-106" charset="0"/>
                  <a:cs typeface="Arial" pitchFamily="-106" charset="0"/>
                </a:defRPr>
              </a:lvl8pPr>
              <a:lvl9pPr marL="3657600" algn="l" defTabSz="457200" rtl="0" eaLnBrk="1" latinLnBrk="0" hangingPunct="1">
                <a:defRPr kern="1200">
                  <a:solidFill>
                    <a:schemeClr val="tx1"/>
                  </a:solidFill>
                  <a:latin typeface="Arial" pitchFamily="-106" charset="0"/>
                  <a:ea typeface="Arial" pitchFamily="-106" charset="0"/>
                  <a:cs typeface="Arial" pitchFamily="-106" charset="0"/>
                </a:defRPr>
              </a:lvl9pPr>
            </a:lstStyle>
            <a:p>
              <a:r>
                <a:rPr lang="en-US" sz="1050" b="1" dirty="0">
                  <a:latin typeface="Open Sans" panose="020B0606030504020204" pitchFamily="34" charset="0"/>
                  <a:ea typeface="Open Sans" panose="020B0606030504020204" pitchFamily="34" charset="0"/>
                  <a:cs typeface="Open Sans" panose="020B0606030504020204" pitchFamily="34" charset="0"/>
                </a:rPr>
                <a:t>Insert Credentials</a:t>
              </a:r>
              <a:endParaRPr lang="fi-FI" sz="1050" b="1" dirty="0">
                <a:latin typeface="Open Sans" panose="020B0606030504020204" pitchFamily="34" charset="0"/>
                <a:ea typeface="Open Sans" panose="020B0606030504020204" pitchFamily="34" charset="0"/>
                <a:cs typeface="Open Sans" panose="020B0606030504020204" pitchFamily="34" charset="0"/>
              </a:endParaRPr>
            </a:p>
          </p:txBody>
        </p:sp>
        <p:sp>
          <p:nvSpPr>
            <p:cNvPr id="60" name="Oval 59">
              <a:extLst>
                <a:ext uri="{FF2B5EF4-FFF2-40B4-BE49-F238E27FC236}">
                  <a16:creationId xmlns:a16="http://schemas.microsoft.com/office/drawing/2014/main" id="{2F379B0E-63AF-4749-BBCD-05019C1BB6C8}"/>
                </a:ext>
              </a:extLst>
            </p:cNvPr>
            <p:cNvSpPr/>
            <p:nvPr/>
          </p:nvSpPr>
          <p:spPr>
            <a:xfrm>
              <a:off x="1751100" y="2941696"/>
              <a:ext cx="182880" cy="18288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E</a:t>
              </a:r>
              <a:endParaRPr lang="en-US" sz="2000" dirty="0">
                <a:solidFill>
                  <a:schemeClr val="bg1"/>
                </a:solidFill>
              </a:endParaRPr>
            </a:p>
          </p:txBody>
        </p:sp>
      </p:grpSp>
      <p:grpSp>
        <p:nvGrpSpPr>
          <p:cNvPr id="3" name="Group 2">
            <a:extLst>
              <a:ext uri="{FF2B5EF4-FFF2-40B4-BE49-F238E27FC236}">
                <a16:creationId xmlns:a16="http://schemas.microsoft.com/office/drawing/2014/main" id="{5EE1B61C-6DEA-45E2-B528-CB6EF3B839F6}"/>
              </a:ext>
            </a:extLst>
          </p:cNvPr>
          <p:cNvGrpSpPr/>
          <p:nvPr/>
        </p:nvGrpSpPr>
        <p:grpSpPr>
          <a:xfrm>
            <a:off x="2257377" y="2867548"/>
            <a:ext cx="2025342" cy="253916"/>
            <a:chOff x="1751100" y="2662909"/>
            <a:chExt cx="2025342" cy="253916"/>
          </a:xfrm>
        </p:grpSpPr>
        <p:sp>
          <p:nvSpPr>
            <p:cNvPr id="91" name="Rectangle 90">
              <a:extLst>
                <a:ext uri="{FF2B5EF4-FFF2-40B4-BE49-F238E27FC236}">
                  <a16:creationId xmlns:a16="http://schemas.microsoft.com/office/drawing/2014/main" id="{4773DC35-5CBE-4ACF-B0DC-2739A6E3E531}"/>
                </a:ext>
              </a:extLst>
            </p:cNvPr>
            <p:cNvSpPr>
              <a:spLocks noChangeArrowheads="1"/>
            </p:cNvSpPr>
            <p:nvPr/>
          </p:nvSpPr>
          <p:spPr bwMode="auto">
            <a:xfrm>
              <a:off x="1890989" y="2662909"/>
              <a:ext cx="1885453" cy="253916"/>
            </a:xfrm>
            <a:prstGeom prst="rect">
              <a:avLst/>
            </a:prstGeom>
            <a:noFill/>
            <a:ln w="9525">
              <a:noFill/>
              <a:miter lim="800000"/>
              <a:headEnd/>
              <a:tailEnd/>
            </a:ln>
            <a:effectLst/>
          </p:spPr>
          <p:txBody>
            <a:bodyPr wrap="none">
              <a:prstTxWarp prst="textNoShape">
                <a:avLst/>
              </a:prstTxWarp>
              <a:spAutoFit/>
            </a:bodyPr>
            <a:lstStyle>
              <a:defPPr>
                <a:defRPr lang="fi-FI"/>
              </a:defPPr>
              <a:lvl1pPr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1pPr>
              <a:lvl2pPr marL="4572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2pPr>
              <a:lvl3pPr marL="9144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3pPr>
              <a:lvl4pPr marL="13716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4pPr>
              <a:lvl5pPr marL="18288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5pPr>
              <a:lvl6pPr marL="2286000" algn="l" defTabSz="457200" rtl="0" eaLnBrk="1" latinLnBrk="0" hangingPunct="1">
                <a:defRPr kern="1200">
                  <a:solidFill>
                    <a:schemeClr val="tx1"/>
                  </a:solidFill>
                  <a:latin typeface="Arial" pitchFamily="-106" charset="0"/>
                  <a:ea typeface="Arial" pitchFamily="-106" charset="0"/>
                  <a:cs typeface="Arial" pitchFamily="-106" charset="0"/>
                </a:defRPr>
              </a:lvl6pPr>
              <a:lvl7pPr marL="2743200" algn="l" defTabSz="457200" rtl="0" eaLnBrk="1" latinLnBrk="0" hangingPunct="1">
                <a:defRPr kern="1200">
                  <a:solidFill>
                    <a:schemeClr val="tx1"/>
                  </a:solidFill>
                  <a:latin typeface="Arial" pitchFamily="-106" charset="0"/>
                  <a:ea typeface="Arial" pitchFamily="-106" charset="0"/>
                  <a:cs typeface="Arial" pitchFamily="-106" charset="0"/>
                </a:defRPr>
              </a:lvl7pPr>
              <a:lvl8pPr marL="3200400" algn="l" defTabSz="457200" rtl="0" eaLnBrk="1" latinLnBrk="0" hangingPunct="1">
                <a:defRPr kern="1200">
                  <a:solidFill>
                    <a:schemeClr val="tx1"/>
                  </a:solidFill>
                  <a:latin typeface="Arial" pitchFamily="-106" charset="0"/>
                  <a:ea typeface="Arial" pitchFamily="-106" charset="0"/>
                  <a:cs typeface="Arial" pitchFamily="-106" charset="0"/>
                </a:defRPr>
              </a:lvl8pPr>
              <a:lvl9pPr marL="3657600" algn="l" defTabSz="457200" rtl="0" eaLnBrk="1" latinLnBrk="0" hangingPunct="1">
                <a:defRPr kern="1200">
                  <a:solidFill>
                    <a:schemeClr val="tx1"/>
                  </a:solidFill>
                  <a:latin typeface="Arial" pitchFamily="-106" charset="0"/>
                  <a:ea typeface="Arial" pitchFamily="-106" charset="0"/>
                  <a:cs typeface="Arial" pitchFamily="-106" charset="0"/>
                </a:defRPr>
              </a:lvl9pPr>
            </a:lstStyle>
            <a:p>
              <a:r>
                <a:rPr lang="en-US" sz="1050" b="1" dirty="0">
                  <a:latin typeface="Open Sans" panose="020B0606030504020204" pitchFamily="34" charset="0"/>
                  <a:ea typeface="Open Sans" panose="020B0606030504020204" pitchFamily="34" charset="0"/>
                  <a:cs typeface="Open Sans" panose="020B0606030504020204" pitchFamily="34" charset="0"/>
                </a:rPr>
                <a:t>Redirect user to IDP login</a:t>
              </a:r>
              <a:endParaRPr lang="fi-FI" sz="1050" b="1" dirty="0">
                <a:latin typeface="Open Sans" panose="020B0606030504020204" pitchFamily="34" charset="0"/>
                <a:ea typeface="Open Sans" panose="020B0606030504020204" pitchFamily="34" charset="0"/>
                <a:cs typeface="Open Sans" panose="020B0606030504020204" pitchFamily="34" charset="0"/>
              </a:endParaRPr>
            </a:p>
          </p:txBody>
        </p:sp>
        <p:sp>
          <p:nvSpPr>
            <p:cNvPr id="61" name="Oval 60">
              <a:extLst>
                <a:ext uri="{FF2B5EF4-FFF2-40B4-BE49-F238E27FC236}">
                  <a16:creationId xmlns:a16="http://schemas.microsoft.com/office/drawing/2014/main" id="{AA0300EA-5816-48DA-B016-B007F5B87BC2}"/>
                </a:ext>
              </a:extLst>
            </p:cNvPr>
            <p:cNvSpPr/>
            <p:nvPr/>
          </p:nvSpPr>
          <p:spPr>
            <a:xfrm>
              <a:off x="1751100" y="2698427"/>
              <a:ext cx="182880" cy="18288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
              </a:r>
              <a:endParaRPr lang="en-US" sz="2000" dirty="0">
                <a:solidFill>
                  <a:schemeClr val="bg1"/>
                </a:solidFill>
              </a:endParaRPr>
            </a:p>
          </p:txBody>
        </p:sp>
      </p:grpSp>
      <p:grpSp>
        <p:nvGrpSpPr>
          <p:cNvPr id="2" name="Group 1">
            <a:extLst>
              <a:ext uri="{FF2B5EF4-FFF2-40B4-BE49-F238E27FC236}">
                <a16:creationId xmlns:a16="http://schemas.microsoft.com/office/drawing/2014/main" id="{3C9AE2FF-0991-495A-B6C8-3978F3836130}"/>
              </a:ext>
            </a:extLst>
          </p:cNvPr>
          <p:cNvGrpSpPr/>
          <p:nvPr/>
        </p:nvGrpSpPr>
        <p:grpSpPr>
          <a:xfrm>
            <a:off x="2257377" y="2641325"/>
            <a:ext cx="1837790" cy="253916"/>
            <a:chOff x="1751100" y="2381270"/>
            <a:chExt cx="1837790" cy="253916"/>
          </a:xfrm>
        </p:grpSpPr>
        <p:sp>
          <p:nvSpPr>
            <p:cNvPr id="73" name="Rectangle 72">
              <a:extLst>
                <a:ext uri="{FF2B5EF4-FFF2-40B4-BE49-F238E27FC236}">
                  <a16:creationId xmlns:a16="http://schemas.microsoft.com/office/drawing/2014/main" id="{F9B99096-E539-45F5-8886-8D0E715A5B56}"/>
                </a:ext>
              </a:extLst>
            </p:cNvPr>
            <p:cNvSpPr>
              <a:spLocks noChangeArrowheads="1"/>
            </p:cNvSpPr>
            <p:nvPr/>
          </p:nvSpPr>
          <p:spPr bwMode="auto">
            <a:xfrm>
              <a:off x="1890989" y="2381270"/>
              <a:ext cx="1697901" cy="253916"/>
            </a:xfrm>
            <a:prstGeom prst="rect">
              <a:avLst/>
            </a:prstGeom>
            <a:noFill/>
            <a:ln w="9525">
              <a:noFill/>
              <a:miter lim="800000"/>
              <a:headEnd/>
              <a:tailEnd/>
            </a:ln>
            <a:effectLst/>
          </p:spPr>
          <p:txBody>
            <a:bodyPr wrap="none">
              <a:prstTxWarp prst="textNoShape">
                <a:avLst/>
              </a:prstTxWarp>
              <a:spAutoFit/>
            </a:bodyPr>
            <a:lstStyle>
              <a:defPPr>
                <a:defRPr lang="fi-FI"/>
              </a:defPPr>
              <a:lvl1pPr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1pPr>
              <a:lvl2pPr marL="4572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2pPr>
              <a:lvl3pPr marL="9144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3pPr>
              <a:lvl4pPr marL="13716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4pPr>
              <a:lvl5pPr marL="1828800" algn="l" rtl="0" fontAlgn="base">
                <a:spcBef>
                  <a:spcPct val="0"/>
                </a:spcBef>
                <a:spcAft>
                  <a:spcPct val="0"/>
                </a:spcAft>
                <a:defRPr kern="1200">
                  <a:solidFill>
                    <a:schemeClr val="tx1"/>
                  </a:solidFill>
                  <a:latin typeface="Arial" pitchFamily="-106" charset="0"/>
                  <a:ea typeface="Arial" pitchFamily="-106" charset="0"/>
                  <a:cs typeface="Arial" pitchFamily="-106" charset="0"/>
                </a:defRPr>
              </a:lvl5pPr>
              <a:lvl6pPr marL="2286000" algn="l" defTabSz="457200" rtl="0" eaLnBrk="1" latinLnBrk="0" hangingPunct="1">
                <a:defRPr kern="1200">
                  <a:solidFill>
                    <a:schemeClr val="tx1"/>
                  </a:solidFill>
                  <a:latin typeface="Arial" pitchFamily="-106" charset="0"/>
                  <a:ea typeface="Arial" pitchFamily="-106" charset="0"/>
                  <a:cs typeface="Arial" pitchFamily="-106" charset="0"/>
                </a:defRPr>
              </a:lvl6pPr>
              <a:lvl7pPr marL="2743200" algn="l" defTabSz="457200" rtl="0" eaLnBrk="1" latinLnBrk="0" hangingPunct="1">
                <a:defRPr kern="1200">
                  <a:solidFill>
                    <a:schemeClr val="tx1"/>
                  </a:solidFill>
                  <a:latin typeface="Arial" pitchFamily="-106" charset="0"/>
                  <a:ea typeface="Arial" pitchFamily="-106" charset="0"/>
                  <a:cs typeface="Arial" pitchFamily="-106" charset="0"/>
                </a:defRPr>
              </a:lvl7pPr>
              <a:lvl8pPr marL="3200400" algn="l" defTabSz="457200" rtl="0" eaLnBrk="1" latinLnBrk="0" hangingPunct="1">
                <a:defRPr kern="1200">
                  <a:solidFill>
                    <a:schemeClr val="tx1"/>
                  </a:solidFill>
                  <a:latin typeface="Arial" pitchFamily="-106" charset="0"/>
                  <a:ea typeface="Arial" pitchFamily="-106" charset="0"/>
                  <a:cs typeface="Arial" pitchFamily="-106" charset="0"/>
                </a:defRPr>
              </a:lvl8pPr>
              <a:lvl9pPr marL="3657600" algn="l" defTabSz="457200" rtl="0" eaLnBrk="1" latinLnBrk="0" hangingPunct="1">
                <a:defRPr kern="1200">
                  <a:solidFill>
                    <a:schemeClr val="tx1"/>
                  </a:solidFill>
                  <a:latin typeface="Arial" pitchFamily="-106" charset="0"/>
                  <a:ea typeface="Arial" pitchFamily="-106" charset="0"/>
                  <a:cs typeface="Arial" pitchFamily="-106" charset="0"/>
                </a:defRPr>
              </a:lvl9pPr>
            </a:lstStyle>
            <a:p>
              <a:r>
                <a:rPr lang="en-US" sz="1050" b="1" dirty="0">
                  <a:latin typeface="Open Sans" panose="020B0606030504020204" pitchFamily="34" charset="0"/>
                  <a:ea typeface="Open Sans" panose="020B0606030504020204" pitchFamily="34" charset="0"/>
                  <a:cs typeface="Open Sans" panose="020B0606030504020204" pitchFamily="34" charset="0"/>
                </a:rPr>
                <a:t>Authorization Request</a:t>
              </a:r>
              <a:endParaRPr lang="fi-FI" sz="1050" b="1" dirty="0">
                <a:latin typeface="Open Sans" panose="020B0606030504020204" pitchFamily="34" charset="0"/>
                <a:ea typeface="Open Sans" panose="020B0606030504020204" pitchFamily="34" charset="0"/>
                <a:cs typeface="Open Sans" panose="020B0606030504020204" pitchFamily="34" charset="0"/>
              </a:endParaRPr>
            </a:p>
          </p:txBody>
        </p:sp>
        <p:sp>
          <p:nvSpPr>
            <p:cNvPr id="62" name="Oval 61">
              <a:extLst>
                <a:ext uri="{FF2B5EF4-FFF2-40B4-BE49-F238E27FC236}">
                  <a16:creationId xmlns:a16="http://schemas.microsoft.com/office/drawing/2014/main" id="{7EB9080F-F684-4F56-8431-8D50A9B3EA5E}"/>
                </a:ext>
              </a:extLst>
            </p:cNvPr>
            <p:cNvSpPr/>
            <p:nvPr/>
          </p:nvSpPr>
          <p:spPr>
            <a:xfrm>
              <a:off x="1751100" y="2416788"/>
              <a:ext cx="182880" cy="18288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C</a:t>
              </a:r>
              <a:endParaRPr lang="en-US" sz="2000" dirty="0">
                <a:solidFill>
                  <a:schemeClr val="bg1"/>
                </a:solidFill>
              </a:endParaRPr>
            </a:p>
          </p:txBody>
        </p:sp>
      </p:grpSp>
      <p:sp>
        <p:nvSpPr>
          <p:cNvPr id="63" name="Oval 62">
            <a:extLst>
              <a:ext uri="{FF2B5EF4-FFF2-40B4-BE49-F238E27FC236}">
                <a16:creationId xmlns:a16="http://schemas.microsoft.com/office/drawing/2014/main" id="{0FA33C8E-0886-45AD-BE32-8F68B385B80C}"/>
              </a:ext>
            </a:extLst>
          </p:cNvPr>
          <p:cNvSpPr/>
          <p:nvPr/>
        </p:nvSpPr>
        <p:spPr>
          <a:xfrm>
            <a:off x="448161" y="2469788"/>
            <a:ext cx="182880" cy="18288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A</a:t>
            </a:r>
            <a:endParaRPr lang="en-US" sz="2000" dirty="0">
              <a:solidFill>
                <a:schemeClr val="bg1"/>
              </a:solidFill>
            </a:endParaRPr>
          </a:p>
        </p:txBody>
      </p:sp>
      <p:sp>
        <p:nvSpPr>
          <p:cNvPr id="64" name="Oval 63">
            <a:extLst>
              <a:ext uri="{FF2B5EF4-FFF2-40B4-BE49-F238E27FC236}">
                <a16:creationId xmlns:a16="http://schemas.microsoft.com/office/drawing/2014/main" id="{47E5F192-D10B-40AC-9C28-1E5B67C3BBFB}"/>
              </a:ext>
            </a:extLst>
          </p:cNvPr>
          <p:cNvSpPr/>
          <p:nvPr/>
        </p:nvSpPr>
        <p:spPr>
          <a:xfrm>
            <a:off x="448161" y="4221542"/>
            <a:ext cx="182880" cy="18288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B</a:t>
            </a:r>
            <a:endParaRPr lang="en-US" sz="2000" dirty="0">
              <a:solidFill>
                <a:schemeClr val="bg1"/>
              </a:solidFill>
            </a:endParaRPr>
          </a:p>
        </p:txBody>
      </p:sp>
      <p:pic>
        <p:nvPicPr>
          <p:cNvPr id="83" name="Picture 2" descr="File:Google Chrome icon (September 2014).svg">
            <a:extLst>
              <a:ext uri="{FF2B5EF4-FFF2-40B4-BE49-F238E27FC236}">
                <a16:creationId xmlns:a16="http://schemas.microsoft.com/office/drawing/2014/main" id="{36168F1E-DDA6-40DA-9CDA-8A3F283D10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1065716" y="3065461"/>
            <a:ext cx="483760" cy="483760"/>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8" descr="Spring Boot Profile">
            <a:extLst>
              <a:ext uri="{FF2B5EF4-FFF2-40B4-BE49-F238E27FC236}">
                <a16:creationId xmlns:a16="http://schemas.microsoft.com/office/drawing/2014/main" id="{DF587F32-BE50-40B2-8A8B-05B934A18B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4650" y="4555642"/>
            <a:ext cx="1093595" cy="109359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10" descr="https://upload.wikimedia.org/wikipedia/commons/thumb/2/2f/Google_2015_logo.svg/1920px-Google_2015_logo.svg.png">
            <a:extLst>
              <a:ext uri="{FF2B5EF4-FFF2-40B4-BE49-F238E27FC236}">
                <a16:creationId xmlns:a16="http://schemas.microsoft.com/office/drawing/2014/main" id="{782844F5-6F33-464A-819A-55143EB3BD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1435" y="2326726"/>
            <a:ext cx="1140794" cy="385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83550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4" descr="Image result for OpenID logo">
            <a:extLst>
              <a:ext uri="{FF2B5EF4-FFF2-40B4-BE49-F238E27FC236}">
                <a16:creationId xmlns:a16="http://schemas.microsoft.com/office/drawing/2014/main" id="{736A2F3A-483F-471F-9F7D-E846F0DCF7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91553" y="53659"/>
            <a:ext cx="752468" cy="75246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1D9C8D4-CFAF-4F60-B974-2A5E54DE4462}"/>
              </a:ext>
            </a:extLst>
          </p:cNvPr>
          <p:cNvPicPr>
            <a:picLocks noChangeAspect="1"/>
          </p:cNvPicPr>
          <p:nvPr/>
        </p:nvPicPr>
        <p:blipFill rotWithShape="1">
          <a:blip r:embed="rId4"/>
          <a:srcRect l="5338" t="4104" r="2960" b="2469"/>
          <a:stretch/>
        </p:blipFill>
        <p:spPr>
          <a:xfrm>
            <a:off x="1959657" y="1453954"/>
            <a:ext cx="4028154" cy="4484207"/>
          </a:xfrm>
          <a:prstGeom prst="rect">
            <a:avLst/>
          </a:prstGeom>
          <a:ln>
            <a:noFill/>
          </a:ln>
          <a:effectLst>
            <a:outerShdw blurRad="292100" dist="139700" dir="2700000" algn="tl" rotWithShape="0">
              <a:srgbClr val="333333">
                <a:alpha val="65000"/>
              </a:srgbClr>
            </a:outerShdw>
          </a:effectLst>
        </p:spPr>
      </p:pic>
      <p:sp>
        <p:nvSpPr>
          <p:cNvPr id="9" name="Title 5">
            <a:extLst>
              <a:ext uri="{FF2B5EF4-FFF2-40B4-BE49-F238E27FC236}">
                <a16:creationId xmlns:a16="http://schemas.microsoft.com/office/drawing/2014/main" id="{81D4D3C8-6410-45EF-A2B1-F98B3463A1A4}"/>
              </a:ext>
            </a:extLst>
          </p:cNvPr>
          <p:cNvSpPr txBox="1">
            <a:spLocks/>
          </p:cNvSpPr>
          <p:nvPr/>
        </p:nvSpPr>
        <p:spPr>
          <a:xfrm>
            <a:off x="421341" y="381179"/>
            <a:ext cx="11170024" cy="594360"/>
          </a:xfrm>
          <a:prstGeom prst="rect">
            <a:avLst/>
          </a:prstGeom>
        </p:spPr>
        <p:txBody>
          <a:bodyPr vert="horz" lIns="0" tIns="45720" rIns="0" bIns="0" rtlCol="0" anchor="t" anchorCtr="0">
            <a:noAutofit/>
          </a:bodyPr>
          <a:lstStyle>
            <a:lvl1pPr algn="l" defTabSz="914400" rtl="0" eaLnBrk="1" latinLnBrk="0" hangingPunct="1">
              <a:lnSpc>
                <a:spcPct val="80000"/>
              </a:lnSpc>
              <a:spcBef>
                <a:spcPct val="0"/>
              </a:spcBef>
              <a:buNone/>
              <a:defRPr sz="2800" b="0" i="0" kern="1200" cap="none" spc="-1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3200" dirty="0">
                <a:latin typeface="+mj-lt"/>
              </a:rPr>
              <a:t>Login Screen</a:t>
            </a:r>
          </a:p>
        </p:txBody>
      </p:sp>
      <p:sp>
        <p:nvSpPr>
          <p:cNvPr id="10" name="Text Placeholder 2">
            <a:extLst>
              <a:ext uri="{FF2B5EF4-FFF2-40B4-BE49-F238E27FC236}">
                <a16:creationId xmlns:a16="http://schemas.microsoft.com/office/drawing/2014/main" id="{E891013E-57A2-4205-94E6-65CE2E7848FC}"/>
              </a:ext>
            </a:extLst>
          </p:cNvPr>
          <p:cNvSpPr txBox="1">
            <a:spLocks/>
          </p:cNvSpPr>
          <p:nvPr/>
        </p:nvSpPr>
        <p:spPr>
          <a:xfrm>
            <a:off x="421341" y="829566"/>
            <a:ext cx="11170024" cy="324765"/>
          </a:xfrm>
          <a:prstGeom prst="rect">
            <a:avLst/>
          </a:prstGeom>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t>The login screen is an HTML view hosted by the Identity Provider.</a:t>
            </a:r>
          </a:p>
        </p:txBody>
      </p:sp>
      <p:sp>
        <p:nvSpPr>
          <p:cNvPr id="5" name="Rectangle 4">
            <a:extLst>
              <a:ext uri="{FF2B5EF4-FFF2-40B4-BE49-F238E27FC236}">
                <a16:creationId xmlns:a16="http://schemas.microsoft.com/office/drawing/2014/main" id="{E9DCF650-8FA3-4911-8609-5E41300B42DD}"/>
              </a:ext>
            </a:extLst>
          </p:cNvPr>
          <p:cNvSpPr/>
          <p:nvPr/>
        </p:nvSpPr>
        <p:spPr>
          <a:xfrm>
            <a:off x="7096684" y="1453954"/>
            <a:ext cx="3248796" cy="4484207"/>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1600" dirty="0">
                <a:solidFill>
                  <a:schemeClr val="tx1"/>
                </a:solidFill>
              </a:rPr>
              <a:t>Login logic handled by Google</a:t>
            </a:r>
          </a:p>
          <a:p>
            <a:pPr marL="342900" indent="-342900">
              <a:buFont typeface="Arial" panose="020B0604020202020204" pitchFamily="34" charset="0"/>
              <a:buChar char="•"/>
            </a:pPr>
            <a:endParaRPr lang="en-US" sz="1600" dirty="0">
              <a:solidFill>
                <a:schemeClr val="tx1"/>
              </a:solidFill>
            </a:endParaRPr>
          </a:p>
          <a:p>
            <a:pPr marL="342900" indent="-342900">
              <a:buFont typeface="Arial" panose="020B0604020202020204" pitchFamily="34" charset="0"/>
              <a:buChar char="•"/>
            </a:pPr>
            <a:r>
              <a:rPr lang="en-US" sz="1600" dirty="0">
                <a:solidFill>
                  <a:schemeClr val="tx1"/>
                </a:solidFill>
              </a:rPr>
              <a:t>No credentials required if already signed into Google (single sign-on)</a:t>
            </a:r>
          </a:p>
          <a:p>
            <a:pPr marL="342900" indent="-342900">
              <a:buFont typeface="Arial" panose="020B0604020202020204" pitchFamily="34" charset="0"/>
              <a:buChar char="•"/>
            </a:pPr>
            <a:endParaRPr lang="en-US" sz="1600" dirty="0">
              <a:solidFill>
                <a:schemeClr val="tx1"/>
              </a:solidFill>
            </a:endParaRPr>
          </a:p>
          <a:p>
            <a:pPr marL="342900" indent="-342900">
              <a:buFont typeface="Arial" panose="020B0604020202020204" pitchFamily="34" charset="0"/>
              <a:buChar char="•"/>
            </a:pPr>
            <a:r>
              <a:rPr lang="en-US" sz="1600" dirty="0">
                <a:solidFill>
                  <a:schemeClr val="tx1"/>
                </a:solidFill>
              </a:rPr>
              <a:t>List of required scopes enumerated</a:t>
            </a:r>
          </a:p>
        </p:txBody>
      </p:sp>
      <p:sp>
        <p:nvSpPr>
          <p:cNvPr id="7" name="Isosceles Triangle 6">
            <a:extLst>
              <a:ext uri="{FF2B5EF4-FFF2-40B4-BE49-F238E27FC236}">
                <a16:creationId xmlns:a16="http://schemas.microsoft.com/office/drawing/2014/main" id="{92DFEB75-62F5-417E-8D09-A579758F7BEC}"/>
              </a:ext>
            </a:extLst>
          </p:cNvPr>
          <p:cNvSpPr/>
          <p:nvPr/>
        </p:nvSpPr>
        <p:spPr>
          <a:xfrm rot="5400000">
            <a:off x="4335108" y="3542860"/>
            <a:ext cx="4507065" cy="283535"/>
          </a:xfrm>
          <a:prstGeom prst="triangl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965068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4" descr="Image result for OpenID logo">
            <a:extLst>
              <a:ext uri="{FF2B5EF4-FFF2-40B4-BE49-F238E27FC236}">
                <a16:creationId xmlns:a16="http://schemas.microsoft.com/office/drawing/2014/main" id="{736A2F3A-483F-471F-9F7D-E846F0DCF7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91553" y="53659"/>
            <a:ext cx="752468" cy="752468"/>
          </a:xfrm>
          <a:prstGeom prst="rect">
            <a:avLst/>
          </a:prstGeom>
          <a:noFill/>
          <a:extLst>
            <a:ext uri="{909E8E84-426E-40DD-AFC4-6F175D3DCCD1}">
              <a14:hiddenFill xmlns:a14="http://schemas.microsoft.com/office/drawing/2010/main">
                <a:solidFill>
                  <a:srgbClr val="FFFFFF"/>
                </a:solidFill>
              </a14:hiddenFill>
            </a:ext>
          </a:extLst>
        </p:spPr>
      </p:pic>
      <p:sp>
        <p:nvSpPr>
          <p:cNvPr id="9" name="Title 5">
            <a:extLst>
              <a:ext uri="{FF2B5EF4-FFF2-40B4-BE49-F238E27FC236}">
                <a16:creationId xmlns:a16="http://schemas.microsoft.com/office/drawing/2014/main" id="{81D4D3C8-6410-45EF-A2B1-F98B3463A1A4}"/>
              </a:ext>
            </a:extLst>
          </p:cNvPr>
          <p:cNvSpPr txBox="1">
            <a:spLocks/>
          </p:cNvSpPr>
          <p:nvPr/>
        </p:nvSpPr>
        <p:spPr>
          <a:xfrm>
            <a:off x="421341" y="381179"/>
            <a:ext cx="11170024" cy="594360"/>
          </a:xfrm>
          <a:prstGeom prst="rect">
            <a:avLst/>
          </a:prstGeom>
        </p:spPr>
        <p:txBody>
          <a:bodyPr vert="horz" lIns="0" tIns="45720" rIns="0" bIns="0" rtlCol="0" anchor="t" anchorCtr="0">
            <a:noAutofit/>
          </a:bodyPr>
          <a:lstStyle>
            <a:lvl1pPr algn="l" defTabSz="914400" rtl="0" eaLnBrk="1" latinLnBrk="0" hangingPunct="1">
              <a:lnSpc>
                <a:spcPct val="80000"/>
              </a:lnSpc>
              <a:spcBef>
                <a:spcPct val="0"/>
              </a:spcBef>
              <a:buNone/>
              <a:defRPr sz="2800" b="0" i="0" kern="1200" cap="none" spc="-1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3200" dirty="0">
                <a:latin typeface="+mj-lt"/>
              </a:rPr>
              <a:t>Data Flow</a:t>
            </a:r>
          </a:p>
        </p:txBody>
      </p:sp>
      <p:sp>
        <p:nvSpPr>
          <p:cNvPr id="10" name="Text Placeholder 2">
            <a:extLst>
              <a:ext uri="{FF2B5EF4-FFF2-40B4-BE49-F238E27FC236}">
                <a16:creationId xmlns:a16="http://schemas.microsoft.com/office/drawing/2014/main" id="{E891013E-57A2-4205-94E6-65CE2E7848FC}"/>
              </a:ext>
            </a:extLst>
          </p:cNvPr>
          <p:cNvSpPr txBox="1">
            <a:spLocks/>
          </p:cNvSpPr>
          <p:nvPr/>
        </p:nvSpPr>
        <p:spPr>
          <a:xfrm>
            <a:off x="421341" y="829566"/>
            <a:ext cx="11170024" cy="324765"/>
          </a:xfrm>
          <a:prstGeom prst="rect">
            <a:avLst/>
          </a:prstGeom>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t>Much of the token Open ID Connect flow can be automated with Spring Security’s libraries.</a:t>
            </a:r>
          </a:p>
        </p:txBody>
      </p:sp>
      <p:sp>
        <p:nvSpPr>
          <p:cNvPr id="5" name="Rectangle 4">
            <a:extLst>
              <a:ext uri="{FF2B5EF4-FFF2-40B4-BE49-F238E27FC236}">
                <a16:creationId xmlns:a16="http://schemas.microsoft.com/office/drawing/2014/main" id="{E9DCF650-8FA3-4911-8609-5E41300B42DD}"/>
              </a:ext>
            </a:extLst>
          </p:cNvPr>
          <p:cNvSpPr/>
          <p:nvPr/>
        </p:nvSpPr>
        <p:spPr>
          <a:xfrm>
            <a:off x="7096684" y="1453954"/>
            <a:ext cx="3248796" cy="4484207"/>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1600" dirty="0">
                <a:solidFill>
                  <a:schemeClr val="tx1"/>
                </a:solidFill>
              </a:rPr>
              <a:t>Token negotiation handled by OAuth2RestTemplate</a:t>
            </a:r>
          </a:p>
          <a:p>
            <a:pPr marL="342900" indent="-342900">
              <a:buFont typeface="Arial" panose="020B0604020202020204" pitchFamily="34" charset="0"/>
              <a:buChar char="•"/>
            </a:pPr>
            <a:endParaRPr lang="en-US" sz="1600" dirty="0">
              <a:solidFill>
                <a:schemeClr val="tx1"/>
              </a:solidFill>
            </a:endParaRPr>
          </a:p>
          <a:p>
            <a:pPr marL="342900" indent="-342900">
              <a:buFont typeface="Arial" panose="020B0604020202020204" pitchFamily="34" charset="0"/>
              <a:buChar char="•"/>
            </a:pPr>
            <a:r>
              <a:rPr lang="en-US" sz="1600" dirty="0">
                <a:solidFill>
                  <a:schemeClr val="tx1"/>
                </a:solidFill>
              </a:rPr>
              <a:t>Either acquires a new token or refreshes an existing token</a:t>
            </a:r>
          </a:p>
          <a:p>
            <a:pPr marL="342900" indent="-342900">
              <a:buFont typeface="Arial" panose="020B0604020202020204" pitchFamily="34" charset="0"/>
              <a:buChar char="•"/>
            </a:pPr>
            <a:endParaRPr lang="en-US" sz="1600" dirty="0">
              <a:solidFill>
                <a:schemeClr val="tx1"/>
              </a:solidFill>
            </a:endParaRPr>
          </a:p>
          <a:p>
            <a:pPr marL="342900" indent="-342900">
              <a:buFont typeface="Arial" panose="020B0604020202020204" pitchFamily="34" charset="0"/>
              <a:buChar char="•"/>
            </a:pPr>
            <a:r>
              <a:rPr lang="en-US" sz="1600" dirty="0">
                <a:solidFill>
                  <a:schemeClr val="tx1"/>
                </a:solidFill>
              </a:rPr>
              <a:t>Calls the supplied URIs as required</a:t>
            </a:r>
          </a:p>
        </p:txBody>
      </p:sp>
      <p:sp>
        <p:nvSpPr>
          <p:cNvPr id="7" name="Isosceles Triangle 6">
            <a:extLst>
              <a:ext uri="{FF2B5EF4-FFF2-40B4-BE49-F238E27FC236}">
                <a16:creationId xmlns:a16="http://schemas.microsoft.com/office/drawing/2014/main" id="{92DFEB75-62F5-417E-8D09-A579758F7BEC}"/>
              </a:ext>
            </a:extLst>
          </p:cNvPr>
          <p:cNvSpPr/>
          <p:nvPr/>
        </p:nvSpPr>
        <p:spPr>
          <a:xfrm rot="5400000">
            <a:off x="4335108" y="3542860"/>
            <a:ext cx="4507065" cy="283535"/>
          </a:xfrm>
          <a:prstGeom prst="triangl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E2E92F6-ED44-436E-8010-96B62D9F9DCB}"/>
              </a:ext>
            </a:extLst>
          </p:cNvPr>
          <p:cNvPicPr>
            <a:picLocks noChangeAspect="1"/>
          </p:cNvPicPr>
          <p:nvPr/>
        </p:nvPicPr>
        <p:blipFill>
          <a:blip r:embed="rId4"/>
          <a:stretch>
            <a:fillRect/>
          </a:stretch>
        </p:blipFill>
        <p:spPr>
          <a:xfrm>
            <a:off x="947556" y="1887763"/>
            <a:ext cx="5148444" cy="1824968"/>
          </a:xfrm>
          <a:prstGeom prst="rect">
            <a:avLst/>
          </a:prstGeom>
        </p:spPr>
      </p:pic>
      <p:pic>
        <p:nvPicPr>
          <p:cNvPr id="11" name="Picture 10">
            <a:extLst>
              <a:ext uri="{FF2B5EF4-FFF2-40B4-BE49-F238E27FC236}">
                <a16:creationId xmlns:a16="http://schemas.microsoft.com/office/drawing/2014/main" id="{B3F121D6-229C-4204-9765-DA673CD737AD}"/>
              </a:ext>
            </a:extLst>
          </p:cNvPr>
          <p:cNvPicPr>
            <a:picLocks noChangeAspect="1"/>
          </p:cNvPicPr>
          <p:nvPr/>
        </p:nvPicPr>
        <p:blipFill>
          <a:blip r:embed="rId5"/>
          <a:stretch>
            <a:fillRect/>
          </a:stretch>
        </p:blipFill>
        <p:spPr>
          <a:xfrm>
            <a:off x="947556" y="4443905"/>
            <a:ext cx="5107683" cy="824398"/>
          </a:xfrm>
          <a:prstGeom prst="rect">
            <a:avLst/>
          </a:prstGeom>
        </p:spPr>
      </p:pic>
    </p:spTree>
    <p:extLst>
      <p:ext uri="{BB962C8B-B14F-4D97-AF65-F5344CB8AC3E}">
        <p14:creationId xmlns:p14="http://schemas.microsoft.com/office/powerpoint/2010/main" val="148214950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4" descr="Image result for OpenID logo">
            <a:extLst>
              <a:ext uri="{FF2B5EF4-FFF2-40B4-BE49-F238E27FC236}">
                <a16:creationId xmlns:a16="http://schemas.microsoft.com/office/drawing/2014/main" id="{736A2F3A-483F-471F-9F7D-E846F0DCF7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91553" y="53659"/>
            <a:ext cx="752468" cy="752468"/>
          </a:xfrm>
          <a:prstGeom prst="rect">
            <a:avLst/>
          </a:prstGeom>
          <a:noFill/>
          <a:extLst>
            <a:ext uri="{909E8E84-426E-40DD-AFC4-6F175D3DCCD1}">
              <a14:hiddenFill xmlns:a14="http://schemas.microsoft.com/office/drawing/2010/main">
                <a:solidFill>
                  <a:srgbClr val="FFFFFF"/>
                </a:solidFill>
              </a14:hiddenFill>
            </a:ext>
          </a:extLst>
        </p:spPr>
      </p:pic>
      <p:sp>
        <p:nvSpPr>
          <p:cNvPr id="9" name="Title 5">
            <a:extLst>
              <a:ext uri="{FF2B5EF4-FFF2-40B4-BE49-F238E27FC236}">
                <a16:creationId xmlns:a16="http://schemas.microsoft.com/office/drawing/2014/main" id="{81D4D3C8-6410-45EF-A2B1-F98B3463A1A4}"/>
              </a:ext>
            </a:extLst>
          </p:cNvPr>
          <p:cNvSpPr txBox="1">
            <a:spLocks/>
          </p:cNvSpPr>
          <p:nvPr/>
        </p:nvSpPr>
        <p:spPr>
          <a:xfrm>
            <a:off x="421341" y="381179"/>
            <a:ext cx="11170024" cy="594360"/>
          </a:xfrm>
          <a:prstGeom prst="rect">
            <a:avLst/>
          </a:prstGeom>
        </p:spPr>
        <p:txBody>
          <a:bodyPr vert="horz" lIns="0" tIns="45720" rIns="0" bIns="0" rtlCol="0" anchor="t" anchorCtr="0">
            <a:noAutofit/>
          </a:bodyPr>
          <a:lstStyle>
            <a:lvl1pPr algn="l" defTabSz="914400" rtl="0" eaLnBrk="1" latinLnBrk="0" hangingPunct="1">
              <a:lnSpc>
                <a:spcPct val="80000"/>
              </a:lnSpc>
              <a:spcBef>
                <a:spcPct val="0"/>
              </a:spcBef>
              <a:buNone/>
              <a:defRPr sz="2800" b="0" i="0" kern="1200" cap="none" spc="-1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3200" dirty="0">
                <a:latin typeface="+mj-lt"/>
              </a:rPr>
              <a:t>Validation</a:t>
            </a:r>
          </a:p>
        </p:txBody>
      </p:sp>
      <p:sp>
        <p:nvSpPr>
          <p:cNvPr id="10" name="Text Placeholder 2">
            <a:extLst>
              <a:ext uri="{FF2B5EF4-FFF2-40B4-BE49-F238E27FC236}">
                <a16:creationId xmlns:a16="http://schemas.microsoft.com/office/drawing/2014/main" id="{E891013E-57A2-4205-94E6-65CE2E7848FC}"/>
              </a:ext>
            </a:extLst>
          </p:cNvPr>
          <p:cNvSpPr txBox="1">
            <a:spLocks/>
          </p:cNvSpPr>
          <p:nvPr/>
        </p:nvSpPr>
        <p:spPr>
          <a:xfrm>
            <a:off x="421341" y="829566"/>
            <a:ext cx="11170024" cy="324765"/>
          </a:xfrm>
          <a:prstGeom prst="rect">
            <a:avLst/>
          </a:prstGeom>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t>Tokens need to be checked in the application before the login can be considered legitimate.</a:t>
            </a:r>
          </a:p>
        </p:txBody>
      </p:sp>
      <p:sp>
        <p:nvSpPr>
          <p:cNvPr id="5" name="Rectangle 4">
            <a:extLst>
              <a:ext uri="{FF2B5EF4-FFF2-40B4-BE49-F238E27FC236}">
                <a16:creationId xmlns:a16="http://schemas.microsoft.com/office/drawing/2014/main" id="{E9DCF650-8FA3-4911-8609-5E41300B42DD}"/>
              </a:ext>
            </a:extLst>
          </p:cNvPr>
          <p:cNvSpPr/>
          <p:nvPr/>
        </p:nvSpPr>
        <p:spPr>
          <a:xfrm>
            <a:off x="7096684" y="1453954"/>
            <a:ext cx="3248796" cy="4484207"/>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1600" dirty="0">
                <a:solidFill>
                  <a:schemeClr val="tx1"/>
                </a:solidFill>
              </a:rPr>
              <a:t>Check the token’s expiration, issuer, and date to ensure that it is valid</a:t>
            </a:r>
          </a:p>
          <a:p>
            <a:pPr marL="342900" indent="-342900">
              <a:buFont typeface="Arial" panose="020B0604020202020204" pitchFamily="34" charset="0"/>
              <a:buChar char="•"/>
            </a:pPr>
            <a:endParaRPr lang="en-US" sz="1600" dirty="0">
              <a:solidFill>
                <a:schemeClr val="tx1"/>
              </a:solidFill>
            </a:endParaRPr>
          </a:p>
          <a:p>
            <a:pPr marL="342900" indent="-342900">
              <a:buFont typeface="Arial" panose="020B0604020202020204" pitchFamily="34" charset="0"/>
              <a:buChar char="•"/>
            </a:pPr>
            <a:r>
              <a:rPr lang="en-US" sz="1600" dirty="0">
                <a:solidFill>
                  <a:schemeClr val="tx1"/>
                </a:solidFill>
              </a:rPr>
              <a:t>Verify the token’s signature with Google’s public keys</a:t>
            </a:r>
          </a:p>
          <a:p>
            <a:pPr marL="342900" indent="-342900">
              <a:buFont typeface="Arial" panose="020B0604020202020204" pitchFamily="34" charset="0"/>
              <a:buChar char="•"/>
            </a:pPr>
            <a:endParaRPr lang="en-US" sz="1600" dirty="0">
              <a:solidFill>
                <a:schemeClr val="tx1"/>
              </a:solidFill>
            </a:endParaRPr>
          </a:p>
          <a:p>
            <a:pPr marL="342900" indent="-342900">
              <a:buFont typeface="Arial" panose="020B0604020202020204" pitchFamily="34" charset="0"/>
              <a:buChar char="•"/>
            </a:pPr>
            <a:r>
              <a:rPr lang="en-US" sz="1600" dirty="0">
                <a:solidFill>
                  <a:schemeClr val="tx1"/>
                </a:solidFill>
              </a:rPr>
              <a:t>Pull the keys each time because they are cycled daily</a:t>
            </a:r>
          </a:p>
        </p:txBody>
      </p:sp>
      <p:sp>
        <p:nvSpPr>
          <p:cNvPr id="7" name="Isosceles Triangle 6">
            <a:extLst>
              <a:ext uri="{FF2B5EF4-FFF2-40B4-BE49-F238E27FC236}">
                <a16:creationId xmlns:a16="http://schemas.microsoft.com/office/drawing/2014/main" id="{92DFEB75-62F5-417E-8D09-A579758F7BEC}"/>
              </a:ext>
            </a:extLst>
          </p:cNvPr>
          <p:cNvSpPr/>
          <p:nvPr/>
        </p:nvSpPr>
        <p:spPr>
          <a:xfrm rot="5400000">
            <a:off x="4335108" y="3542860"/>
            <a:ext cx="4507065" cy="283535"/>
          </a:xfrm>
          <a:prstGeom prst="triangl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3741BC7-5E8D-4E11-BAB9-2C33552BB0B4}"/>
              </a:ext>
            </a:extLst>
          </p:cNvPr>
          <p:cNvPicPr>
            <a:picLocks noChangeAspect="1"/>
          </p:cNvPicPr>
          <p:nvPr/>
        </p:nvPicPr>
        <p:blipFill>
          <a:blip r:embed="rId4"/>
          <a:stretch>
            <a:fillRect/>
          </a:stretch>
        </p:blipFill>
        <p:spPr>
          <a:xfrm>
            <a:off x="755606" y="1925569"/>
            <a:ext cx="5340394" cy="3518115"/>
          </a:xfrm>
          <a:prstGeom prst="rect">
            <a:avLst/>
          </a:prstGeom>
        </p:spPr>
      </p:pic>
    </p:spTree>
    <p:extLst>
      <p:ext uri="{BB962C8B-B14F-4D97-AF65-F5344CB8AC3E}">
        <p14:creationId xmlns:p14="http://schemas.microsoft.com/office/powerpoint/2010/main" val="101334264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Title 5">
            <a:extLst>
              <a:ext uri="{FF2B5EF4-FFF2-40B4-BE49-F238E27FC236}">
                <a16:creationId xmlns:a16="http://schemas.microsoft.com/office/drawing/2014/main" id="{47396696-5BBF-44A6-B6A0-CE83BBD6BA98}"/>
              </a:ext>
            </a:extLst>
          </p:cNvPr>
          <p:cNvSpPr txBox="1">
            <a:spLocks/>
          </p:cNvSpPr>
          <p:nvPr/>
        </p:nvSpPr>
        <p:spPr>
          <a:xfrm>
            <a:off x="421341" y="381179"/>
            <a:ext cx="11170024" cy="594360"/>
          </a:xfrm>
          <a:prstGeom prst="rect">
            <a:avLst/>
          </a:prstGeom>
        </p:spPr>
        <p:txBody>
          <a:bodyPr vert="horz" lIns="0" tIns="45720" rIns="0" bIns="0" rtlCol="0" anchor="t" anchorCtr="0">
            <a:noAutofit/>
          </a:bodyPr>
          <a:lstStyle>
            <a:lvl1pPr algn="l" defTabSz="914400" rtl="0" eaLnBrk="1" latinLnBrk="0" hangingPunct="1">
              <a:lnSpc>
                <a:spcPct val="80000"/>
              </a:lnSpc>
              <a:spcBef>
                <a:spcPct val="0"/>
              </a:spcBef>
              <a:buNone/>
              <a:defRPr sz="2800" b="0" i="0" kern="1200" cap="none" spc="-1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3200" dirty="0">
                <a:latin typeface="+mj-lt"/>
              </a:rPr>
              <a:t>API Security Spectrum</a:t>
            </a:r>
          </a:p>
        </p:txBody>
      </p:sp>
      <p:sp>
        <p:nvSpPr>
          <p:cNvPr id="100" name="Text Placeholder 2">
            <a:extLst>
              <a:ext uri="{FF2B5EF4-FFF2-40B4-BE49-F238E27FC236}">
                <a16:creationId xmlns:a16="http://schemas.microsoft.com/office/drawing/2014/main" id="{1BBD8E69-4724-483F-BD1E-268E616E3DE4}"/>
              </a:ext>
            </a:extLst>
          </p:cNvPr>
          <p:cNvSpPr txBox="1">
            <a:spLocks/>
          </p:cNvSpPr>
          <p:nvPr/>
        </p:nvSpPr>
        <p:spPr>
          <a:xfrm>
            <a:off x="421341" y="813156"/>
            <a:ext cx="11170024" cy="324765"/>
          </a:xfrm>
          <a:prstGeom prst="rect">
            <a:avLst/>
          </a:prstGeom>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t>Taking it to the next level:</a:t>
            </a:r>
          </a:p>
        </p:txBody>
      </p:sp>
      <p:pic>
        <p:nvPicPr>
          <p:cNvPr id="51" name="Picture 50">
            <a:extLst>
              <a:ext uri="{FF2B5EF4-FFF2-40B4-BE49-F238E27FC236}">
                <a16:creationId xmlns:a16="http://schemas.microsoft.com/office/drawing/2014/main" id="{B92A52B9-3020-4B7D-9CCC-3FCB689ED6F8}"/>
              </a:ext>
            </a:extLst>
          </p:cNvPr>
          <p:cNvPicPr>
            <a:picLocks noChangeAspect="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66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537568" y="1407516"/>
            <a:ext cx="8767018" cy="5043805"/>
          </a:xfrm>
          <a:prstGeom prst="rect">
            <a:avLst/>
          </a:prstGeom>
          <a:solidFill>
            <a:schemeClr val="bg1"/>
          </a:solidFill>
          <a:effectLst>
            <a:reflection endPos="0" dist="50800" dir="5400000" sy="-100000" algn="bl" rotWithShape="0"/>
          </a:effectLst>
        </p:spPr>
      </p:pic>
      <p:graphicFrame>
        <p:nvGraphicFramePr>
          <p:cNvPr id="52" name="Table 51">
            <a:extLst>
              <a:ext uri="{FF2B5EF4-FFF2-40B4-BE49-F238E27FC236}">
                <a16:creationId xmlns:a16="http://schemas.microsoft.com/office/drawing/2014/main" id="{F115ADD2-A296-4291-A395-1EC4431D0005}"/>
              </a:ext>
            </a:extLst>
          </p:cNvPr>
          <p:cNvGraphicFramePr>
            <a:graphicFrameLocks noGrp="1"/>
          </p:cNvGraphicFramePr>
          <p:nvPr>
            <p:extLst>
              <p:ext uri="{D42A27DB-BD31-4B8C-83A1-F6EECF244321}">
                <p14:modId xmlns:p14="http://schemas.microsoft.com/office/powerpoint/2010/main" val="3583968527"/>
              </p:ext>
            </p:extLst>
          </p:nvPr>
        </p:nvGraphicFramePr>
        <p:xfrm>
          <a:off x="575470" y="1407516"/>
          <a:ext cx="11041059" cy="4527992"/>
        </p:xfrm>
        <a:graphic>
          <a:graphicData uri="http://schemas.openxmlformats.org/drawingml/2006/table">
            <a:tbl>
              <a:tblPr bandRow="1">
                <a:tableStyleId>{9D7B26C5-4107-4FEC-AEDC-1716B250A1EF}</a:tableStyleId>
              </a:tblPr>
              <a:tblGrid>
                <a:gridCol w="11041059">
                  <a:extLst>
                    <a:ext uri="{9D8B030D-6E8A-4147-A177-3AD203B41FA5}">
                      <a16:colId xmlns:a16="http://schemas.microsoft.com/office/drawing/2014/main" val="896787344"/>
                    </a:ext>
                  </a:extLst>
                </a:gridCol>
              </a:tblGrid>
              <a:tr h="402056">
                <a:tc>
                  <a:txBody>
                    <a:bodyPr/>
                    <a:lstStyle/>
                    <a:p>
                      <a:pPr marL="0" algn="l" defTabSz="914400" rtl="0" eaLnBrk="1" fontAlgn="ctr" latinLnBrk="0" hangingPunct="1"/>
                      <a:r>
                        <a:rPr lang="en-US" sz="1600" b="1" u="none" strike="noStrike" kern="1200" spc="2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KEY RECOMMENDATIONS</a:t>
                      </a:r>
                    </a:p>
                  </a:txBody>
                  <a:tcPr marL="73152" marR="0" marT="0" marB="0" anchor="ctr">
                    <a:lnL>
                      <a:noFill/>
                    </a:lnL>
                    <a:lnR>
                      <a:noFill/>
                    </a:lnR>
                    <a:lnT w="12700" cmpd="sng">
                      <a:noFill/>
                    </a:lnT>
                    <a:lnB>
                      <a:noFill/>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402056">
                <a:tc>
                  <a:txBody>
                    <a:bodyPr/>
                    <a:lstStyle/>
                    <a:p>
                      <a:pPr marL="285750" marR="0" lvl="0" indent="-285750" algn="l" defTabSz="51435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u="none" strike="noStrike" baseline="0" dirty="0">
                          <a:effectLst/>
                          <a:latin typeface="Open Sans" panose="020B0606030504020204" pitchFamily="34" charset="0"/>
                          <a:ea typeface="Open Sans" panose="020B0606030504020204" pitchFamily="34" charset="0"/>
                          <a:cs typeface="Open Sans" panose="020B0606030504020204" pitchFamily="34" charset="0"/>
                        </a:rPr>
                        <a:t>   Perform </a:t>
                      </a:r>
                      <a:r>
                        <a:rPr lang="en-US" sz="1400" b="1" u="none" strike="noStrike" baseline="0" dirty="0">
                          <a:effectLst/>
                          <a:latin typeface="Open Sans" panose="020B0606030504020204" pitchFamily="34" charset="0"/>
                          <a:ea typeface="Open Sans" panose="020B0606030504020204" pitchFamily="34" charset="0"/>
                          <a:cs typeface="Open Sans" panose="020B0606030504020204" pitchFamily="34" charset="0"/>
                        </a:rPr>
                        <a:t>vulnerability, exposure risk and threat level</a:t>
                      </a:r>
                      <a:r>
                        <a:rPr lang="en-US" sz="1400" u="none" strike="noStrike" baseline="0" dirty="0">
                          <a:effectLst/>
                          <a:latin typeface="Open Sans" panose="020B0606030504020204" pitchFamily="34" charset="0"/>
                          <a:ea typeface="Open Sans" panose="020B0606030504020204" pitchFamily="34" charset="0"/>
                          <a:cs typeface="Open Sans" panose="020B0606030504020204" pitchFamily="34" charset="0"/>
                        </a:rPr>
                        <a:t> </a:t>
                      </a:r>
                      <a:r>
                        <a:rPr lang="en-US" sz="1400" b="1" u="none" strike="noStrike" baseline="0" dirty="0">
                          <a:effectLst/>
                          <a:latin typeface="Open Sans" panose="020B0606030504020204" pitchFamily="34" charset="0"/>
                          <a:ea typeface="Open Sans" panose="020B0606030504020204" pitchFamily="34" charset="0"/>
                          <a:cs typeface="Open Sans" panose="020B0606030504020204" pitchFamily="34" charset="0"/>
                        </a:rPr>
                        <a:t>assessment </a:t>
                      </a:r>
                      <a:r>
                        <a:rPr lang="en-US" sz="1400" u="none" strike="noStrike" baseline="0" dirty="0">
                          <a:effectLst/>
                          <a:latin typeface="Open Sans" panose="020B0606030504020204" pitchFamily="34" charset="0"/>
                          <a:ea typeface="Open Sans" panose="020B0606030504020204" pitchFamily="34" charset="0"/>
                          <a:cs typeface="Open Sans" panose="020B0606030504020204" pitchFamily="34" charset="0"/>
                        </a:rPr>
                        <a:t>and </a:t>
                      </a:r>
                      <a:r>
                        <a:rPr lang="en-US" sz="1400" b="1" u="none" strike="noStrike" baseline="0" dirty="0">
                          <a:effectLst/>
                          <a:latin typeface="Open Sans" panose="020B0606030504020204" pitchFamily="34" charset="0"/>
                          <a:ea typeface="Open Sans" panose="020B0606030504020204" pitchFamily="34" charset="0"/>
                          <a:cs typeface="Open Sans" panose="020B0606030504020204" pitchFamily="34" charset="0"/>
                        </a:rPr>
                        <a:t>tag/profile </a:t>
                      </a:r>
                      <a:r>
                        <a:rPr lang="en-US" sz="1400" u="none" strike="noStrike" baseline="0" dirty="0">
                          <a:effectLst/>
                          <a:latin typeface="Open Sans" panose="020B0606030504020204" pitchFamily="34" charset="0"/>
                          <a:ea typeface="Open Sans" panose="020B0606030504020204" pitchFamily="34" charset="0"/>
                          <a:cs typeface="Open Sans" panose="020B0606030504020204" pitchFamily="34" charset="0"/>
                        </a:rPr>
                        <a:t>APIs accordingly.</a:t>
                      </a:r>
                      <a:endParaRPr lang="en-US" sz="1400" b="0" i="0" u="none" strike="noStrike" baseline="0" dirty="0">
                        <a:solidFill>
                          <a:schemeClr val="tx1">
                            <a:lumMod val="95000"/>
                            <a:lumOff val="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73152" marR="0" marT="0" marB="0" anchor="ctr">
                    <a:lnL>
                      <a:noFill/>
                    </a:lnL>
                    <a:lnR>
                      <a:noFill/>
                    </a:lnR>
                    <a:lnT>
                      <a:noFill/>
                    </a:lnT>
                    <a:lnB w="9525"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02056">
                <a:tc>
                  <a:txBody>
                    <a:bodyPr/>
                    <a:lstStyle/>
                    <a:p>
                      <a:pPr marL="285750" marR="0" lvl="0" indent="-285750" algn="l" defTabSz="51435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u="none" strike="noStrike" baseline="0" dirty="0">
                          <a:effectLst/>
                          <a:latin typeface="Open Sans" panose="020B0606030504020204" pitchFamily="34" charset="0"/>
                          <a:ea typeface="Open Sans" panose="020B0606030504020204" pitchFamily="34" charset="0"/>
                          <a:cs typeface="Open Sans" panose="020B0606030504020204" pitchFamily="34" charset="0"/>
                        </a:rPr>
                        <a:t>   All API changes should use </a:t>
                      </a:r>
                      <a:r>
                        <a:rPr lang="en-US" sz="1400" b="1" u="none" strike="noStrike" baseline="0" dirty="0">
                          <a:effectLst/>
                          <a:latin typeface="Open Sans" panose="020B0606030504020204" pitchFamily="34" charset="0"/>
                          <a:ea typeface="Open Sans" panose="020B0606030504020204" pitchFamily="34" charset="0"/>
                          <a:cs typeface="Open Sans" panose="020B0606030504020204" pitchFamily="34" charset="0"/>
                        </a:rPr>
                        <a:t>change control process </a:t>
                      </a:r>
                      <a:r>
                        <a:rPr lang="en-US" sz="1400" u="none" strike="noStrike" baseline="0" dirty="0">
                          <a:effectLst/>
                          <a:latin typeface="Open Sans" panose="020B0606030504020204" pitchFamily="34" charset="0"/>
                          <a:ea typeface="Open Sans" panose="020B0606030504020204" pitchFamily="34" charset="0"/>
                          <a:cs typeface="Open Sans" panose="020B0606030504020204" pitchFamily="34" charset="0"/>
                        </a:rPr>
                        <a:t>and involve </a:t>
                      </a:r>
                      <a:r>
                        <a:rPr lang="en-US" sz="1400" b="1" u="none" strike="noStrike" baseline="0" dirty="0">
                          <a:effectLst/>
                          <a:latin typeface="Open Sans" panose="020B0606030504020204" pitchFamily="34" charset="0"/>
                          <a:ea typeface="Open Sans" panose="020B0606030504020204" pitchFamily="34" charset="0"/>
                          <a:cs typeface="Open Sans" panose="020B0606030504020204" pitchFamily="34" charset="0"/>
                        </a:rPr>
                        <a:t>security scan </a:t>
                      </a:r>
                      <a:r>
                        <a:rPr lang="en-US" sz="1400" u="none" strike="noStrike" baseline="0" dirty="0">
                          <a:effectLst/>
                          <a:latin typeface="Open Sans" panose="020B0606030504020204" pitchFamily="34" charset="0"/>
                          <a:ea typeface="Open Sans" panose="020B0606030504020204" pitchFamily="34" charset="0"/>
                          <a:cs typeface="Open Sans" panose="020B0606030504020204" pitchFamily="34" charset="0"/>
                        </a:rPr>
                        <a:t>and </a:t>
                      </a:r>
                      <a:r>
                        <a:rPr lang="en-US" sz="1400" b="1" u="none" strike="noStrike" baseline="0" dirty="0">
                          <a:effectLst/>
                          <a:latin typeface="Open Sans" panose="020B0606030504020204" pitchFamily="34" charset="0"/>
                          <a:ea typeface="Open Sans" panose="020B0606030504020204" pitchFamily="34" charset="0"/>
                          <a:cs typeface="Open Sans" panose="020B0606030504020204" pitchFamily="34" charset="0"/>
                        </a:rPr>
                        <a:t>vulnerability assessment every time.</a:t>
                      </a:r>
                      <a:endParaRPr lang="en-US" sz="1400" b="1" i="0" u="none" strike="noStrike" baseline="0" dirty="0">
                        <a:solidFill>
                          <a:schemeClr val="tx1">
                            <a:lumMod val="95000"/>
                            <a:lumOff val="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73152" marR="0" marT="0" marB="0" anchor="ctr">
                    <a:lnL>
                      <a:noFill/>
                    </a:lnL>
                    <a:lnR>
                      <a:noFill/>
                    </a:lnR>
                    <a:lnT w="9525" cap="flat" cmpd="sng" algn="ctr">
                      <a:solidFill>
                        <a:schemeClr val="accent6">
                          <a:lumMod val="40000"/>
                          <a:lumOff val="60000"/>
                        </a:schemeClr>
                      </a:solidFill>
                      <a:prstDash val="solid"/>
                      <a:round/>
                      <a:headEnd type="none" w="med" len="med"/>
                      <a:tailEnd type="none" w="med" len="med"/>
                    </a:lnT>
                    <a:lnB w="9525"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02056">
                <a:tc>
                  <a:txBody>
                    <a:bodyPr/>
                    <a:lstStyle/>
                    <a:p>
                      <a:pPr marL="285750" marR="0" lvl="0" indent="-285750" algn="l" defTabSz="51435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u="none" strike="noStrike" kern="1200" baseline="0" dirty="0">
                          <a:effectLst/>
                          <a:latin typeface="Open Sans" panose="020B0606030504020204" pitchFamily="34" charset="0"/>
                          <a:ea typeface="Open Sans" panose="020B0606030504020204" pitchFamily="34" charset="0"/>
                          <a:cs typeface="Open Sans" panose="020B0606030504020204" pitchFamily="34" charset="0"/>
                        </a:rPr>
                        <a:t>   Adopt a </a:t>
                      </a:r>
                      <a:r>
                        <a:rPr lang="en-US" sz="1400" b="1" u="none" strike="noStrike" kern="1200" baseline="0" dirty="0">
                          <a:effectLst/>
                          <a:latin typeface="Open Sans" panose="020B0606030504020204" pitchFamily="34" charset="0"/>
                          <a:ea typeface="Open Sans" panose="020B0606030504020204" pitchFamily="34" charset="0"/>
                          <a:cs typeface="Open Sans" panose="020B0606030504020204" pitchFamily="34" charset="0"/>
                        </a:rPr>
                        <a:t>continuous approach </a:t>
                      </a:r>
                      <a:r>
                        <a:rPr lang="en-US" sz="1400" u="none" strike="noStrike" kern="1200" baseline="0" dirty="0">
                          <a:effectLst/>
                          <a:latin typeface="Open Sans" panose="020B0606030504020204" pitchFamily="34" charset="0"/>
                          <a:ea typeface="Open Sans" panose="020B0606030504020204" pitchFamily="34" charset="0"/>
                          <a:cs typeface="Open Sans" panose="020B0606030504020204" pitchFamily="34" charset="0"/>
                        </a:rPr>
                        <a:t>to API security with </a:t>
                      </a:r>
                      <a:r>
                        <a:rPr lang="en-US" sz="1400" b="1" u="none" strike="noStrike" kern="1200" baseline="0" dirty="0">
                          <a:effectLst/>
                          <a:latin typeface="Open Sans" panose="020B0606030504020204" pitchFamily="34" charset="0"/>
                          <a:ea typeface="Open Sans" panose="020B0606030504020204" pitchFamily="34" charset="0"/>
                          <a:cs typeface="Open Sans" panose="020B0606030504020204" pitchFamily="34" charset="0"/>
                        </a:rPr>
                        <a:t>ongoing discovery, monitoring and securing of APIs</a:t>
                      </a:r>
                      <a:r>
                        <a:rPr lang="en-US" sz="1400" u="none" strike="noStrike" kern="1200" baseline="0" dirty="0">
                          <a:effectLst/>
                          <a:latin typeface="Open Sans" panose="020B0606030504020204" pitchFamily="34" charset="0"/>
                          <a:ea typeface="Open Sans" panose="020B0606030504020204" pitchFamily="34" charset="0"/>
                          <a:cs typeface="Open Sans" panose="020B0606030504020204" pitchFamily="34" charset="0"/>
                        </a:rPr>
                        <a:t>. </a:t>
                      </a:r>
                      <a:endParaRPr lang="en-US" sz="1400" b="0" i="0" u="none" strike="noStrike" kern="1200" baseline="0" dirty="0">
                        <a:solidFill>
                          <a:schemeClr val="tx1">
                            <a:lumMod val="95000"/>
                            <a:lumOff val="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73152" marR="0" marT="0" marB="0" anchor="ctr">
                    <a:lnL>
                      <a:noFill/>
                    </a:lnL>
                    <a:lnR>
                      <a:noFill/>
                    </a:lnR>
                    <a:lnT w="9525" cap="flat" cmpd="sng" algn="ctr">
                      <a:solidFill>
                        <a:schemeClr val="accent6">
                          <a:lumMod val="40000"/>
                          <a:lumOff val="60000"/>
                        </a:schemeClr>
                      </a:solidFill>
                      <a:prstDash val="solid"/>
                      <a:round/>
                      <a:headEnd type="none" w="med" len="med"/>
                      <a:tailEnd type="none" w="med" len="med"/>
                    </a:lnT>
                    <a:lnB w="9525"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54744">
                <a:tc>
                  <a:txBody>
                    <a:bodyPr/>
                    <a:lstStyle/>
                    <a:p>
                      <a:pPr marL="285750" indent="-285750" algn="l">
                        <a:buFont typeface="Wingdings" panose="05000000000000000000" pitchFamily="2" charset="2"/>
                        <a:buChar char="ü"/>
                      </a:pPr>
                      <a:r>
                        <a:rPr lang="en-US" sz="1400" u="none" strike="noStrike" kern="1200" baseline="0" dirty="0">
                          <a:effectLst/>
                          <a:latin typeface="Open Sans" panose="020B0606030504020204" pitchFamily="34" charset="0"/>
                          <a:ea typeface="Open Sans" panose="020B0606030504020204" pitchFamily="34" charset="0"/>
                          <a:cs typeface="Open Sans" panose="020B0606030504020204" pitchFamily="34" charset="0"/>
                        </a:rPr>
                        <a:t>   Integrate security as a part of </a:t>
                      </a:r>
                      <a:r>
                        <a:rPr lang="en-US" sz="1400" b="1" u="none" strike="noStrike" kern="1200" baseline="0" dirty="0">
                          <a:effectLst/>
                          <a:latin typeface="Open Sans" panose="020B0606030504020204" pitchFamily="34" charset="0"/>
                          <a:ea typeface="Open Sans" panose="020B0606030504020204" pitchFamily="34" charset="0"/>
                          <a:cs typeface="Open Sans" panose="020B0606030504020204" pitchFamily="34" charset="0"/>
                        </a:rPr>
                        <a:t>DevOps process</a:t>
                      </a:r>
                      <a:r>
                        <a:rPr lang="en-US" sz="1400" u="none" strike="noStrike" kern="1200" baseline="0" dirty="0">
                          <a:effectLst/>
                          <a:latin typeface="Open Sans" panose="020B0606030504020204" pitchFamily="34" charset="0"/>
                          <a:ea typeface="Open Sans" panose="020B0606030504020204" pitchFamily="34" charset="0"/>
                          <a:cs typeface="Open Sans" panose="020B0606030504020204" pitchFamily="34" charset="0"/>
                        </a:rPr>
                        <a:t>. Injecting security policies during </a:t>
                      </a:r>
                      <a:r>
                        <a:rPr lang="en-US" sz="1400" b="1" u="none" strike="noStrike" kern="1200" baseline="0" dirty="0">
                          <a:effectLst/>
                          <a:latin typeface="Open Sans" panose="020B0606030504020204" pitchFamily="34" charset="0"/>
                          <a:ea typeface="Open Sans" panose="020B0606030504020204" pitchFamily="34" charset="0"/>
                          <a:cs typeface="Open Sans" panose="020B0606030504020204" pitchFamily="34" charset="0"/>
                        </a:rPr>
                        <a:t>deployment, security reviews and testing</a:t>
                      </a:r>
                      <a:r>
                        <a:rPr lang="en-US" sz="1400" u="none" strike="noStrike" kern="1200" baseline="0" dirty="0">
                          <a:effectLst/>
                          <a:latin typeface="Open Sans" panose="020B0606030504020204" pitchFamily="34" charset="0"/>
                          <a:ea typeface="Open Sans" panose="020B0606030504020204" pitchFamily="34" charset="0"/>
                          <a:cs typeface="Open Sans" panose="020B0606030504020204" pitchFamily="34" charset="0"/>
                        </a:rPr>
                        <a:t>.</a:t>
                      </a:r>
                    </a:p>
                  </a:txBody>
                  <a:tcPr marL="73152" marR="0" marT="0" marB="0" anchor="ctr">
                    <a:lnL>
                      <a:noFill/>
                    </a:lnL>
                    <a:lnR>
                      <a:noFill/>
                    </a:lnR>
                    <a:lnT w="9525" cap="flat" cmpd="sng" algn="ctr">
                      <a:solidFill>
                        <a:schemeClr val="accent6">
                          <a:lumMod val="40000"/>
                          <a:lumOff val="60000"/>
                        </a:schemeClr>
                      </a:solidFill>
                      <a:prstDash val="solid"/>
                      <a:round/>
                      <a:headEnd type="none" w="med" len="med"/>
                      <a:tailEnd type="none" w="med" len="med"/>
                    </a:lnT>
                    <a:lnB w="9525"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02056">
                <a:tc>
                  <a:txBody>
                    <a:bodyPr/>
                    <a:lstStyle/>
                    <a:p>
                      <a:pPr marL="285750" indent="-285750" algn="l">
                        <a:buFont typeface="Wingdings" panose="05000000000000000000" pitchFamily="2" charset="2"/>
                        <a:buChar char="ü"/>
                      </a:pPr>
                      <a:r>
                        <a:rPr kumimoji="0" lang="en-US" sz="1400" u="none" strike="noStrike" kern="1200" cap="none" spc="0" normalizeH="0" baseline="0" dirty="0">
                          <a:ln>
                            <a:noFill/>
                          </a:ln>
                          <a:effectLst/>
                          <a:uLnTx/>
                          <a:uFillTx/>
                          <a:latin typeface="Open Sans" panose="020B0606030504020204" pitchFamily="34" charset="0"/>
                          <a:ea typeface="Open Sans" panose="020B0606030504020204" pitchFamily="34" charset="0"/>
                          <a:cs typeface="Open Sans" panose="020B0606030504020204" pitchFamily="34" charset="0"/>
                        </a:rPr>
                        <a:t>   Improve API key management process and </a:t>
                      </a:r>
                      <a:r>
                        <a:rPr kumimoji="0" lang="en-US" sz="1400" b="1" u="none" strike="noStrike" kern="1200" cap="none" spc="0" normalizeH="0" baseline="0" dirty="0">
                          <a:ln>
                            <a:noFill/>
                          </a:ln>
                          <a:effectLst/>
                          <a:uLnTx/>
                          <a:uFillTx/>
                          <a:latin typeface="Open Sans" panose="020B0606030504020204" pitchFamily="34" charset="0"/>
                          <a:ea typeface="Open Sans" panose="020B0606030504020204" pitchFamily="34" charset="0"/>
                          <a:cs typeface="Open Sans" panose="020B0606030504020204" pitchFamily="34" charset="0"/>
                        </a:rPr>
                        <a:t>disable client id/keys not in use</a:t>
                      </a:r>
                      <a:r>
                        <a:rPr kumimoji="0" lang="en-US" sz="1400" u="none" strike="noStrike" kern="1200" cap="none" spc="0" normalizeH="0" baseline="0" dirty="0">
                          <a:ln>
                            <a:noFill/>
                          </a:ln>
                          <a:effectLst/>
                          <a:uLnTx/>
                          <a:uFillTx/>
                          <a:latin typeface="Open Sans" panose="020B0606030504020204" pitchFamily="34" charset="0"/>
                          <a:ea typeface="Open Sans" panose="020B0606030504020204" pitchFamily="34" charset="0"/>
                          <a:cs typeface="Open Sans" panose="020B0606030504020204" pitchFamily="34" charset="0"/>
                        </a:rPr>
                        <a:t>. Involve process to </a:t>
                      </a:r>
                      <a:r>
                        <a:rPr kumimoji="0" lang="en-US" sz="1400" b="1" u="none" strike="noStrike" kern="1200" cap="none" spc="0" normalizeH="0" baseline="0" dirty="0">
                          <a:ln>
                            <a:noFill/>
                          </a:ln>
                          <a:effectLst/>
                          <a:uLnTx/>
                          <a:uFillTx/>
                          <a:latin typeface="Open Sans" panose="020B0606030504020204" pitchFamily="34" charset="0"/>
                          <a:ea typeface="Open Sans" panose="020B0606030504020204" pitchFamily="34" charset="0"/>
                          <a:cs typeface="Open Sans" panose="020B0606030504020204" pitchFamily="34" charset="0"/>
                        </a:rPr>
                        <a:t>reset API keys and secret</a:t>
                      </a:r>
                      <a:r>
                        <a:rPr kumimoji="0" lang="en-US" sz="1400" u="none" strike="noStrike" kern="1200" cap="none" spc="0" normalizeH="0" baseline="0" dirty="0">
                          <a:ln>
                            <a:noFill/>
                          </a:ln>
                          <a:effectLst/>
                          <a:uLnTx/>
                          <a:uFillTx/>
                          <a:latin typeface="Open Sans" panose="020B0606030504020204" pitchFamily="34" charset="0"/>
                          <a:ea typeface="Open Sans" panose="020B0606030504020204" pitchFamily="34" charset="0"/>
                          <a:cs typeface="Open Sans" panose="020B0606030504020204" pitchFamily="34" charset="0"/>
                        </a:rPr>
                        <a:t>.</a:t>
                      </a:r>
                      <a:endParaRPr lang="en-US" sz="1400" b="0" baseline="0" dirty="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endParaRPr>
                    </a:p>
                  </a:txBody>
                  <a:tcPr marL="73152" marR="0" marT="0" marB="0" anchor="ctr">
                    <a:lnL>
                      <a:noFill/>
                    </a:lnL>
                    <a:lnR>
                      <a:noFill/>
                    </a:lnR>
                    <a:lnT w="9525" cap="flat" cmpd="sng" algn="ctr">
                      <a:solidFill>
                        <a:schemeClr val="accent6">
                          <a:lumMod val="40000"/>
                          <a:lumOff val="60000"/>
                        </a:schemeClr>
                      </a:solidFill>
                      <a:prstDash val="solid"/>
                      <a:round/>
                      <a:headEnd type="none" w="med" len="med"/>
                      <a:tailEnd type="none" w="med" len="med"/>
                    </a:lnT>
                    <a:lnB w="9525"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402056">
                <a:tc>
                  <a:txBody>
                    <a:bodyPr/>
                    <a:lstStyle/>
                    <a:p>
                      <a:pPr marL="285750" marR="0" lvl="0" indent="-285750" algn="l" defTabSz="914400" rtl="0" eaLnBrk="1" fontAlgn="ctr" latinLnBrk="0" hangingPunct="1">
                        <a:lnSpc>
                          <a:spcPct val="100000"/>
                        </a:lnSpc>
                        <a:spcBef>
                          <a:spcPts val="0"/>
                        </a:spcBef>
                        <a:spcAft>
                          <a:spcPts val="0"/>
                        </a:spcAft>
                        <a:buClrTx/>
                        <a:buSzTx/>
                        <a:buFont typeface="Wingdings" panose="05000000000000000000" pitchFamily="2" charset="2"/>
                        <a:buChar char="ü"/>
                        <a:tabLst/>
                        <a:defRPr/>
                      </a:pPr>
                      <a:r>
                        <a:rPr lang="en-US" sz="1400" kern="1200" dirty="0">
                          <a:latin typeface="Open Sans" panose="020B0606030504020204" pitchFamily="34" charset="0"/>
                          <a:ea typeface="Open Sans" panose="020B0606030504020204" pitchFamily="34" charset="0"/>
                          <a:cs typeface="Open Sans" panose="020B0606030504020204" pitchFamily="34" charset="0"/>
                        </a:rPr>
                        <a:t>   </a:t>
                      </a:r>
                      <a:r>
                        <a:rPr lang="en-US" sz="1400" b="1" kern="1200" dirty="0">
                          <a:latin typeface="Open Sans" panose="020B0606030504020204" pitchFamily="34" charset="0"/>
                          <a:ea typeface="Open Sans" panose="020B0606030504020204" pitchFamily="34" charset="0"/>
                          <a:cs typeface="Open Sans" panose="020B0606030504020204" pitchFamily="34" charset="0"/>
                        </a:rPr>
                        <a:t>Don't bake in API keys into Apps or IoT Devices</a:t>
                      </a:r>
                      <a:r>
                        <a:rPr lang="en-US" sz="1400" kern="1200" dirty="0">
                          <a:latin typeface="Open Sans" panose="020B0606030504020204" pitchFamily="34" charset="0"/>
                          <a:ea typeface="Open Sans" panose="020B0606030504020204" pitchFamily="34" charset="0"/>
                          <a:cs typeface="Open Sans" panose="020B0606030504020204" pitchFamily="34" charset="0"/>
                        </a:rPr>
                        <a:t>. Keep it remotely manageable. </a:t>
                      </a:r>
                      <a:endParaRPr lang="en-US" sz="1400" b="0" kern="1200" dirty="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endParaRPr>
                    </a:p>
                  </a:txBody>
                  <a:tcPr marL="73152" marR="0" marT="0" marB="0" anchor="ctr">
                    <a:lnL>
                      <a:noFill/>
                    </a:lnL>
                    <a:lnR>
                      <a:noFill/>
                    </a:lnR>
                    <a:lnT w="9525" cap="flat" cmpd="sng" algn="ctr">
                      <a:solidFill>
                        <a:schemeClr val="accent6">
                          <a:lumMod val="40000"/>
                          <a:lumOff val="60000"/>
                        </a:schemeClr>
                      </a:solidFill>
                      <a:prstDash val="solid"/>
                      <a:round/>
                      <a:headEnd type="none" w="med" len="med"/>
                      <a:tailEnd type="none" w="med" len="med"/>
                    </a:lnT>
                    <a:lnB w="9525"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3352835"/>
                  </a:ext>
                </a:extLst>
              </a:tr>
              <a:tr h="454744">
                <a:tc>
                  <a:txBody>
                    <a:bodyPr/>
                    <a:lstStyle/>
                    <a:p>
                      <a:pPr marL="285750" marR="0" lvl="0" indent="-285750" algn="l" defTabSz="914400" rtl="0" eaLnBrk="1" fontAlgn="ctr" latinLnBrk="0" hangingPunct="1">
                        <a:lnSpc>
                          <a:spcPct val="100000"/>
                        </a:lnSpc>
                        <a:spcBef>
                          <a:spcPts val="0"/>
                        </a:spcBef>
                        <a:spcAft>
                          <a:spcPts val="0"/>
                        </a:spcAft>
                        <a:buClrTx/>
                        <a:buSzTx/>
                        <a:buFont typeface="Wingdings" panose="05000000000000000000" pitchFamily="2" charset="2"/>
                        <a:buChar char="ü"/>
                        <a:tabLst/>
                        <a:defRPr/>
                      </a:pPr>
                      <a:r>
                        <a:rPr lang="en-US" sz="1400" kern="1200" dirty="0">
                          <a:latin typeface="Open Sans" panose="020B0606030504020204" pitchFamily="34" charset="0"/>
                          <a:ea typeface="Open Sans" panose="020B0606030504020204" pitchFamily="34" charset="0"/>
                          <a:cs typeface="Open Sans" panose="020B0606030504020204" pitchFamily="34" charset="0"/>
                        </a:rPr>
                        <a:t>   </a:t>
                      </a:r>
                      <a:r>
                        <a:rPr lang="en-US" sz="1400" b="1" kern="1200" dirty="0">
                          <a:latin typeface="Open Sans" panose="020B0606030504020204" pitchFamily="34" charset="0"/>
                          <a:ea typeface="Open Sans" panose="020B0606030504020204" pitchFamily="34" charset="0"/>
                          <a:cs typeface="Open Sans" panose="020B0606030504020204" pitchFamily="34" charset="0"/>
                        </a:rPr>
                        <a:t>Foster collaboration </a:t>
                      </a:r>
                      <a:r>
                        <a:rPr lang="en-US" sz="1400" kern="1200" dirty="0">
                          <a:latin typeface="Open Sans" panose="020B0606030504020204" pitchFamily="34" charset="0"/>
                          <a:ea typeface="Open Sans" panose="020B0606030504020204" pitchFamily="34" charset="0"/>
                          <a:cs typeface="Open Sans" panose="020B0606030504020204" pitchFamily="34" charset="0"/>
                        </a:rPr>
                        <a:t>among all stakeholders and consider API security as </a:t>
                      </a:r>
                      <a:r>
                        <a:rPr lang="en-US" sz="1400" b="1" kern="1200" dirty="0">
                          <a:latin typeface="Open Sans" panose="020B0606030504020204" pitchFamily="34" charset="0"/>
                          <a:ea typeface="Open Sans" panose="020B0606030504020204" pitchFamily="34" charset="0"/>
                          <a:cs typeface="Open Sans" panose="020B0606030504020204" pitchFamily="34" charset="0"/>
                        </a:rPr>
                        <a:t>everyone’s responsibility.</a:t>
                      </a:r>
                    </a:p>
                  </a:txBody>
                  <a:tcPr marL="73152" marR="0" marT="0" marB="0" anchor="ctr">
                    <a:lnL>
                      <a:noFill/>
                    </a:lnL>
                    <a:lnR>
                      <a:noFill/>
                    </a:lnR>
                    <a:lnT w="9525" cap="flat" cmpd="sng" algn="ctr">
                      <a:solidFill>
                        <a:schemeClr val="accent6">
                          <a:lumMod val="40000"/>
                          <a:lumOff val="60000"/>
                        </a:schemeClr>
                      </a:solidFill>
                      <a:prstDash val="solid"/>
                      <a:round/>
                      <a:headEnd type="none" w="med" len="med"/>
                      <a:tailEnd type="none" w="med" len="med"/>
                    </a:lnT>
                    <a:lnB w="9525"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48046763"/>
                  </a:ext>
                </a:extLst>
              </a:tr>
              <a:tr h="402056">
                <a:tc>
                  <a:txBody>
                    <a:bodyPr/>
                    <a:lstStyle/>
                    <a:p>
                      <a:pPr marL="285750" marR="0" lvl="0" indent="-285750" algn="l" defTabSz="51435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baseline="0" dirty="0">
                          <a:latin typeface="Open Sans" panose="020B0606030504020204" pitchFamily="34" charset="0"/>
                          <a:ea typeface="Open Sans" panose="020B0606030504020204" pitchFamily="34" charset="0"/>
                          <a:cs typeface="Open Sans" panose="020B0606030504020204" pitchFamily="34" charset="0"/>
                        </a:rPr>
                        <a:t>   API keys alone should not be used for API security. Use </a:t>
                      </a:r>
                      <a:r>
                        <a:rPr lang="en-US" sz="1400" b="1" baseline="0" dirty="0">
                          <a:latin typeface="Open Sans" panose="020B0606030504020204" pitchFamily="34" charset="0"/>
                          <a:ea typeface="Open Sans" panose="020B0606030504020204" pitchFamily="34" charset="0"/>
                          <a:cs typeface="Open Sans" panose="020B0606030504020204" pitchFamily="34" charset="0"/>
                        </a:rPr>
                        <a:t>Oauth, </a:t>
                      </a:r>
                      <a:r>
                        <a:rPr lang="en-US" sz="1400" b="1" baseline="0" dirty="0" err="1">
                          <a:latin typeface="Open Sans" panose="020B0606030504020204" pitchFamily="34" charset="0"/>
                          <a:ea typeface="Open Sans" panose="020B0606030504020204" pitchFamily="34" charset="0"/>
                          <a:cs typeface="Open Sans" panose="020B0606030504020204" pitchFamily="34" charset="0"/>
                        </a:rPr>
                        <a:t>OpenID</a:t>
                      </a:r>
                      <a:r>
                        <a:rPr lang="en-US" sz="1400" b="1" baseline="0" dirty="0">
                          <a:latin typeface="Open Sans" panose="020B0606030504020204" pitchFamily="34" charset="0"/>
                          <a:ea typeface="Open Sans" panose="020B0606030504020204" pitchFamily="34" charset="0"/>
                          <a:cs typeface="Open Sans" panose="020B0606030504020204" pitchFamily="34" charset="0"/>
                        </a:rPr>
                        <a:t> and two-factor authentication </a:t>
                      </a:r>
                      <a:r>
                        <a:rPr lang="en-US" sz="1400" baseline="0" dirty="0">
                          <a:latin typeface="Open Sans" panose="020B0606030504020204" pitchFamily="34" charset="0"/>
                          <a:ea typeface="Open Sans" panose="020B0606030504020204" pitchFamily="34" charset="0"/>
                          <a:cs typeface="Open Sans" panose="020B0606030504020204" pitchFamily="34" charset="0"/>
                        </a:rPr>
                        <a:t>for enhanced security. </a:t>
                      </a:r>
                      <a:endParaRPr lang="en-US" sz="1400" b="0" baseline="0" dirty="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endParaRPr>
                    </a:p>
                  </a:txBody>
                  <a:tcPr marL="73152" marR="0" marT="0" marB="0" anchor="ctr">
                    <a:lnL>
                      <a:noFill/>
                    </a:lnL>
                    <a:lnR>
                      <a:noFill/>
                    </a:lnR>
                    <a:lnT w="9525" cap="flat" cmpd="sng" algn="ctr">
                      <a:solidFill>
                        <a:schemeClr val="accent6">
                          <a:lumMod val="40000"/>
                          <a:lumOff val="60000"/>
                        </a:schemeClr>
                      </a:solidFill>
                      <a:prstDash val="solid"/>
                      <a:round/>
                      <a:headEnd type="none" w="med" len="med"/>
                      <a:tailEnd type="none" w="med" len="med"/>
                    </a:lnT>
                    <a:lnB w="9525"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02056">
                <a:tc>
                  <a:txBody>
                    <a:bodyPr/>
                    <a:lstStyle/>
                    <a:p>
                      <a:pPr marL="285750" marR="0" lvl="0" indent="-285750" algn="l" defTabSz="51435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baseline="0" dirty="0">
                          <a:latin typeface="Open Sans" panose="020B0606030504020204" pitchFamily="34" charset="0"/>
                          <a:ea typeface="Open Sans" panose="020B0606030504020204" pitchFamily="34" charset="0"/>
                          <a:cs typeface="Open Sans" panose="020B0606030504020204" pitchFamily="34" charset="0"/>
                        </a:rPr>
                        <a:t>   Keep access or refresh </a:t>
                      </a:r>
                      <a:r>
                        <a:rPr lang="en-US" sz="1400" b="1" baseline="0" dirty="0">
                          <a:latin typeface="Open Sans" panose="020B0606030504020204" pitchFamily="34" charset="0"/>
                          <a:ea typeface="Open Sans" panose="020B0606030504020204" pitchFamily="34" charset="0"/>
                          <a:cs typeface="Open Sans" panose="020B0606030504020204" pitchFamily="34" charset="0"/>
                        </a:rPr>
                        <a:t>tokens expirations shorter </a:t>
                      </a:r>
                      <a:r>
                        <a:rPr lang="en-US" sz="1400" baseline="0" dirty="0">
                          <a:latin typeface="Open Sans" panose="020B0606030504020204" pitchFamily="34" charset="0"/>
                          <a:ea typeface="Open Sans" panose="020B0606030504020204" pitchFamily="34" charset="0"/>
                          <a:cs typeface="Open Sans" panose="020B0606030504020204" pitchFamily="34" charset="0"/>
                        </a:rPr>
                        <a:t>if APIs are security vulnerable.</a:t>
                      </a:r>
                      <a:endParaRPr lang="en-US" sz="1400" b="0" baseline="0" dirty="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endParaRPr>
                    </a:p>
                  </a:txBody>
                  <a:tcPr marL="73152" marR="0" marT="0" marB="0" anchor="ctr">
                    <a:lnL>
                      <a:noFill/>
                    </a:lnL>
                    <a:lnR>
                      <a:noFill/>
                    </a:lnR>
                    <a:lnT w="9525" cap="flat" cmpd="sng" algn="ctr">
                      <a:solidFill>
                        <a:schemeClr val="accent6">
                          <a:lumMod val="40000"/>
                          <a:lumOff val="60000"/>
                        </a:schemeClr>
                      </a:solidFill>
                      <a:prstDash val="solid"/>
                      <a:round/>
                      <a:headEnd type="none" w="med" len="med"/>
                      <a:tailEnd type="none" w="med" len="med"/>
                    </a:lnT>
                    <a:lnB w="9525"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92251942"/>
                  </a:ext>
                </a:extLst>
              </a:tr>
              <a:tr h="402056">
                <a:tc>
                  <a:txBody>
                    <a:bodyPr/>
                    <a:lstStyle/>
                    <a:p>
                      <a:pPr marL="285750" marR="0" lvl="0" indent="-285750" algn="l" defTabSz="51435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baseline="0" dirty="0">
                          <a:latin typeface="Open Sans" panose="020B0606030504020204" pitchFamily="34" charset="0"/>
                          <a:ea typeface="Open Sans" panose="020B0606030504020204" pitchFamily="34" charset="0"/>
                          <a:cs typeface="Open Sans" panose="020B0606030504020204" pitchFamily="34" charset="0"/>
                        </a:rPr>
                        <a:t>   Enhance Internal applications to </a:t>
                      </a:r>
                      <a:r>
                        <a:rPr lang="en-US" sz="1400" b="1" baseline="0" dirty="0">
                          <a:latin typeface="Open Sans" panose="020B0606030504020204" pitchFamily="34" charset="0"/>
                          <a:ea typeface="Open Sans" panose="020B0606030504020204" pitchFamily="34" charset="0"/>
                          <a:cs typeface="Open Sans" panose="020B0606030504020204" pitchFamily="34" charset="0"/>
                        </a:rPr>
                        <a:t>adapt to API response error codes </a:t>
                      </a:r>
                      <a:r>
                        <a:rPr lang="en-US" sz="1400" baseline="0" dirty="0">
                          <a:latin typeface="Open Sans" panose="020B0606030504020204" pitchFamily="34" charset="0"/>
                          <a:ea typeface="Open Sans" panose="020B0606030504020204" pitchFamily="34" charset="0"/>
                          <a:cs typeface="Open Sans" panose="020B0606030504020204" pitchFamily="34" charset="0"/>
                        </a:rPr>
                        <a:t>to </a:t>
                      </a:r>
                      <a:r>
                        <a:rPr lang="en-US" sz="1400" b="1" baseline="0" dirty="0">
                          <a:latin typeface="Open Sans" panose="020B0606030504020204" pitchFamily="34" charset="0"/>
                          <a:ea typeface="Open Sans" panose="020B0606030504020204" pitchFamily="34" charset="0"/>
                          <a:cs typeface="Open Sans" panose="020B0606030504020204" pitchFamily="34" charset="0"/>
                        </a:rPr>
                        <a:t>prevent inadvertent DoS.</a:t>
                      </a:r>
                      <a:endParaRPr lang="en-US" sz="1400" b="1" baseline="0" dirty="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endParaRPr>
                    </a:p>
                  </a:txBody>
                  <a:tcPr marL="73152" marR="0" marT="0" marB="0" anchor="ctr">
                    <a:lnL>
                      <a:noFill/>
                    </a:lnL>
                    <a:lnR>
                      <a:noFill/>
                    </a:lnR>
                    <a:lnT w="9525" cap="flat" cmpd="sng" algn="ctr">
                      <a:solidFill>
                        <a:schemeClr val="accent6">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67557590"/>
                  </a:ext>
                </a:extLst>
              </a:tr>
            </a:tbl>
          </a:graphicData>
        </a:graphic>
      </p:graphicFrame>
    </p:spTree>
    <p:extLst>
      <p:ext uri="{BB962C8B-B14F-4D97-AF65-F5344CB8AC3E}">
        <p14:creationId xmlns:p14="http://schemas.microsoft.com/office/powerpoint/2010/main" val="404053093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Title 5">
            <a:extLst>
              <a:ext uri="{FF2B5EF4-FFF2-40B4-BE49-F238E27FC236}">
                <a16:creationId xmlns:a16="http://schemas.microsoft.com/office/drawing/2014/main" id="{47396696-5BBF-44A6-B6A0-CE83BBD6BA98}"/>
              </a:ext>
            </a:extLst>
          </p:cNvPr>
          <p:cNvSpPr txBox="1">
            <a:spLocks/>
          </p:cNvSpPr>
          <p:nvPr/>
        </p:nvSpPr>
        <p:spPr>
          <a:xfrm>
            <a:off x="0" y="2420604"/>
            <a:ext cx="12192000" cy="594360"/>
          </a:xfrm>
          <a:prstGeom prst="rect">
            <a:avLst/>
          </a:prstGeom>
        </p:spPr>
        <p:txBody>
          <a:bodyPr vert="horz" lIns="0" tIns="45720" rIns="0" bIns="0" rtlCol="0" anchor="t" anchorCtr="0">
            <a:noAutofit/>
          </a:bodyPr>
          <a:lstStyle>
            <a:lvl1pPr algn="l" defTabSz="914400" rtl="0" eaLnBrk="1" latinLnBrk="0" hangingPunct="1">
              <a:lnSpc>
                <a:spcPct val="80000"/>
              </a:lnSpc>
              <a:spcBef>
                <a:spcPct val="0"/>
              </a:spcBef>
              <a:buNone/>
              <a:defRPr sz="2800" b="0" i="0" kern="1200" cap="none" spc="-1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n-US" sz="4400" dirty="0">
                <a:latin typeface="+mj-lt"/>
              </a:rPr>
              <a:t>Questions?</a:t>
            </a:r>
          </a:p>
        </p:txBody>
      </p:sp>
      <p:sp>
        <p:nvSpPr>
          <p:cNvPr id="5" name="object 6">
            <a:extLst>
              <a:ext uri="{FF2B5EF4-FFF2-40B4-BE49-F238E27FC236}">
                <a16:creationId xmlns:a16="http://schemas.microsoft.com/office/drawing/2014/main" id="{7C1511AA-D1C9-4921-9F2E-3E67FB2C6F37}"/>
              </a:ext>
            </a:extLst>
          </p:cNvPr>
          <p:cNvSpPr/>
          <p:nvPr/>
        </p:nvSpPr>
        <p:spPr>
          <a:xfrm>
            <a:off x="6469057" y="2717784"/>
            <a:ext cx="5965951" cy="4244847"/>
          </a:xfrm>
          <a:prstGeom prst="rect">
            <a:avLst/>
          </a:prstGeom>
          <a:blipFill>
            <a:blip r:embed="rId3" cstate="print"/>
            <a:stretch>
              <a:fillRect/>
            </a:stretch>
          </a:blipFill>
        </p:spPr>
        <p:txBody>
          <a:bodyPr wrap="square" lIns="0" tIns="0" rIns="0" bIns="0" rtlCol="0"/>
          <a:lstStyle/>
          <a:p>
            <a:endParaRPr sz="2400"/>
          </a:p>
        </p:txBody>
      </p:sp>
      <p:sp>
        <p:nvSpPr>
          <p:cNvPr id="6" name="Text Placeholder 2">
            <a:extLst>
              <a:ext uri="{FF2B5EF4-FFF2-40B4-BE49-F238E27FC236}">
                <a16:creationId xmlns:a16="http://schemas.microsoft.com/office/drawing/2014/main" id="{077C40FC-1C3F-4600-A81D-2DB2720251DF}"/>
              </a:ext>
            </a:extLst>
          </p:cNvPr>
          <p:cNvSpPr txBox="1">
            <a:spLocks/>
          </p:cNvSpPr>
          <p:nvPr/>
        </p:nvSpPr>
        <p:spPr>
          <a:xfrm>
            <a:off x="4110347" y="3130626"/>
            <a:ext cx="5478925" cy="290423"/>
          </a:xfrm>
          <a:prstGeom prst="rect">
            <a:avLst/>
          </a:prstGeom>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t>For more information, please contact Tarun Kshatriya, Alan Malloy</a:t>
            </a:r>
          </a:p>
        </p:txBody>
      </p:sp>
    </p:spTree>
    <p:extLst>
      <p:ext uri="{BB962C8B-B14F-4D97-AF65-F5344CB8AC3E}">
        <p14:creationId xmlns:p14="http://schemas.microsoft.com/office/powerpoint/2010/main" val="104803742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7">
            <a:extLst>
              <a:ext uri="{FF2B5EF4-FFF2-40B4-BE49-F238E27FC236}">
                <a16:creationId xmlns:a16="http://schemas.microsoft.com/office/drawing/2014/main" id="{78DC8B42-DA0F-4B4B-AAE8-B80D3E2CC87D}"/>
              </a:ext>
            </a:extLst>
          </p:cNvPr>
          <p:cNvPicPr>
            <a:picLocks noGrp="1" noChangeAspect="1"/>
          </p:cNvPicPr>
          <p:nvPr>
            <p:ph type="pic" sz="quarter" idx="11"/>
          </p:nvPr>
        </p:nvPicPr>
        <p:blipFill>
          <a:blip r:embed="rId3"/>
          <a:srcRect t="3125" b="3125"/>
          <a:stretch>
            <a:fillRect/>
          </a:stretch>
        </p:blipFill>
        <p:spPr>
          <a:xfrm>
            <a:off x="0" y="0"/>
            <a:ext cx="12192000" cy="6857999"/>
          </a:xfrm>
        </p:spPr>
      </p:pic>
      <p:sp>
        <p:nvSpPr>
          <p:cNvPr id="5" name="Rectangle 4">
            <a:extLst>
              <a:ext uri="{FF2B5EF4-FFF2-40B4-BE49-F238E27FC236}">
                <a16:creationId xmlns:a16="http://schemas.microsoft.com/office/drawing/2014/main" id="{A9058CEF-0EDF-4859-B5AD-463B5040C812}"/>
              </a:ext>
            </a:extLst>
          </p:cNvPr>
          <p:cNvSpPr/>
          <p:nvPr/>
        </p:nvSpPr>
        <p:spPr>
          <a:xfrm>
            <a:off x="0" y="0"/>
            <a:ext cx="12192000" cy="685800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A9CA0FC-FA3F-4F4A-9BF7-1367670FFEC8}"/>
              </a:ext>
            </a:extLst>
          </p:cNvPr>
          <p:cNvSpPr/>
          <p:nvPr/>
        </p:nvSpPr>
        <p:spPr>
          <a:xfrm>
            <a:off x="949568" y="5078272"/>
            <a:ext cx="4457701" cy="1777866"/>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Appendix</a:t>
            </a:r>
          </a:p>
        </p:txBody>
      </p:sp>
    </p:spTree>
    <p:extLst>
      <p:ext uri="{BB962C8B-B14F-4D97-AF65-F5344CB8AC3E}">
        <p14:creationId xmlns:p14="http://schemas.microsoft.com/office/powerpoint/2010/main" val="2717969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Title 5">
            <a:extLst>
              <a:ext uri="{FF2B5EF4-FFF2-40B4-BE49-F238E27FC236}">
                <a16:creationId xmlns:a16="http://schemas.microsoft.com/office/drawing/2014/main" id="{47396696-5BBF-44A6-B6A0-CE83BBD6BA98}"/>
              </a:ext>
            </a:extLst>
          </p:cNvPr>
          <p:cNvSpPr txBox="1">
            <a:spLocks/>
          </p:cNvSpPr>
          <p:nvPr/>
        </p:nvSpPr>
        <p:spPr>
          <a:xfrm>
            <a:off x="370487" y="319474"/>
            <a:ext cx="11170024" cy="594360"/>
          </a:xfrm>
          <a:prstGeom prst="rect">
            <a:avLst/>
          </a:prstGeom>
        </p:spPr>
        <p:txBody>
          <a:bodyPr vert="horz" lIns="0" tIns="45720" rIns="0" bIns="0" rtlCol="0" anchor="t" anchorCtr="0">
            <a:noAutofit/>
          </a:bodyPr>
          <a:lstStyle>
            <a:lvl1pPr algn="l" defTabSz="914400" rtl="0" eaLnBrk="1" latinLnBrk="0" hangingPunct="1">
              <a:lnSpc>
                <a:spcPct val="80000"/>
              </a:lnSpc>
              <a:spcBef>
                <a:spcPct val="0"/>
              </a:spcBef>
              <a:buNone/>
              <a:defRPr sz="2800" b="0" i="0" kern="1200" cap="none" spc="-1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3200" dirty="0">
                <a:latin typeface="+mj-lt"/>
              </a:rPr>
              <a:t>Introductions</a:t>
            </a:r>
          </a:p>
        </p:txBody>
      </p:sp>
      <p:grpSp>
        <p:nvGrpSpPr>
          <p:cNvPr id="13" name="Group 12">
            <a:extLst>
              <a:ext uri="{FF2B5EF4-FFF2-40B4-BE49-F238E27FC236}">
                <a16:creationId xmlns:a16="http://schemas.microsoft.com/office/drawing/2014/main" id="{1F3BF93B-A10E-4A00-A86D-A3469194FEE5}"/>
              </a:ext>
            </a:extLst>
          </p:cNvPr>
          <p:cNvGrpSpPr/>
          <p:nvPr/>
        </p:nvGrpSpPr>
        <p:grpSpPr>
          <a:xfrm>
            <a:off x="1465759" y="1112112"/>
            <a:ext cx="8688205" cy="4894525"/>
            <a:chOff x="1224021" y="1059561"/>
            <a:chExt cx="8688205" cy="4894525"/>
          </a:xfrm>
        </p:grpSpPr>
        <p:sp>
          <p:nvSpPr>
            <p:cNvPr id="700" name="Rectangle 699">
              <a:extLst>
                <a:ext uri="{FF2B5EF4-FFF2-40B4-BE49-F238E27FC236}">
                  <a16:creationId xmlns:a16="http://schemas.microsoft.com/office/drawing/2014/main" id="{60999C8C-2159-4957-84C4-520D1D6C2D55}"/>
                </a:ext>
              </a:extLst>
            </p:cNvPr>
            <p:cNvSpPr/>
            <p:nvPr/>
          </p:nvSpPr>
          <p:spPr>
            <a:xfrm>
              <a:off x="7190288" y="1063431"/>
              <a:ext cx="2580519" cy="48906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1A6D092C-9DBE-4A63-98AD-EAD520C4CA24}"/>
                </a:ext>
              </a:extLst>
            </p:cNvPr>
            <p:cNvGrpSpPr/>
            <p:nvPr/>
          </p:nvGrpSpPr>
          <p:grpSpPr>
            <a:xfrm>
              <a:off x="1224021" y="3631915"/>
              <a:ext cx="5695186" cy="2322171"/>
              <a:chOff x="-1974525" y="4297544"/>
              <a:chExt cx="5695186" cy="2322171"/>
            </a:xfrm>
          </p:grpSpPr>
          <p:sp>
            <p:nvSpPr>
              <p:cNvPr id="698" name="Rectangle 697">
                <a:extLst>
                  <a:ext uri="{FF2B5EF4-FFF2-40B4-BE49-F238E27FC236}">
                    <a16:creationId xmlns:a16="http://schemas.microsoft.com/office/drawing/2014/main" id="{353760AF-2549-4264-8DD0-938717F1DA5B}"/>
                  </a:ext>
                </a:extLst>
              </p:cNvPr>
              <p:cNvSpPr/>
              <p:nvPr/>
            </p:nvSpPr>
            <p:spPr>
              <a:xfrm>
                <a:off x="-1974525" y="4297544"/>
                <a:ext cx="5695186" cy="23221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E640FC60-F2B1-4F36-88B1-FCF9F83612A9}"/>
                  </a:ext>
                </a:extLst>
              </p:cNvPr>
              <p:cNvGrpSpPr/>
              <p:nvPr/>
            </p:nvGrpSpPr>
            <p:grpSpPr>
              <a:xfrm>
                <a:off x="-1915390" y="4479098"/>
                <a:ext cx="5545658" cy="2140617"/>
                <a:chOff x="1333511" y="5046566"/>
                <a:chExt cx="5545658" cy="2140617"/>
              </a:xfrm>
            </p:grpSpPr>
            <p:grpSp>
              <p:nvGrpSpPr>
                <p:cNvPr id="2" name="Group 1">
                  <a:extLst>
                    <a:ext uri="{FF2B5EF4-FFF2-40B4-BE49-F238E27FC236}">
                      <a16:creationId xmlns:a16="http://schemas.microsoft.com/office/drawing/2014/main" id="{FA378E3B-E04D-4A3E-8B64-490818ADDDC0}"/>
                    </a:ext>
                  </a:extLst>
                </p:cNvPr>
                <p:cNvGrpSpPr/>
                <p:nvPr/>
              </p:nvGrpSpPr>
              <p:grpSpPr>
                <a:xfrm>
                  <a:off x="1333511" y="5048888"/>
                  <a:ext cx="2980116" cy="2138295"/>
                  <a:chOff x="1624793" y="4322256"/>
                  <a:chExt cx="2980116" cy="2138295"/>
                </a:xfrm>
              </p:grpSpPr>
              <p:sp>
                <p:nvSpPr>
                  <p:cNvPr id="11" name="Text Placeholder 26">
                    <a:extLst>
                      <a:ext uri="{FF2B5EF4-FFF2-40B4-BE49-F238E27FC236}">
                        <a16:creationId xmlns:a16="http://schemas.microsoft.com/office/drawing/2014/main" id="{7889B75F-FD29-4F93-A7CD-DEF29AAD0457}"/>
                      </a:ext>
                    </a:extLst>
                  </p:cNvPr>
                  <p:cNvSpPr txBox="1">
                    <a:spLocks/>
                  </p:cNvSpPr>
                  <p:nvPr/>
                </p:nvSpPr>
                <p:spPr>
                  <a:xfrm>
                    <a:off x="1624793" y="5866191"/>
                    <a:ext cx="2980116" cy="594360"/>
                  </a:xfrm>
                  <a:prstGeom prst="rect">
                    <a:avLst/>
                  </a:prstGeom>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Open Sans" charset="0"/>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Open Sans" charset="0"/>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Open Sans" charset="0"/>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defTabSz="1219170">
                      <a:spcBef>
                        <a:spcPts val="0"/>
                      </a:spcBef>
                      <a:buClr>
                        <a:srgbClr val="0097A9"/>
                      </a:buClr>
                      <a:buSzTx/>
                      <a:buNone/>
                      <a:defRPr/>
                    </a:pPr>
                    <a:r>
                      <a:rPr lang="en-US" sz="1800" spc="0" dirty="0">
                        <a:solidFill>
                          <a:prstClr val="black"/>
                        </a:solidFill>
                        <a:latin typeface="Chronicle Display Black"/>
                        <a:ea typeface="Open Sans" panose="020B0606030504020204" pitchFamily="34" charset="0"/>
                        <a:cs typeface="Open Sans" panose="020B0606030504020204" pitchFamily="34" charset="0"/>
                      </a:rPr>
                      <a:t>Srinivasa (Naga) Kadiyala </a:t>
                    </a:r>
                  </a:p>
                  <a:p>
                    <a:pPr marL="0" lvl="0" indent="0" algn="ctr" defTabSz="1219170">
                      <a:spcBef>
                        <a:spcPts val="0"/>
                      </a:spcBef>
                      <a:buClr>
                        <a:srgbClr val="0097A9"/>
                      </a:buClr>
                      <a:buSzTx/>
                      <a:buNone/>
                      <a:defRPr/>
                    </a:pPr>
                    <a:r>
                      <a:rPr lang="en-US" sz="1200" spc="0" dirty="0">
                        <a:solidFill>
                          <a:prstClr val="black"/>
                        </a:solidFill>
                        <a:latin typeface="Open Sans" panose="020B0606030504020204" pitchFamily="34" charset="0"/>
                        <a:ea typeface="Open Sans" panose="020B0606030504020204" pitchFamily="34" charset="0"/>
                        <a:cs typeface="Open Sans" panose="020B0606030504020204" pitchFamily="34" charset="0"/>
                      </a:rPr>
                      <a:t>Specialist Master </a:t>
                    </a:r>
                  </a:p>
                  <a:p>
                    <a:pPr marL="0" lvl="0" indent="0" algn="ctr">
                      <a:spcBef>
                        <a:spcPts val="0"/>
                      </a:spcBef>
                      <a:buClr>
                        <a:srgbClr val="0097A9"/>
                      </a:buClr>
                      <a:buNone/>
                      <a:defRPr/>
                    </a:pPr>
                    <a:endParaRPr lang="en-US" sz="1200" dirty="0">
                      <a:solidFill>
                        <a:prstClr val="black"/>
                      </a:solidFill>
                    </a:endParaRPr>
                  </a:p>
                </p:txBody>
              </p:sp>
              <p:pic>
                <p:nvPicPr>
                  <p:cNvPr id="673" name="Picture 672">
                    <a:extLst>
                      <a:ext uri="{FF2B5EF4-FFF2-40B4-BE49-F238E27FC236}">
                        <a16:creationId xmlns:a16="http://schemas.microsoft.com/office/drawing/2014/main" id="{66F72EE3-4FF6-42E2-ABEF-D901178ED081}"/>
                      </a:ext>
                    </a:extLst>
                  </p:cNvPr>
                  <p:cNvPicPr>
                    <a:picLocks noChangeAspect="1"/>
                  </p:cNvPicPr>
                  <p:nvPr/>
                </p:nvPicPr>
                <p:blipFill>
                  <a:blip r:embed="rId3"/>
                  <a:stretch>
                    <a:fillRect/>
                  </a:stretch>
                </p:blipFill>
                <p:spPr>
                  <a:xfrm>
                    <a:off x="2340950" y="4322256"/>
                    <a:ext cx="1547805" cy="1540065"/>
                  </a:xfrm>
                  <a:prstGeom prst="ellipse">
                    <a:avLst/>
                  </a:prstGeom>
                  <a:ln>
                    <a:solidFill>
                      <a:schemeClr val="accent3"/>
                    </a:solidFill>
                  </a:ln>
                </p:spPr>
              </p:pic>
            </p:grpSp>
            <p:grpSp>
              <p:nvGrpSpPr>
                <p:cNvPr id="4" name="Group 3">
                  <a:extLst>
                    <a:ext uri="{FF2B5EF4-FFF2-40B4-BE49-F238E27FC236}">
                      <a16:creationId xmlns:a16="http://schemas.microsoft.com/office/drawing/2014/main" id="{D8F06E0B-B774-431B-9708-BCC12F86A776}"/>
                    </a:ext>
                  </a:extLst>
                </p:cNvPr>
                <p:cNvGrpSpPr/>
                <p:nvPr/>
              </p:nvGrpSpPr>
              <p:grpSpPr>
                <a:xfrm>
                  <a:off x="4015740" y="5046566"/>
                  <a:ext cx="2863429" cy="2140617"/>
                  <a:chOff x="7958874" y="4319933"/>
                  <a:chExt cx="2863429" cy="2140617"/>
                </a:xfrm>
              </p:grpSpPr>
              <p:sp>
                <p:nvSpPr>
                  <p:cNvPr id="689" name="Text Placeholder 26">
                    <a:extLst>
                      <a:ext uri="{FF2B5EF4-FFF2-40B4-BE49-F238E27FC236}">
                        <a16:creationId xmlns:a16="http://schemas.microsoft.com/office/drawing/2014/main" id="{44B4612C-45A8-422E-87A8-0F4FC02C8FCE}"/>
                      </a:ext>
                    </a:extLst>
                  </p:cNvPr>
                  <p:cNvSpPr txBox="1">
                    <a:spLocks/>
                  </p:cNvSpPr>
                  <p:nvPr/>
                </p:nvSpPr>
                <p:spPr>
                  <a:xfrm>
                    <a:off x="7958874" y="5866190"/>
                    <a:ext cx="2863429" cy="594360"/>
                  </a:xfrm>
                  <a:prstGeom prst="rect">
                    <a:avLst/>
                  </a:prstGeom>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Open Sans" charset="0"/>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Open Sans" charset="0"/>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Open Sans" charset="0"/>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defTabSz="1219170">
                      <a:spcBef>
                        <a:spcPts val="0"/>
                      </a:spcBef>
                      <a:buClr>
                        <a:srgbClr val="0097A9"/>
                      </a:buClr>
                      <a:buSzTx/>
                      <a:buNone/>
                      <a:defRPr/>
                    </a:pPr>
                    <a:r>
                      <a:rPr lang="en-US" sz="1800" spc="0" dirty="0">
                        <a:solidFill>
                          <a:prstClr val="black"/>
                        </a:solidFill>
                        <a:latin typeface="Chronicle Display Black"/>
                        <a:ea typeface="Open Sans" panose="020B0606030504020204" pitchFamily="34" charset="0"/>
                        <a:cs typeface="Open Sans" panose="020B0606030504020204" pitchFamily="34" charset="0"/>
                      </a:rPr>
                      <a:t>Avery Rodriguez</a:t>
                    </a:r>
                  </a:p>
                  <a:p>
                    <a:pPr marL="0" lvl="0" indent="0" algn="ctr" defTabSz="1219170">
                      <a:spcBef>
                        <a:spcPts val="0"/>
                      </a:spcBef>
                      <a:buClr>
                        <a:srgbClr val="0097A9"/>
                      </a:buClr>
                      <a:buSzTx/>
                      <a:buNone/>
                      <a:defRPr/>
                    </a:pPr>
                    <a:r>
                      <a:rPr lang="en-US" sz="1200" spc="0" dirty="0">
                        <a:solidFill>
                          <a:prstClr val="black"/>
                        </a:solidFill>
                        <a:latin typeface="Open Sans" panose="020B0606030504020204" pitchFamily="34" charset="0"/>
                        <a:ea typeface="Open Sans" panose="020B0606030504020204" pitchFamily="34" charset="0"/>
                        <a:cs typeface="Open Sans" panose="020B0606030504020204" pitchFamily="34" charset="0"/>
                      </a:rPr>
                      <a:t>Business Technology Analyst</a:t>
                    </a:r>
                    <a:endParaRPr lang="en-US" sz="1200" dirty="0">
                      <a:latin typeface="Open Sans" panose="020B0606030504020204" pitchFamily="34" charset="0"/>
                      <a:ea typeface="Open Sans" panose="020B0606030504020204" pitchFamily="34" charset="0"/>
                      <a:cs typeface="Open Sans" panose="020B0606030504020204" pitchFamily="34" charset="0"/>
                    </a:endParaRPr>
                  </a:p>
                </p:txBody>
              </p:sp>
              <p:pic>
                <p:nvPicPr>
                  <p:cNvPr id="690" name="Picture 689">
                    <a:extLst>
                      <a:ext uri="{FF2B5EF4-FFF2-40B4-BE49-F238E27FC236}">
                        <a16:creationId xmlns:a16="http://schemas.microsoft.com/office/drawing/2014/main" id="{3A1D661E-4267-42DF-A842-0F3DD5882B93}"/>
                      </a:ext>
                    </a:extLst>
                  </p:cNvPr>
                  <p:cNvPicPr>
                    <a:picLocks noChangeAspect="1"/>
                  </p:cNvPicPr>
                  <p:nvPr/>
                </p:nvPicPr>
                <p:blipFill>
                  <a:blip r:embed="rId4"/>
                  <a:stretch>
                    <a:fillRect/>
                  </a:stretch>
                </p:blipFill>
                <p:spPr>
                  <a:xfrm>
                    <a:off x="8618235" y="4319933"/>
                    <a:ext cx="1544709" cy="1544709"/>
                  </a:xfrm>
                  <a:prstGeom prst="ellipse">
                    <a:avLst/>
                  </a:prstGeom>
                  <a:ln>
                    <a:solidFill>
                      <a:schemeClr val="accent3"/>
                    </a:solidFill>
                  </a:ln>
                </p:spPr>
              </p:pic>
            </p:grpSp>
          </p:grpSp>
        </p:grpSp>
        <p:sp>
          <p:nvSpPr>
            <p:cNvPr id="693" name="Rectangle 692">
              <a:extLst>
                <a:ext uri="{FF2B5EF4-FFF2-40B4-BE49-F238E27FC236}">
                  <a16:creationId xmlns:a16="http://schemas.microsoft.com/office/drawing/2014/main" id="{62A8EA01-AE96-460A-BA53-F5227317C071}"/>
                </a:ext>
              </a:extLst>
            </p:cNvPr>
            <p:cNvSpPr/>
            <p:nvPr/>
          </p:nvSpPr>
          <p:spPr>
            <a:xfrm>
              <a:off x="3063441" y="3658032"/>
              <a:ext cx="2044983"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spc="300" dirty="0">
                  <a:solidFill>
                    <a:srgbClr val="000000"/>
                  </a:solidFill>
                  <a:latin typeface="Open Sans"/>
                </a:rPr>
                <a:t>CONTRIBUTORS</a:t>
              </a:r>
              <a:endParaRPr kumimoji="0" lang="en-US" sz="1400" b="1" i="0" u="none" strike="noStrike" kern="1200" cap="none" spc="300" normalizeH="0" baseline="0" noProof="0" dirty="0">
                <a:ln>
                  <a:noFill/>
                </a:ln>
                <a:solidFill>
                  <a:srgbClr val="000000"/>
                </a:solidFill>
                <a:effectLst/>
                <a:uLnTx/>
                <a:uFillTx/>
                <a:latin typeface="Open Sans"/>
              </a:endParaRPr>
            </a:p>
          </p:txBody>
        </p:sp>
        <p:grpSp>
          <p:nvGrpSpPr>
            <p:cNvPr id="8" name="Group 7">
              <a:extLst>
                <a:ext uri="{FF2B5EF4-FFF2-40B4-BE49-F238E27FC236}">
                  <a16:creationId xmlns:a16="http://schemas.microsoft.com/office/drawing/2014/main" id="{EB99DBD6-28EA-4523-957A-EA68C39F967F}"/>
                </a:ext>
              </a:extLst>
            </p:cNvPr>
            <p:cNvGrpSpPr/>
            <p:nvPr/>
          </p:nvGrpSpPr>
          <p:grpSpPr>
            <a:xfrm>
              <a:off x="7048797" y="2043257"/>
              <a:ext cx="2863429" cy="2771485"/>
              <a:chOff x="7077434" y="2219613"/>
              <a:chExt cx="2863429" cy="2771485"/>
            </a:xfrm>
          </p:grpSpPr>
          <p:sp>
            <p:nvSpPr>
              <p:cNvPr id="694" name="Rectangle 693">
                <a:extLst>
                  <a:ext uri="{FF2B5EF4-FFF2-40B4-BE49-F238E27FC236}">
                    <a16:creationId xmlns:a16="http://schemas.microsoft.com/office/drawing/2014/main" id="{88428A7F-B61C-4E1E-B739-600A2F107727}"/>
                  </a:ext>
                </a:extLst>
              </p:cNvPr>
              <p:cNvSpPr/>
              <p:nvPr/>
            </p:nvSpPr>
            <p:spPr>
              <a:xfrm>
                <a:off x="7404519" y="2219613"/>
                <a:ext cx="220925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spc="300" dirty="0">
                    <a:solidFill>
                      <a:srgbClr val="000000"/>
                    </a:solidFill>
                    <a:latin typeface="Open Sans"/>
                  </a:rPr>
                  <a:t>SPECIAL THANKS</a:t>
                </a:r>
                <a:endParaRPr kumimoji="0" lang="en-US" sz="1400" b="1" i="0" u="none" strike="noStrike" kern="1200" cap="none" spc="300" normalizeH="0" baseline="0" noProof="0" dirty="0">
                  <a:ln>
                    <a:noFill/>
                  </a:ln>
                  <a:solidFill>
                    <a:srgbClr val="000000"/>
                  </a:solidFill>
                  <a:effectLst/>
                  <a:uLnTx/>
                  <a:uFillTx/>
                  <a:latin typeface="Open Sans"/>
                </a:endParaRPr>
              </a:p>
            </p:txBody>
          </p:sp>
          <p:grpSp>
            <p:nvGrpSpPr>
              <p:cNvPr id="695" name="Group 694">
                <a:extLst>
                  <a:ext uri="{FF2B5EF4-FFF2-40B4-BE49-F238E27FC236}">
                    <a16:creationId xmlns:a16="http://schemas.microsoft.com/office/drawing/2014/main" id="{66FB83E7-4CC4-4E26-BCC4-9FB64145F602}"/>
                  </a:ext>
                </a:extLst>
              </p:cNvPr>
              <p:cNvGrpSpPr/>
              <p:nvPr/>
            </p:nvGrpSpPr>
            <p:grpSpPr>
              <a:xfrm>
                <a:off x="7077434" y="2751350"/>
                <a:ext cx="2863429" cy="2239748"/>
                <a:chOff x="3092070" y="970539"/>
                <a:chExt cx="2863429" cy="2239748"/>
              </a:xfrm>
            </p:grpSpPr>
            <p:sp>
              <p:nvSpPr>
                <p:cNvPr id="696" name="Text Placeholder 26">
                  <a:extLst>
                    <a:ext uri="{FF2B5EF4-FFF2-40B4-BE49-F238E27FC236}">
                      <a16:creationId xmlns:a16="http://schemas.microsoft.com/office/drawing/2014/main" id="{D278AAE3-4CD5-489C-9B3B-6B22754B9D71}"/>
                    </a:ext>
                  </a:extLst>
                </p:cNvPr>
                <p:cNvSpPr txBox="1">
                  <a:spLocks/>
                </p:cNvSpPr>
                <p:nvPr/>
              </p:nvSpPr>
              <p:spPr>
                <a:xfrm>
                  <a:off x="3092070" y="2615927"/>
                  <a:ext cx="2863429" cy="594360"/>
                </a:xfrm>
                <a:prstGeom prst="rect">
                  <a:avLst/>
                </a:prstGeom>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Open Sans" charset="0"/>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Open Sans" charset="0"/>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Open Sans" charset="0"/>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Clr>
                      <a:srgbClr val="0097A9"/>
                    </a:buClr>
                    <a:buNone/>
                    <a:defRPr/>
                  </a:pPr>
                  <a:r>
                    <a:rPr lang="en-US" sz="1800" dirty="0" err="1">
                      <a:latin typeface="+mj-lt"/>
                      <a:ea typeface="Open Sans" panose="020B0606030504020204" pitchFamily="34" charset="0"/>
                      <a:cs typeface="Open Sans" panose="020B0606030504020204" pitchFamily="34" charset="0"/>
                    </a:rPr>
                    <a:t>Unsok</a:t>
                  </a:r>
                  <a:r>
                    <a:rPr lang="en-US" sz="1800" dirty="0">
                      <a:latin typeface="+mj-lt"/>
                      <a:ea typeface="Open Sans" panose="020B0606030504020204" pitchFamily="34" charset="0"/>
                      <a:cs typeface="Open Sans" panose="020B0606030504020204" pitchFamily="34" charset="0"/>
                    </a:rPr>
                    <a:t> </a:t>
                  </a:r>
                  <a:r>
                    <a:rPr lang="en-US" sz="1800" dirty="0" err="1">
                      <a:latin typeface="+mj-lt"/>
                      <a:ea typeface="Open Sans" panose="020B0606030504020204" pitchFamily="34" charset="0"/>
                      <a:cs typeface="Open Sans" panose="020B0606030504020204" pitchFamily="34" charset="0"/>
                    </a:rPr>
                    <a:t>Tchoi</a:t>
                  </a:r>
                  <a:endParaRPr lang="en-US" sz="1800" dirty="0">
                    <a:latin typeface="+mj-lt"/>
                    <a:ea typeface="Open Sans" panose="020B0606030504020204" pitchFamily="34" charset="0"/>
                    <a:cs typeface="Open Sans" panose="020B0606030504020204" pitchFamily="34" charset="0"/>
                  </a:endParaRPr>
                </a:p>
                <a:p>
                  <a:pPr marL="0" indent="0" algn="ctr">
                    <a:spcBef>
                      <a:spcPts val="0"/>
                    </a:spcBef>
                    <a:buClr>
                      <a:srgbClr val="0097A9"/>
                    </a:buClr>
                    <a:buNone/>
                    <a:defRPr/>
                  </a:pPr>
                  <a:r>
                    <a:rPr lang="en-US" sz="1200" dirty="0">
                      <a:latin typeface="Open Sans" panose="020B0606030504020204" pitchFamily="34" charset="0"/>
                      <a:ea typeface="Open Sans" panose="020B0606030504020204" pitchFamily="34" charset="0"/>
                      <a:cs typeface="Open Sans" panose="020B0606030504020204" pitchFamily="34" charset="0"/>
                    </a:rPr>
                    <a:t>Specialist Leader</a:t>
                  </a:r>
                </a:p>
                <a:p>
                  <a:pPr marL="0" lvl="0" indent="0" algn="ctr">
                    <a:spcBef>
                      <a:spcPts val="0"/>
                    </a:spcBef>
                    <a:buClr>
                      <a:srgbClr val="0097A9"/>
                    </a:buClr>
                    <a:buNone/>
                    <a:defRPr/>
                  </a:pPr>
                  <a:endParaRPr lang="en-US" sz="1200" dirty="0">
                    <a:solidFill>
                      <a:prstClr val="black"/>
                    </a:solidFill>
                  </a:endParaRPr>
                </a:p>
              </p:txBody>
            </p:sp>
            <p:pic>
              <p:nvPicPr>
                <p:cNvPr id="697" name="Picture 696">
                  <a:extLst>
                    <a:ext uri="{FF2B5EF4-FFF2-40B4-BE49-F238E27FC236}">
                      <a16:creationId xmlns:a16="http://schemas.microsoft.com/office/drawing/2014/main" id="{92B1E1C5-8D41-42C6-B09E-ABB7F8FDC9F4}"/>
                    </a:ext>
                  </a:extLst>
                </p:cNvPr>
                <p:cNvPicPr>
                  <a:picLocks noChangeAspect="1"/>
                </p:cNvPicPr>
                <p:nvPr/>
              </p:nvPicPr>
              <p:blipFill>
                <a:blip r:embed="rId5"/>
                <a:stretch>
                  <a:fillRect/>
                </a:stretch>
              </p:blipFill>
              <p:spPr>
                <a:xfrm>
                  <a:off x="3753751" y="970539"/>
                  <a:ext cx="1540066" cy="1540066"/>
                </a:xfrm>
                <a:prstGeom prst="ellipse">
                  <a:avLst/>
                </a:prstGeom>
                <a:ln>
                  <a:solidFill>
                    <a:schemeClr val="accent3"/>
                  </a:solidFill>
                </a:ln>
              </p:spPr>
            </p:pic>
          </p:grpSp>
        </p:grpSp>
        <p:grpSp>
          <p:nvGrpSpPr>
            <p:cNvPr id="6" name="Group 5">
              <a:extLst>
                <a:ext uri="{FF2B5EF4-FFF2-40B4-BE49-F238E27FC236}">
                  <a16:creationId xmlns:a16="http://schemas.microsoft.com/office/drawing/2014/main" id="{5F2BDB15-EFC7-4A64-8F13-A45154A5D38D}"/>
                </a:ext>
              </a:extLst>
            </p:cNvPr>
            <p:cNvGrpSpPr/>
            <p:nvPr/>
          </p:nvGrpSpPr>
          <p:grpSpPr>
            <a:xfrm>
              <a:off x="1224021" y="1063431"/>
              <a:ext cx="5695186" cy="2322171"/>
              <a:chOff x="-1822125" y="4449944"/>
              <a:chExt cx="5695186" cy="2322171"/>
            </a:xfrm>
          </p:grpSpPr>
          <p:sp>
            <p:nvSpPr>
              <p:cNvPr id="670" name="Rectangle 669">
                <a:extLst>
                  <a:ext uri="{FF2B5EF4-FFF2-40B4-BE49-F238E27FC236}">
                    <a16:creationId xmlns:a16="http://schemas.microsoft.com/office/drawing/2014/main" id="{5EE6FBF3-A20F-4C36-B097-55287D660CA0}"/>
                  </a:ext>
                </a:extLst>
              </p:cNvPr>
              <p:cNvSpPr/>
              <p:nvPr/>
            </p:nvSpPr>
            <p:spPr>
              <a:xfrm>
                <a:off x="-1822125" y="4449944"/>
                <a:ext cx="5695186" cy="23221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1" name="Group 670">
                <a:extLst>
                  <a:ext uri="{FF2B5EF4-FFF2-40B4-BE49-F238E27FC236}">
                    <a16:creationId xmlns:a16="http://schemas.microsoft.com/office/drawing/2014/main" id="{6E5CD780-9C61-469D-B912-DE1EB9092D72}"/>
                  </a:ext>
                </a:extLst>
              </p:cNvPr>
              <p:cNvGrpSpPr/>
              <p:nvPr/>
            </p:nvGrpSpPr>
            <p:grpSpPr>
              <a:xfrm>
                <a:off x="-1415390" y="4629950"/>
                <a:ext cx="5198058" cy="2142165"/>
                <a:chOff x="1681111" y="5045018"/>
                <a:chExt cx="5198058" cy="2142165"/>
              </a:xfrm>
            </p:grpSpPr>
            <p:grpSp>
              <p:nvGrpSpPr>
                <p:cNvPr id="672" name="Group 671">
                  <a:extLst>
                    <a:ext uri="{FF2B5EF4-FFF2-40B4-BE49-F238E27FC236}">
                      <a16:creationId xmlns:a16="http://schemas.microsoft.com/office/drawing/2014/main" id="{9AD7D7F9-9A48-4D54-8C1D-2668F9318FBE}"/>
                    </a:ext>
                  </a:extLst>
                </p:cNvPr>
                <p:cNvGrpSpPr/>
                <p:nvPr/>
              </p:nvGrpSpPr>
              <p:grpSpPr>
                <a:xfrm>
                  <a:off x="1681111" y="5052969"/>
                  <a:ext cx="2284917" cy="2134214"/>
                  <a:chOff x="1972393" y="4326337"/>
                  <a:chExt cx="2284917" cy="2134214"/>
                </a:xfrm>
              </p:grpSpPr>
              <p:sp>
                <p:nvSpPr>
                  <p:cNvPr id="677" name="Text Placeholder 26">
                    <a:extLst>
                      <a:ext uri="{FF2B5EF4-FFF2-40B4-BE49-F238E27FC236}">
                        <a16:creationId xmlns:a16="http://schemas.microsoft.com/office/drawing/2014/main" id="{6C62DC8B-EFDB-4420-9EB1-0F1C4CB783A6}"/>
                      </a:ext>
                    </a:extLst>
                  </p:cNvPr>
                  <p:cNvSpPr txBox="1">
                    <a:spLocks/>
                  </p:cNvSpPr>
                  <p:nvPr/>
                </p:nvSpPr>
                <p:spPr>
                  <a:xfrm>
                    <a:off x="1972393" y="5866191"/>
                    <a:ext cx="2284917" cy="594360"/>
                  </a:xfrm>
                  <a:prstGeom prst="rect">
                    <a:avLst/>
                  </a:prstGeom>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Open Sans" charset="0"/>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Open Sans" charset="0"/>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Open Sans" charset="0"/>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Clr>
                        <a:srgbClr val="0097A9"/>
                      </a:buClr>
                      <a:buNone/>
                      <a:defRPr/>
                    </a:pPr>
                    <a:r>
                      <a:rPr lang="en-US" sz="1800" dirty="0">
                        <a:latin typeface="+mj-lt"/>
                        <a:ea typeface="Open Sans" panose="020B0606030504020204" pitchFamily="34" charset="0"/>
                        <a:cs typeface="Open Sans" panose="020B0606030504020204" pitchFamily="34" charset="0"/>
                      </a:rPr>
                      <a:t>Tarun S Kshatriya </a:t>
                    </a:r>
                  </a:p>
                  <a:p>
                    <a:pPr marL="0" indent="0" algn="ctr">
                      <a:spcBef>
                        <a:spcPts val="0"/>
                      </a:spcBef>
                      <a:buClr>
                        <a:srgbClr val="0097A9"/>
                      </a:buClr>
                      <a:buNone/>
                      <a:defRPr/>
                    </a:pPr>
                    <a:r>
                      <a:rPr lang="en-US" sz="1200" dirty="0">
                        <a:latin typeface="Open Sans" panose="020B0606030504020204" pitchFamily="34" charset="0"/>
                        <a:ea typeface="Open Sans" panose="020B0606030504020204" pitchFamily="34" charset="0"/>
                        <a:cs typeface="Open Sans" panose="020B0606030504020204" pitchFamily="34" charset="0"/>
                      </a:rPr>
                      <a:t>Specialist Master </a:t>
                    </a:r>
                  </a:p>
                  <a:p>
                    <a:pPr marL="0" lvl="0" indent="0" algn="ctr">
                      <a:spcBef>
                        <a:spcPts val="0"/>
                      </a:spcBef>
                      <a:buClr>
                        <a:srgbClr val="0097A9"/>
                      </a:buClr>
                      <a:buNone/>
                      <a:defRPr/>
                    </a:pPr>
                    <a:endParaRPr lang="en-US" sz="1200" dirty="0">
                      <a:solidFill>
                        <a:prstClr val="black"/>
                      </a:solidFill>
                    </a:endParaRPr>
                  </a:p>
                </p:txBody>
              </p:sp>
              <p:pic>
                <p:nvPicPr>
                  <p:cNvPr id="678" name="Picture 677">
                    <a:extLst>
                      <a:ext uri="{FF2B5EF4-FFF2-40B4-BE49-F238E27FC236}">
                        <a16:creationId xmlns:a16="http://schemas.microsoft.com/office/drawing/2014/main" id="{4FDF3E7C-4BF1-4C06-A757-285A519B9F0A}"/>
                      </a:ext>
                    </a:extLst>
                  </p:cNvPr>
                  <p:cNvPicPr>
                    <a:picLocks noChangeAspect="1"/>
                  </p:cNvPicPr>
                  <p:nvPr/>
                </p:nvPicPr>
                <p:blipFill>
                  <a:blip r:embed="rId6"/>
                  <a:stretch>
                    <a:fillRect/>
                  </a:stretch>
                </p:blipFill>
                <p:spPr>
                  <a:xfrm>
                    <a:off x="2433216" y="4326337"/>
                    <a:ext cx="1489051" cy="1547805"/>
                  </a:xfrm>
                  <a:prstGeom prst="ellipse">
                    <a:avLst/>
                  </a:prstGeom>
                  <a:ln>
                    <a:solidFill>
                      <a:schemeClr val="accent3"/>
                    </a:solidFill>
                  </a:ln>
                </p:spPr>
              </p:pic>
            </p:grpSp>
            <p:grpSp>
              <p:nvGrpSpPr>
                <p:cNvPr id="674" name="Group 673">
                  <a:extLst>
                    <a:ext uri="{FF2B5EF4-FFF2-40B4-BE49-F238E27FC236}">
                      <a16:creationId xmlns:a16="http://schemas.microsoft.com/office/drawing/2014/main" id="{CA926FC1-DA03-488F-ACCB-C54AB6D60825}"/>
                    </a:ext>
                  </a:extLst>
                </p:cNvPr>
                <p:cNvGrpSpPr/>
                <p:nvPr/>
              </p:nvGrpSpPr>
              <p:grpSpPr>
                <a:xfrm>
                  <a:off x="4015740" y="5045018"/>
                  <a:ext cx="2863429" cy="2142165"/>
                  <a:chOff x="7958874" y="4318385"/>
                  <a:chExt cx="2863429" cy="2142165"/>
                </a:xfrm>
              </p:grpSpPr>
              <p:sp>
                <p:nvSpPr>
                  <p:cNvPr id="675" name="Text Placeholder 26">
                    <a:extLst>
                      <a:ext uri="{FF2B5EF4-FFF2-40B4-BE49-F238E27FC236}">
                        <a16:creationId xmlns:a16="http://schemas.microsoft.com/office/drawing/2014/main" id="{B796A0F1-009A-4C57-B322-CF31561BEB18}"/>
                      </a:ext>
                    </a:extLst>
                  </p:cNvPr>
                  <p:cNvSpPr txBox="1">
                    <a:spLocks/>
                  </p:cNvSpPr>
                  <p:nvPr/>
                </p:nvSpPr>
                <p:spPr>
                  <a:xfrm>
                    <a:off x="7958874" y="5866190"/>
                    <a:ext cx="2863429" cy="594360"/>
                  </a:xfrm>
                  <a:prstGeom prst="rect">
                    <a:avLst/>
                  </a:prstGeom>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Open Sans" charset="0"/>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Open Sans" charset="0"/>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Open Sans" charset="0"/>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Clr>
                        <a:srgbClr val="0097A9"/>
                      </a:buClr>
                      <a:buNone/>
                      <a:defRPr/>
                    </a:pPr>
                    <a:r>
                      <a:rPr lang="en-US" sz="1800" dirty="0">
                        <a:latin typeface="+mj-lt"/>
                        <a:ea typeface="Open Sans" panose="020B0606030504020204" pitchFamily="34" charset="0"/>
                        <a:cs typeface="Open Sans" panose="020B0606030504020204" pitchFamily="34" charset="0"/>
                      </a:rPr>
                      <a:t>Alan Malloy</a:t>
                    </a:r>
                  </a:p>
                  <a:p>
                    <a:pPr marL="0" indent="0" algn="ctr">
                      <a:spcBef>
                        <a:spcPts val="0"/>
                      </a:spcBef>
                      <a:buClr>
                        <a:srgbClr val="0097A9"/>
                      </a:buClr>
                      <a:buNone/>
                      <a:defRPr/>
                    </a:pPr>
                    <a:r>
                      <a:rPr lang="en-US" sz="1200" dirty="0">
                        <a:latin typeface="Open Sans" panose="020B0606030504020204" pitchFamily="34" charset="0"/>
                        <a:ea typeface="Open Sans" panose="020B0606030504020204" pitchFamily="34" charset="0"/>
                        <a:cs typeface="Open Sans" panose="020B0606030504020204" pitchFamily="34" charset="0"/>
                      </a:rPr>
                      <a:t>Solution Analyst</a:t>
                    </a:r>
                  </a:p>
                </p:txBody>
              </p:sp>
              <p:pic>
                <p:nvPicPr>
                  <p:cNvPr id="676" name="Picture 675">
                    <a:extLst>
                      <a:ext uri="{FF2B5EF4-FFF2-40B4-BE49-F238E27FC236}">
                        <a16:creationId xmlns:a16="http://schemas.microsoft.com/office/drawing/2014/main" id="{582FDB95-E533-455D-8BDD-7EA4F971DC19}"/>
                      </a:ext>
                    </a:extLst>
                  </p:cNvPr>
                  <p:cNvPicPr>
                    <a:picLocks noChangeAspect="1"/>
                  </p:cNvPicPr>
                  <p:nvPr/>
                </p:nvPicPr>
                <p:blipFill>
                  <a:blip r:embed="rId7"/>
                  <a:stretch>
                    <a:fillRect/>
                  </a:stretch>
                </p:blipFill>
                <p:spPr>
                  <a:xfrm>
                    <a:off x="8618235" y="4318385"/>
                    <a:ext cx="1544709" cy="1547805"/>
                  </a:xfrm>
                  <a:prstGeom prst="ellipse">
                    <a:avLst/>
                  </a:prstGeom>
                  <a:ln>
                    <a:solidFill>
                      <a:schemeClr val="accent3"/>
                    </a:solidFill>
                  </a:ln>
                </p:spPr>
              </p:pic>
            </p:grpSp>
          </p:grpSp>
        </p:grpSp>
        <p:sp>
          <p:nvSpPr>
            <p:cNvPr id="692" name="Rectangle 691">
              <a:extLst>
                <a:ext uri="{FF2B5EF4-FFF2-40B4-BE49-F238E27FC236}">
                  <a16:creationId xmlns:a16="http://schemas.microsoft.com/office/drawing/2014/main" id="{F0FE8BC7-9C78-43AE-A21C-0FD196EF137B}"/>
                </a:ext>
              </a:extLst>
            </p:cNvPr>
            <p:cNvSpPr/>
            <p:nvPr/>
          </p:nvSpPr>
          <p:spPr>
            <a:xfrm>
              <a:off x="3405274" y="1059561"/>
              <a:ext cx="1366080"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spc="300" dirty="0">
                  <a:solidFill>
                    <a:srgbClr val="000000"/>
                  </a:solidFill>
                  <a:latin typeface="Open Sans"/>
                </a:rPr>
                <a:t>SPEAKERS</a:t>
              </a:r>
              <a:endParaRPr kumimoji="0" lang="en-US" sz="1400" b="1" i="0" u="none" strike="noStrike" kern="1200" cap="none" spc="300" normalizeH="0" baseline="0" noProof="0" dirty="0">
                <a:ln>
                  <a:noFill/>
                </a:ln>
                <a:solidFill>
                  <a:srgbClr val="000000"/>
                </a:solidFill>
                <a:effectLst/>
                <a:uLnTx/>
                <a:uFillTx/>
                <a:latin typeface="Open Sans"/>
              </a:endParaRPr>
            </a:p>
          </p:txBody>
        </p:sp>
      </p:grpSp>
      <p:pic>
        <p:nvPicPr>
          <p:cNvPr id="14" name="Picture 13">
            <a:extLst>
              <a:ext uri="{FF2B5EF4-FFF2-40B4-BE49-F238E27FC236}">
                <a16:creationId xmlns:a16="http://schemas.microsoft.com/office/drawing/2014/main" id="{5134C207-276B-4466-AADB-932CACA143AE}"/>
              </a:ext>
            </a:extLst>
          </p:cNvPr>
          <p:cNvPicPr>
            <a:picLocks noChangeAspect="1"/>
          </p:cNvPicPr>
          <p:nvPr/>
        </p:nvPicPr>
        <p:blipFill rotWithShape="1">
          <a:blip r:embed="rId8"/>
          <a:srcRect l="43750"/>
          <a:stretch/>
        </p:blipFill>
        <p:spPr>
          <a:xfrm rot="16200000">
            <a:off x="7650202" y="2811183"/>
            <a:ext cx="6858000" cy="1235634"/>
          </a:xfrm>
          <a:prstGeom prst="rect">
            <a:avLst/>
          </a:prstGeom>
        </p:spPr>
      </p:pic>
    </p:spTree>
    <p:extLst>
      <p:ext uri="{BB962C8B-B14F-4D97-AF65-F5344CB8AC3E}">
        <p14:creationId xmlns:p14="http://schemas.microsoft.com/office/powerpoint/2010/main" val="164653209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Title 5">
            <a:extLst>
              <a:ext uri="{FF2B5EF4-FFF2-40B4-BE49-F238E27FC236}">
                <a16:creationId xmlns:a16="http://schemas.microsoft.com/office/drawing/2014/main" id="{47396696-5BBF-44A6-B6A0-CE83BBD6BA98}"/>
              </a:ext>
            </a:extLst>
          </p:cNvPr>
          <p:cNvSpPr txBox="1">
            <a:spLocks/>
          </p:cNvSpPr>
          <p:nvPr/>
        </p:nvSpPr>
        <p:spPr>
          <a:xfrm>
            <a:off x="421341" y="381179"/>
            <a:ext cx="11170024" cy="594360"/>
          </a:xfrm>
          <a:prstGeom prst="rect">
            <a:avLst/>
          </a:prstGeom>
        </p:spPr>
        <p:txBody>
          <a:bodyPr vert="horz" lIns="0" tIns="45720" rIns="0" bIns="0" rtlCol="0" anchor="t" anchorCtr="0">
            <a:noAutofit/>
          </a:bodyPr>
          <a:lstStyle>
            <a:lvl1pPr algn="l" defTabSz="914400" rtl="0" eaLnBrk="1" latinLnBrk="0" hangingPunct="1">
              <a:lnSpc>
                <a:spcPct val="80000"/>
              </a:lnSpc>
              <a:spcBef>
                <a:spcPct val="0"/>
              </a:spcBef>
              <a:buNone/>
              <a:defRPr sz="2800" b="0" i="0" kern="1200" cap="none" spc="-1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3200" dirty="0">
                <a:latin typeface="+mj-lt"/>
              </a:rPr>
              <a:t>References</a:t>
            </a:r>
          </a:p>
        </p:txBody>
      </p:sp>
      <p:sp>
        <p:nvSpPr>
          <p:cNvPr id="4" name="Rectangle 3">
            <a:extLst>
              <a:ext uri="{FF2B5EF4-FFF2-40B4-BE49-F238E27FC236}">
                <a16:creationId xmlns:a16="http://schemas.microsoft.com/office/drawing/2014/main" id="{391DAD90-C361-442C-8DC0-F8C8B2D904CD}"/>
              </a:ext>
            </a:extLst>
          </p:cNvPr>
          <p:cNvSpPr/>
          <p:nvPr/>
        </p:nvSpPr>
        <p:spPr>
          <a:xfrm>
            <a:off x="730250" y="1356718"/>
            <a:ext cx="8573238" cy="4493538"/>
          </a:xfrm>
          <a:prstGeom prst="rect">
            <a:avLst/>
          </a:prstGeom>
        </p:spPr>
        <p:txBody>
          <a:bodyPr wrap="square">
            <a:spAutoFit/>
          </a:bodyPr>
          <a:lstStyle/>
          <a:p>
            <a:pPr marL="285750" indent="-285750">
              <a:spcBef>
                <a:spcPts val="600"/>
              </a:spcBef>
              <a:spcAft>
                <a:spcPts val="600"/>
              </a:spcAft>
              <a:buFont typeface="Arial" panose="020B0604020202020204" pitchFamily="34" charset="0"/>
              <a:buChar char="•"/>
            </a:pPr>
            <a:endParaRPr lang="en-US" sz="1400" dirty="0">
              <a:latin typeface="Open Sans" panose="020B0606030504020204" pitchFamily="34" charset="0"/>
              <a:ea typeface="Open Sans" panose="020B0606030504020204" pitchFamily="34" charset="0"/>
              <a:cs typeface="Open Sans" panose="020B0606030504020204" pitchFamily="34" charset="0"/>
            </a:endParaRPr>
          </a:p>
          <a:p>
            <a:pPr marL="285750" indent="-285750">
              <a:spcBef>
                <a:spcPts val="600"/>
              </a:spcBef>
              <a:spcAft>
                <a:spcPts val="600"/>
              </a:spcAft>
              <a:buFont typeface="Arial" panose="020B0604020202020204" pitchFamily="34" charset="0"/>
              <a:buChar char="•"/>
            </a:pPr>
            <a:r>
              <a:rPr lang="en-US" sz="1400" dirty="0">
                <a:latin typeface="Open Sans" panose="020B0606030504020204" pitchFamily="34" charset="0"/>
                <a:ea typeface="Open Sans" panose="020B0606030504020204" pitchFamily="34" charset="0"/>
                <a:cs typeface="Open Sans" panose="020B0606030504020204" pitchFamily="34" charset="0"/>
                <a:hlinkClick r:id="rId3"/>
              </a:rPr>
              <a:t>https://github.com/near-far-low/oic-poc</a:t>
            </a:r>
            <a:endParaRPr lang="en-US" sz="1400" dirty="0">
              <a:latin typeface="Open Sans" panose="020B0606030504020204" pitchFamily="34" charset="0"/>
              <a:ea typeface="Open Sans" panose="020B0606030504020204" pitchFamily="34" charset="0"/>
              <a:cs typeface="Open Sans" panose="020B0606030504020204" pitchFamily="34" charset="0"/>
              <a:hlinkClick r:id="rId4"/>
            </a:endParaRPr>
          </a:p>
          <a:p>
            <a:pPr marL="285750" indent="-285750">
              <a:spcBef>
                <a:spcPts val="600"/>
              </a:spcBef>
              <a:spcAft>
                <a:spcPts val="600"/>
              </a:spcAft>
              <a:buFont typeface="Arial" panose="020B0604020202020204" pitchFamily="34" charset="0"/>
              <a:buChar char="•"/>
            </a:pPr>
            <a:r>
              <a:rPr lang="en-US" sz="1400" dirty="0">
                <a:latin typeface="Open Sans" panose="020B0606030504020204" pitchFamily="34" charset="0"/>
                <a:ea typeface="Open Sans" panose="020B0606030504020204" pitchFamily="34" charset="0"/>
                <a:cs typeface="Open Sans" panose="020B0606030504020204" pitchFamily="34" charset="0"/>
                <a:hlinkClick r:id="rId4"/>
              </a:rPr>
              <a:t>https://www.zdnet.com/article/millions-verizon-customer-records-israeli-data/</a:t>
            </a:r>
            <a:endParaRPr lang="en-US" sz="1400" dirty="0">
              <a:latin typeface="Open Sans" panose="020B0606030504020204" pitchFamily="34" charset="0"/>
              <a:ea typeface="Open Sans" panose="020B0606030504020204" pitchFamily="34" charset="0"/>
              <a:cs typeface="Open Sans" panose="020B0606030504020204" pitchFamily="34" charset="0"/>
            </a:endParaRPr>
          </a:p>
          <a:p>
            <a:pPr marL="285750" indent="-285750">
              <a:spcBef>
                <a:spcPts val="600"/>
              </a:spcBef>
              <a:spcAft>
                <a:spcPts val="600"/>
              </a:spcAft>
              <a:buFont typeface="Arial" panose="020B0604020202020204" pitchFamily="34" charset="0"/>
              <a:buChar char="•"/>
            </a:pPr>
            <a:r>
              <a:rPr lang="en-US" sz="1400" dirty="0">
                <a:latin typeface="Open Sans" panose="020B0606030504020204" pitchFamily="34" charset="0"/>
                <a:ea typeface="Open Sans" panose="020B0606030504020204" pitchFamily="34" charset="0"/>
                <a:cs typeface="Open Sans" panose="020B0606030504020204" pitchFamily="34" charset="0"/>
                <a:hlinkClick r:id="rId5"/>
              </a:rPr>
              <a:t>https://www.bankinfosecurity.com/blogs/mcshame-mcdonalds-api-leaks-data-on-22-million-p-2426</a:t>
            </a:r>
            <a:endParaRPr lang="en-US" sz="1400" dirty="0">
              <a:latin typeface="Open Sans" panose="020B0606030504020204" pitchFamily="34" charset="0"/>
              <a:ea typeface="Open Sans" panose="020B0606030504020204" pitchFamily="34" charset="0"/>
              <a:cs typeface="Open Sans" panose="020B0606030504020204" pitchFamily="34" charset="0"/>
            </a:endParaRPr>
          </a:p>
          <a:p>
            <a:pPr marL="285750" indent="-285750">
              <a:spcBef>
                <a:spcPts val="600"/>
              </a:spcBef>
              <a:spcAft>
                <a:spcPts val="600"/>
              </a:spcAft>
              <a:buFont typeface="Arial" panose="020B0604020202020204" pitchFamily="34" charset="0"/>
              <a:buChar char="•"/>
            </a:pPr>
            <a:r>
              <a:rPr lang="en-US" sz="1400" dirty="0">
                <a:latin typeface="Open Sans" panose="020B0606030504020204" pitchFamily="34" charset="0"/>
                <a:ea typeface="Open Sans" panose="020B0606030504020204" pitchFamily="34" charset="0"/>
                <a:cs typeface="Open Sans" panose="020B0606030504020204" pitchFamily="34" charset="0"/>
                <a:hlinkClick r:id="rId6"/>
              </a:rPr>
              <a:t>http://www.wired.co.uk/article/hacks-data-breaches-2017</a:t>
            </a:r>
            <a:endParaRPr lang="en-US" sz="1400" dirty="0">
              <a:latin typeface="Open Sans" panose="020B0606030504020204" pitchFamily="34" charset="0"/>
              <a:ea typeface="Open Sans" panose="020B0606030504020204" pitchFamily="34" charset="0"/>
              <a:cs typeface="Open Sans" panose="020B0606030504020204" pitchFamily="34" charset="0"/>
            </a:endParaRPr>
          </a:p>
          <a:p>
            <a:pPr marL="285750" indent="-285750">
              <a:spcBef>
                <a:spcPts val="600"/>
              </a:spcBef>
              <a:spcAft>
                <a:spcPts val="600"/>
              </a:spcAft>
              <a:buFont typeface="Arial" panose="020B0604020202020204" pitchFamily="34" charset="0"/>
              <a:buChar char="•"/>
            </a:pPr>
            <a:r>
              <a:rPr lang="en-US" sz="1400" dirty="0">
                <a:latin typeface="Open Sans" panose="020B0606030504020204" pitchFamily="34" charset="0"/>
                <a:ea typeface="Open Sans" panose="020B0606030504020204" pitchFamily="34" charset="0"/>
                <a:cs typeface="Open Sans" panose="020B0606030504020204" pitchFamily="34" charset="0"/>
                <a:hlinkClick r:id="rId7"/>
              </a:rPr>
              <a:t>https://www.csoonline.com/article/3184897/security/api-flaws-said-to-have-left-symantec-ssl-certificates-vulnerable-to-compromise.html</a:t>
            </a:r>
            <a:endParaRPr lang="en-US" sz="1400" dirty="0">
              <a:latin typeface="Open Sans" panose="020B0606030504020204" pitchFamily="34" charset="0"/>
              <a:ea typeface="Open Sans" panose="020B0606030504020204" pitchFamily="34" charset="0"/>
              <a:cs typeface="Open Sans" panose="020B0606030504020204" pitchFamily="34" charset="0"/>
            </a:endParaRPr>
          </a:p>
          <a:p>
            <a:pPr marL="285750" indent="-285750">
              <a:spcBef>
                <a:spcPts val="600"/>
              </a:spcBef>
              <a:spcAft>
                <a:spcPts val="600"/>
              </a:spcAft>
              <a:buFont typeface="Arial" panose="020B0604020202020204" pitchFamily="34" charset="0"/>
              <a:buChar char="•"/>
            </a:pPr>
            <a:r>
              <a:rPr lang="en-US" sz="1400" dirty="0">
                <a:latin typeface="Open Sans" panose="020B0606030504020204" pitchFamily="34" charset="0"/>
                <a:ea typeface="Open Sans" panose="020B0606030504020204" pitchFamily="34" charset="0"/>
                <a:cs typeface="Open Sans" panose="020B0606030504020204" pitchFamily="34" charset="0"/>
                <a:hlinkClick r:id="rId8"/>
              </a:rPr>
              <a:t>https://www.theregister.co.uk/2017/08/31/instagram_leaks_verified_members_contacts_via_api_bug/</a:t>
            </a:r>
            <a:endParaRPr lang="en-US" sz="1400" dirty="0">
              <a:latin typeface="Open Sans" panose="020B0606030504020204" pitchFamily="34" charset="0"/>
              <a:ea typeface="Open Sans" panose="020B0606030504020204" pitchFamily="34" charset="0"/>
              <a:cs typeface="Open Sans" panose="020B0606030504020204" pitchFamily="34" charset="0"/>
            </a:endParaRPr>
          </a:p>
          <a:p>
            <a:pPr marL="285750" indent="-285750">
              <a:spcBef>
                <a:spcPts val="600"/>
              </a:spcBef>
              <a:spcAft>
                <a:spcPts val="600"/>
              </a:spcAft>
              <a:buFont typeface="Arial" panose="020B0604020202020204" pitchFamily="34" charset="0"/>
              <a:buChar char="•"/>
            </a:pPr>
            <a:r>
              <a:rPr lang="en-US" sz="1400" dirty="0">
                <a:latin typeface="Open Sans" panose="020B0606030504020204" pitchFamily="34" charset="0"/>
                <a:ea typeface="Open Sans" panose="020B0606030504020204" pitchFamily="34" charset="0"/>
                <a:cs typeface="Open Sans" panose="020B0606030504020204" pitchFamily="34" charset="0"/>
                <a:hlinkClick r:id="rId9"/>
              </a:rPr>
              <a:t>https://github.com/mulesoft/template-gw-external-oauth2-provider/blob/master/ExternalAESTutorial.pdf</a:t>
            </a:r>
            <a:endParaRPr lang="en-US" sz="1400" dirty="0">
              <a:latin typeface="Open Sans" panose="020B0606030504020204" pitchFamily="34" charset="0"/>
              <a:ea typeface="Open Sans" panose="020B0606030504020204" pitchFamily="34" charset="0"/>
              <a:cs typeface="Open Sans" panose="020B0606030504020204" pitchFamily="34" charset="0"/>
            </a:endParaRPr>
          </a:p>
          <a:p>
            <a:pPr marL="285750" indent="-285750">
              <a:spcBef>
                <a:spcPts val="600"/>
              </a:spcBef>
              <a:spcAft>
                <a:spcPts val="600"/>
              </a:spcAft>
              <a:buFont typeface="Arial" panose="020B0604020202020204" pitchFamily="34" charset="0"/>
              <a:buChar char="•"/>
            </a:pPr>
            <a:r>
              <a:rPr lang="en-US" sz="1400" dirty="0">
                <a:latin typeface="Open Sans" panose="020B0606030504020204" pitchFamily="34" charset="0"/>
                <a:ea typeface="Open Sans" panose="020B0606030504020204" pitchFamily="34" charset="0"/>
                <a:cs typeface="Open Sans" panose="020B0606030504020204" pitchFamily="34" charset="0"/>
                <a:hlinkClick r:id="rId10"/>
              </a:rPr>
              <a:t>https://apigee.com/about/blog/technology/irs-breach-and-importance-adaptive-api-security</a:t>
            </a:r>
            <a:endParaRPr lang="en-US" sz="1400" dirty="0">
              <a:latin typeface="Open Sans" panose="020B0606030504020204" pitchFamily="34" charset="0"/>
              <a:ea typeface="Open Sans" panose="020B0606030504020204" pitchFamily="34" charset="0"/>
              <a:cs typeface="Open Sans" panose="020B0606030504020204" pitchFamily="34" charset="0"/>
            </a:endParaRPr>
          </a:p>
          <a:p>
            <a:pPr marL="285750" indent="-285750">
              <a:spcBef>
                <a:spcPts val="600"/>
              </a:spcBef>
              <a:spcAft>
                <a:spcPts val="600"/>
              </a:spcAft>
              <a:buFont typeface="Arial" panose="020B0604020202020204" pitchFamily="34" charset="0"/>
              <a:buChar char="•"/>
            </a:pPr>
            <a:endParaRPr lang="en-US" sz="1400" dirty="0">
              <a:latin typeface="Open Sans" panose="020B0606030504020204" pitchFamily="34" charset="0"/>
              <a:ea typeface="Open Sans" panose="020B0606030504020204" pitchFamily="34" charset="0"/>
              <a:cs typeface="Open Sans" panose="020B0606030504020204" pitchFamily="34" charset="0"/>
            </a:endParaRPr>
          </a:p>
        </p:txBody>
      </p:sp>
      <p:pic>
        <p:nvPicPr>
          <p:cNvPr id="7" name="Picture 6">
            <a:extLst>
              <a:ext uri="{FF2B5EF4-FFF2-40B4-BE49-F238E27FC236}">
                <a16:creationId xmlns:a16="http://schemas.microsoft.com/office/drawing/2014/main" id="{83390F19-035D-4B1A-B2C7-9C6404366231}"/>
              </a:ext>
            </a:extLst>
          </p:cNvPr>
          <p:cNvPicPr>
            <a:picLocks noChangeAspect="1"/>
          </p:cNvPicPr>
          <p:nvPr/>
        </p:nvPicPr>
        <p:blipFill rotWithShape="1">
          <a:blip r:embed="rId11">
            <a:duotone>
              <a:schemeClr val="accent1">
                <a:shade val="45000"/>
                <a:satMod val="135000"/>
              </a:schemeClr>
              <a:prstClr val="white"/>
            </a:duotone>
          </a:blip>
          <a:srcRect r="50000"/>
          <a:stretch/>
        </p:blipFill>
        <p:spPr>
          <a:xfrm>
            <a:off x="8763000" y="0"/>
            <a:ext cx="3429000" cy="6858000"/>
          </a:xfrm>
          <a:prstGeom prst="rect">
            <a:avLst/>
          </a:prstGeom>
        </p:spPr>
      </p:pic>
    </p:spTree>
    <p:extLst>
      <p:ext uri="{BB962C8B-B14F-4D97-AF65-F5344CB8AC3E}">
        <p14:creationId xmlns:p14="http://schemas.microsoft.com/office/powerpoint/2010/main" val="228654637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D39F692-6EE3-46C5-8B92-07DED35DA9D1}"/>
              </a:ext>
            </a:extLst>
          </p:cNvPr>
          <p:cNvPicPr>
            <a:picLocks noChangeAspect="1"/>
          </p:cNvPicPr>
          <p:nvPr/>
        </p:nvPicPr>
        <p:blipFill rotWithShape="1">
          <a:blip r:embed="rId3">
            <a:extLst>
              <a:ext uri="{28A0092B-C50C-407E-A947-70E740481C1C}">
                <a14:useLocalDpi xmlns:a14="http://schemas.microsoft.com/office/drawing/2010/main" val="0"/>
              </a:ext>
            </a:extLst>
          </a:blip>
          <a:srcRect l="-1" t="33998" r="-53" b="15637"/>
          <a:stretch/>
        </p:blipFill>
        <p:spPr>
          <a:xfrm>
            <a:off x="0" y="0"/>
            <a:ext cx="12192000" cy="6858000"/>
          </a:xfrm>
          <a:prstGeom prst="rect">
            <a:avLst/>
          </a:prstGeom>
        </p:spPr>
      </p:pic>
      <p:sp>
        <p:nvSpPr>
          <p:cNvPr id="8" name="Rectangle 7">
            <a:extLst>
              <a:ext uri="{FF2B5EF4-FFF2-40B4-BE49-F238E27FC236}">
                <a16:creationId xmlns:a16="http://schemas.microsoft.com/office/drawing/2014/main" id="{FFE4755F-F7C9-4FB1-A481-9DB536E8F9A7}"/>
              </a:ext>
            </a:extLst>
          </p:cNvPr>
          <p:cNvSpPr/>
          <p:nvPr/>
        </p:nvSpPr>
        <p:spPr>
          <a:xfrm>
            <a:off x="0" y="38808"/>
            <a:ext cx="12192000" cy="685800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C22D86B-CDFE-45A9-9EFF-A1B67FA1B610}"/>
              </a:ext>
            </a:extLst>
          </p:cNvPr>
          <p:cNvSpPr/>
          <p:nvPr/>
        </p:nvSpPr>
        <p:spPr>
          <a:xfrm>
            <a:off x="949568" y="5078272"/>
            <a:ext cx="4457701" cy="1777866"/>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Why API Security</a:t>
            </a:r>
          </a:p>
        </p:txBody>
      </p:sp>
    </p:spTree>
    <p:extLst>
      <p:ext uri="{BB962C8B-B14F-4D97-AF65-F5344CB8AC3E}">
        <p14:creationId xmlns:p14="http://schemas.microsoft.com/office/powerpoint/2010/main" val="2362712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Title 5">
            <a:extLst>
              <a:ext uri="{FF2B5EF4-FFF2-40B4-BE49-F238E27FC236}">
                <a16:creationId xmlns:a16="http://schemas.microsoft.com/office/drawing/2014/main" id="{47396696-5BBF-44A6-B6A0-CE83BBD6BA98}"/>
              </a:ext>
            </a:extLst>
          </p:cNvPr>
          <p:cNvSpPr txBox="1">
            <a:spLocks/>
          </p:cNvSpPr>
          <p:nvPr/>
        </p:nvSpPr>
        <p:spPr>
          <a:xfrm>
            <a:off x="421341" y="381179"/>
            <a:ext cx="11170024" cy="594360"/>
          </a:xfrm>
          <a:prstGeom prst="rect">
            <a:avLst/>
          </a:prstGeom>
        </p:spPr>
        <p:txBody>
          <a:bodyPr vert="horz" lIns="0" tIns="45720" rIns="0" bIns="0" rtlCol="0" anchor="t" anchorCtr="0">
            <a:noAutofit/>
          </a:bodyPr>
          <a:lstStyle>
            <a:lvl1pPr algn="l" defTabSz="914400" rtl="0" eaLnBrk="1" latinLnBrk="0" hangingPunct="1">
              <a:lnSpc>
                <a:spcPct val="80000"/>
              </a:lnSpc>
              <a:spcBef>
                <a:spcPct val="0"/>
              </a:spcBef>
              <a:buNone/>
              <a:defRPr sz="2800" b="0" i="0" kern="1200" cap="none" spc="-1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3200" dirty="0">
                <a:latin typeface="+mj-lt"/>
              </a:rPr>
              <a:t>Why APIs Need Maximized Security</a:t>
            </a:r>
          </a:p>
        </p:txBody>
      </p:sp>
      <p:grpSp>
        <p:nvGrpSpPr>
          <p:cNvPr id="9" name="Group 8">
            <a:extLst>
              <a:ext uri="{FF2B5EF4-FFF2-40B4-BE49-F238E27FC236}">
                <a16:creationId xmlns:a16="http://schemas.microsoft.com/office/drawing/2014/main" id="{E54A6C32-C06E-43B8-8549-BB1C2D7D8587}"/>
              </a:ext>
            </a:extLst>
          </p:cNvPr>
          <p:cNvGrpSpPr/>
          <p:nvPr/>
        </p:nvGrpSpPr>
        <p:grpSpPr>
          <a:xfrm>
            <a:off x="294384" y="1290036"/>
            <a:ext cx="11603232" cy="4754808"/>
            <a:chOff x="271967" y="1329301"/>
            <a:chExt cx="11603232" cy="4754808"/>
          </a:xfrm>
        </p:grpSpPr>
        <p:grpSp>
          <p:nvGrpSpPr>
            <p:cNvPr id="7" name="Group 6">
              <a:extLst>
                <a:ext uri="{FF2B5EF4-FFF2-40B4-BE49-F238E27FC236}">
                  <a16:creationId xmlns:a16="http://schemas.microsoft.com/office/drawing/2014/main" id="{918A4524-D834-48D0-A2E6-2476E1429EEA}"/>
                </a:ext>
              </a:extLst>
            </p:cNvPr>
            <p:cNvGrpSpPr/>
            <p:nvPr/>
          </p:nvGrpSpPr>
          <p:grpSpPr>
            <a:xfrm>
              <a:off x="5706931" y="1329301"/>
              <a:ext cx="6168268" cy="4753219"/>
              <a:chOff x="5706931" y="1329301"/>
              <a:chExt cx="6168268" cy="4753219"/>
            </a:xfrm>
          </p:grpSpPr>
          <p:sp>
            <p:nvSpPr>
              <p:cNvPr id="62" name="Rectangle 61">
                <a:extLst>
                  <a:ext uri="{FF2B5EF4-FFF2-40B4-BE49-F238E27FC236}">
                    <a16:creationId xmlns:a16="http://schemas.microsoft.com/office/drawing/2014/main" id="{B723D723-81F9-4A10-B545-2C29EC551C77}"/>
                  </a:ext>
                </a:extLst>
              </p:cNvPr>
              <p:cNvSpPr/>
              <p:nvPr/>
            </p:nvSpPr>
            <p:spPr>
              <a:xfrm>
                <a:off x="8021780" y="2766909"/>
                <a:ext cx="3853419" cy="844441"/>
              </a:xfrm>
              <a:prstGeom prst="rect">
                <a:avLst/>
              </a:prstGeom>
              <a:solidFill>
                <a:srgbClr val="BDD203">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indent="0">
                  <a:spcBef>
                    <a:spcPts val="0"/>
                  </a:spcBef>
                  <a:spcAft>
                    <a:spcPts val="1000"/>
                  </a:spcAft>
                  <a:buNone/>
                </a:pPr>
                <a:r>
                  <a:rPr lang="en-US" sz="24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Salesforce </a:t>
                </a:r>
                <a:r>
                  <a:rPr lang="en-US" sz="14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flawed API potentially </a:t>
                </a:r>
                <a:r>
                  <a:rPr lang="en-US" sz="14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accessed or corrupted </a:t>
                </a:r>
                <a:r>
                  <a:rPr lang="en-US" sz="14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marketing cloud data in 2018</a:t>
                </a:r>
              </a:p>
            </p:txBody>
          </p:sp>
          <p:sp>
            <p:nvSpPr>
              <p:cNvPr id="63" name="Rectangle 62">
                <a:extLst>
                  <a:ext uri="{FF2B5EF4-FFF2-40B4-BE49-F238E27FC236}">
                    <a16:creationId xmlns:a16="http://schemas.microsoft.com/office/drawing/2014/main" id="{B3BDFE01-FC71-4A85-927B-2ECACAA06257}"/>
                  </a:ext>
                </a:extLst>
              </p:cNvPr>
              <p:cNvSpPr/>
              <p:nvPr/>
            </p:nvSpPr>
            <p:spPr>
              <a:xfrm>
                <a:off x="8021780" y="1846626"/>
                <a:ext cx="3853419" cy="843824"/>
              </a:xfrm>
              <a:prstGeom prst="rect">
                <a:avLst/>
              </a:prstGeom>
              <a:solidFill>
                <a:srgbClr val="00A1DE">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spcAft>
                    <a:spcPts val="1000"/>
                  </a:spcAft>
                </a:pPr>
                <a:r>
                  <a:rPr lang="en-US" sz="1400" b="1" dirty="0">
                    <a:solidFill>
                      <a:schemeClr val="accent5"/>
                    </a:solidFill>
                    <a:latin typeface="Open Sans" panose="020B0606030504020204" pitchFamily="34" charset="0"/>
                    <a:ea typeface="Open Sans" panose="020B0606030504020204" pitchFamily="34" charset="0"/>
                    <a:cs typeface="Open Sans" panose="020B0606030504020204" pitchFamily="34" charset="0"/>
                  </a:rPr>
                  <a:t>IRS</a:t>
                </a:r>
                <a:r>
                  <a:rPr lang="en-US" sz="1400" dirty="0">
                    <a:solidFill>
                      <a:schemeClr val="accent5"/>
                    </a:solidFill>
                    <a:latin typeface="Open Sans" panose="020B0606030504020204" pitchFamily="34" charset="0"/>
                    <a:ea typeface="Open Sans" panose="020B0606030504020204" pitchFamily="34" charset="0"/>
                    <a:cs typeface="Open Sans" panose="020B0606030504020204" pitchFamily="34" charset="0"/>
                  </a:rPr>
                  <a:t> </a:t>
                </a:r>
                <a:r>
                  <a:rPr lang="en-US" sz="2400" b="1" dirty="0">
                    <a:solidFill>
                      <a:schemeClr val="accent5"/>
                    </a:solidFill>
                    <a:latin typeface="Open Sans" panose="020B0606030504020204" pitchFamily="34" charset="0"/>
                    <a:ea typeface="Open Sans" panose="020B0606030504020204" pitchFamily="34" charset="0"/>
                    <a:cs typeface="Open Sans" panose="020B0606030504020204" pitchFamily="34" charset="0"/>
                  </a:rPr>
                  <a:t>330,000</a:t>
                </a:r>
                <a:r>
                  <a:rPr lang="en-US" sz="2000" dirty="0">
                    <a:solidFill>
                      <a:schemeClr val="accent5"/>
                    </a:solidFill>
                    <a:latin typeface="Open Sans" panose="020B0606030504020204" pitchFamily="34" charset="0"/>
                    <a:ea typeface="Open Sans" panose="020B0606030504020204" pitchFamily="34" charset="0"/>
                    <a:cs typeface="Open Sans" panose="020B0606030504020204" pitchFamily="34" charset="0"/>
                  </a:rPr>
                  <a:t> </a:t>
                </a:r>
                <a:r>
                  <a:rPr lang="en-US" sz="1400" dirty="0">
                    <a:solidFill>
                      <a:schemeClr val="accent5"/>
                    </a:solidFill>
                    <a:latin typeface="Open Sans" panose="020B0606030504020204" pitchFamily="34" charset="0"/>
                    <a:ea typeface="Open Sans" panose="020B0606030504020204" pitchFamily="34" charset="0"/>
                    <a:cs typeface="Open Sans" panose="020B0606030504020204" pitchFamily="34" charset="0"/>
                  </a:rPr>
                  <a:t>taxpayer data were illegally accessed using “Get Transcript API”</a:t>
                </a:r>
                <a:endParaRPr lang="en-US" sz="1200" dirty="0">
                  <a:solidFill>
                    <a:schemeClr val="accent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4" name="Rectangle 63">
                <a:extLst>
                  <a:ext uri="{FF2B5EF4-FFF2-40B4-BE49-F238E27FC236}">
                    <a16:creationId xmlns:a16="http://schemas.microsoft.com/office/drawing/2014/main" id="{08478FA1-7F12-4C37-8B8F-0572965B525F}"/>
                  </a:ext>
                </a:extLst>
              </p:cNvPr>
              <p:cNvSpPr/>
              <p:nvPr/>
            </p:nvSpPr>
            <p:spPr>
              <a:xfrm>
                <a:off x="8021780" y="3687809"/>
                <a:ext cx="3853419" cy="785451"/>
              </a:xfrm>
              <a:prstGeom prst="rect">
                <a:avLst/>
              </a:prstGeom>
              <a:solidFill>
                <a:srgbClr val="72C7E7">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indent="0">
                  <a:spcBef>
                    <a:spcPts val="0"/>
                  </a:spcBef>
                  <a:spcAft>
                    <a:spcPts val="1000"/>
                  </a:spcAft>
                  <a:buNone/>
                </a:pPr>
                <a:r>
                  <a:rPr lang="en-US" sz="24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400,000 </a:t>
                </a:r>
                <a:r>
                  <a:rPr lang="en-US" sz="14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Twitter</a:t>
                </a:r>
                <a:r>
                  <a:rPr lang="en-US" sz="1400" dirty="0">
                    <a:solidFill>
                      <a:schemeClr val="accent3"/>
                    </a:solidFill>
                    <a:latin typeface="Open Sans" panose="020B0606030504020204" pitchFamily="34" charset="0"/>
                    <a:ea typeface="Open Sans" panose="020B0606030504020204" pitchFamily="34" charset="0"/>
                    <a:cs typeface="Open Sans" panose="020B0606030504020204" pitchFamily="34" charset="0"/>
                  </a:rPr>
                  <a:t> &amp; </a:t>
                </a:r>
                <a:r>
                  <a:rPr lang="en-US" sz="14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Facebook</a:t>
                </a:r>
                <a:r>
                  <a:rPr lang="en-US" sz="1400" dirty="0">
                    <a:solidFill>
                      <a:schemeClr val="accent3"/>
                    </a:solidFill>
                    <a:latin typeface="Open Sans" panose="020B0606030504020204" pitchFamily="34" charset="0"/>
                    <a:ea typeface="Open Sans" panose="020B0606030504020204" pitchFamily="34" charset="0"/>
                    <a:cs typeface="Open Sans" panose="020B0606030504020204" pitchFamily="34" charset="0"/>
                  </a:rPr>
                  <a:t> API tokens were compromised in 2013</a:t>
                </a:r>
                <a:endParaRPr lang="en-US" sz="2400" dirty="0">
                  <a:solidFill>
                    <a:schemeClr val="accent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5" name="Rectangle 64">
                <a:extLst>
                  <a:ext uri="{FF2B5EF4-FFF2-40B4-BE49-F238E27FC236}">
                    <a16:creationId xmlns:a16="http://schemas.microsoft.com/office/drawing/2014/main" id="{88DE61E8-EF8C-483A-8B58-E537B349DD07}"/>
                  </a:ext>
                </a:extLst>
              </p:cNvPr>
              <p:cNvSpPr/>
              <p:nvPr/>
            </p:nvSpPr>
            <p:spPr>
              <a:xfrm>
                <a:off x="5706932" y="3623540"/>
                <a:ext cx="2225719" cy="1671644"/>
              </a:xfrm>
              <a:prstGeom prst="rect">
                <a:avLst/>
              </a:prstGeom>
              <a:solidFill>
                <a:srgbClr val="002776">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spcAft>
                    <a:spcPts val="1000"/>
                  </a:spcAft>
                </a:pPr>
                <a:r>
                  <a:rPr lang="en-US" sz="2800" b="1" dirty="0">
                    <a:solidFill>
                      <a:srgbClr val="002776"/>
                    </a:solidFill>
                    <a:latin typeface="Open Sans" panose="020B0606030504020204" pitchFamily="34" charset="0"/>
                    <a:ea typeface="Open Sans" panose="020B0606030504020204" pitchFamily="34" charset="0"/>
                    <a:cs typeface="Open Sans" panose="020B0606030504020204" pitchFamily="34" charset="0"/>
                  </a:rPr>
                  <a:t>60 Million </a:t>
                </a:r>
                <a:endParaRPr lang="en-US" sz="1600" b="1" dirty="0">
                  <a:solidFill>
                    <a:srgbClr val="002776"/>
                  </a:solidFill>
                  <a:latin typeface="Open Sans" panose="020B0606030504020204" pitchFamily="34" charset="0"/>
                  <a:ea typeface="Open Sans" panose="020B0606030504020204" pitchFamily="34" charset="0"/>
                  <a:cs typeface="Open Sans" panose="020B0606030504020204" pitchFamily="34" charset="0"/>
                </a:endParaRPr>
              </a:p>
              <a:p>
                <a:pPr marL="0" lvl="1">
                  <a:spcAft>
                    <a:spcPts val="1000"/>
                  </a:spcAft>
                </a:pPr>
                <a:r>
                  <a:rPr lang="en-US" sz="1600" b="1" dirty="0">
                    <a:solidFill>
                      <a:srgbClr val="002776"/>
                    </a:solidFill>
                    <a:latin typeface="Open Sans" panose="020B0606030504020204" pitchFamily="34" charset="0"/>
                    <a:ea typeface="Open Sans" panose="020B0606030504020204" pitchFamily="34" charset="0"/>
                    <a:cs typeface="Open Sans" panose="020B0606030504020204" pitchFamily="34" charset="0"/>
                  </a:rPr>
                  <a:t>USPS</a:t>
                </a:r>
                <a:r>
                  <a:rPr lang="en-US" sz="1600" dirty="0">
                    <a:solidFill>
                      <a:srgbClr val="002776"/>
                    </a:solidFill>
                    <a:latin typeface="Open Sans" panose="020B0606030504020204" pitchFamily="34" charset="0"/>
                    <a:ea typeface="Open Sans" panose="020B0606030504020204" pitchFamily="34" charset="0"/>
                    <a:cs typeface="Open Sans" panose="020B0606030504020204" pitchFamily="34" charset="0"/>
                  </a:rPr>
                  <a:t> customers data were at stake in 2018 due to weak API authentication</a:t>
                </a:r>
              </a:p>
            </p:txBody>
          </p:sp>
          <p:sp>
            <p:nvSpPr>
              <p:cNvPr id="66" name="Rectangle 65">
                <a:extLst>
                  <a:ext uri="{FF2B5EF4-FFF2-40B4-BE49-F238E27FC236}">
                    <a16:creationId xmlns:a16="http://schemas.microsoft.com/office/drawing/2014/main" id="{FD0C05B1-C1E8-4D02-9393-3E65F810A1C1}"/>
                  </a:ext>
                </a:extLst>
              </p:cNvPr>
              <p:cNvSpPr/>
              <p:nvPr/>
            </p:nvSpPr>
            <p:spPr>
              <a:xfrm>
                <a:off x="8021780" y="4549719"/>
                <a:ext cx="3853419" cy="734832"/>
              </a:xfrm>
              <a:prstGeom prst="rect">
                <a:avLst/>
              </a:prstGeom>
              <a:solidFill>
                <a:srgbClr val="7F7F7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spcAft>
                    <a:spcPts val="1000"/>
                  </a:spcAft>
                </a:pPr>
                <a:r>
                  <a:rPr lang="en-US" sz="2400" b="1" dirty="0">
                    <a:solidFill>
                      <a:srgbClr val="7F7F7F"/>
                    </a:solidFill>
                    <a:latin typeface="Open Sans" panose="020B0606030504020204" pitchFamily="34" charset="0"/>
                    <a:ea typeface="Open Sans" panose="020B0606030504020204" pitchFamily="34" charset="0"/>
                    <a:cs typeface="Open Sans" panose="020B0606030504020204" pitchFamily="34" charset="0"/>
                  </a:rPr>
                  <a:t>6 Million </a:t>
                </a:r>
                <a:r>
                  <a:rPr lang="en-US" sz="1400" b="1" dirty="0">
                    <a:solidFill>
                      <a:srgbClr val="7F7F7F"/>
                    </a:solidFill>
                    <a:latin typeface="Open Sans" panose="020B0606030504020204" pitchFamily="34" charset="0"/>
                    <a:ea typeface="Open Sans" panose="020B0606030504020204" pitchFamily="34" charset="0"/>
                    <a:cs typeface="Open Sans" panose="020B0606030504020204" pitchFamily="34" charset="0"/>
                  </a:rPr>
                  <a:t>Instagram</a:t>
                </a:r>
                <a:r>
                  <a:rPr lang="en-US" sz="1400" dirty="0">
                    <a:solidFill>
                      <a:srgbClr val="7F7F7F"/>
                    </a:solidFill>
                    <a:latin typeface="Open Sans" panose="020B0606030504020204" pitchFamily="34" charset="0"/>
                    <a:ea typeface="Open Sans" panose="020B0606030504020204" pitchFamily="34" charset="0"/>
                    <a:cs typeface="Open Sans" panose="020B0606030504020204" pitchFamily="34" charset="0"/>
                  </a:rPr>
                  <a:t> account on sale at $10 a piece, all because of an API bug</a:t>
                </a:r>
              </a:p>
            </p:txBody>
          </p:sp>
          <p:sp>
            <p:nvSpPr>
              <p:cNvPr id="67" name="Rectangle 66">
                <a:extLst>
                  <a:ext uri="{FF2B5EF4-FFF2-40B4-BE49-F238E27FC236}">
                    <a16:creationId xmlns:a16="http://schemas.microsoft.com/office/drawing/2014/main" id="{BD5EE7D6-7498-43BE-9202-710520117DD1}"/>
                  </a:ext>
                </a:extLst>
              </p:cNvPr>
              <p:cNvSpPr/>
              <p:nvPr/>
            </p:nvSpPr>
            <p:spPr>
              <a:xfrm>
                <a:off x="5706931" y="5380877"/>
                <a:ext cx="6168267" cy="701643"/>
              </a:xfrm>
              <a:prstGeom prst="rect">
                <a:avLst/>
              </a:prstGeom>
              <a:solidFill>
                <a:srgbClr val="008A2E">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spcAft>
                    <a:spcPts val="1000"/>
                  </a:spcAft>
                </a:pPr>
                <a:r>
                  <a:rPr lang="en-US" sz="2800" b="1" dirty="0">
                    <a:solidFill>
                      <a:srgbClr val="008A2E"/>
                    </a:solidFill>
                    <a:latin typeface="Open Sans" panose="020B0606030504020204" pitchFamily="34" charset="0"/>
                    <a:ea typeface="Open Sans" panose="020B0606030504020204" pitchFamily="34" charset="0"/>
                    <a:cs typeface="Open Sans" panose="020B0606030504020204" pitchFamily="34" charset="0"/>
                  </a:rPr>
                  <a:t>2.2 Million</a:t>
                </a:r>
                <a:r>
                  <a:rPr lang="en-US" sz="1600" dirty="0">
                    <a:solidFill>
                      <a:srgbClr val="008A2E"/>
                    </a:solidFill>
                    <a:latin typeface="Open Sans" panose="020B0606030504020204" pitchFamily="34" charset="0"/>
                    <a:ea typeface="Open Sans" panose="020B0606030504020204" pitchFamily="34" charset="0"/>
                    <a:cs typeface="Open Sans" panose="020B0606030504020204" pitchFamily="34" charset="0"/>
                  </a:rPr>
                  <a:t> users data leaked by McDonald’s API</a:t>
                </a:r>
              </a:p>
            </p:txBody>
          </p:sp>
          <p:sp>
            <p:nvSpPr>
              <p:cNvPr id="68" name="Rectangle 67">
                <a:extLst>
                  <a:ext uri="{FF2B5EF4-FFF2-40B4-BE49-F238E27FC236}">
                    <a16:creationId xmlns:a16="http://schemas.microsoft.com/office/drawing/2014/main" id="{2D869D83-3C89-4A12-99C0-0CACFF45B272}"/>
                  </a:ext>
                </a:extLst>
              </p:cNvPr>
              <p:cNvSpPr/>
              <p:nvPr/>
            </p:nvSpPr>
            <p:spPr>
              <a:xfrm>
                <a:off x="5706932" y="1846626"/>
                <a:ext cx="2225719" cy="1714632"/>
              </a:xfrm>
              <a:prstGeom prst="rect">
                <a:avLst/>
              </a:prstGeom>
              <a:solidFill>
                <a:srgbClr val="81BC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indent="0">
                  <a:spcBef>
                    <a:spcPts val="0"/>
                  </a:spcBef>
                  <a:spcAft>
                    <a:spcPts val="1000"/>
                  </a:spcAft>
                  <a:buNone/>
                </a:pPr>
                <a:r>
                  <a:rPr lang="en-US" sz="2800" b="1" dirty="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700 Million</a:t>
                </a:r>
              </a:p>
              <a:p>
                <a:pPr marL="0" lvl="1" indent="0">
                  <a:spcBef>
                    <a:spcPts val="0"/>
                  </a:spcBef>
                  <a:spcAft>
                    <a:spcPts val="1000"/>
                  </a:spcAft>
                  <a:buNone/>
                </a:pPr>
                <a:r>
                  <a:rPr lang="en-US" sz="1600" dirty="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Compromised records. </a:t>
                </a:r>
                <a:r>
                  <a:rPr lang="en-US" sz="1600" b="1" dirty="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$400 Million </a:t>
                </a:r>
                <a:r>
                  <a:rPr lang="en-US" sz="1600" dirty="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in estimated financial loss. </a:t>
                </a:r>
                <a:r>
                  <a:rPr lang="en-US" sz="1600" b="1" dirty="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Verizon,</a:t>
                </a:r>
                <a:r>
                  <a:rPr lang="en-US" sz="1600" dirty="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 2015</a:t>
                </a:r>
              </a:p>
            </p:txBody>
          </p:sp>
          <p:sp>
            <p:nvSpPr>
              <p:cNvPr id="96" name="TextBox 95">
                <a:extLst>
                  <a:ext uri="{FF2B5EF4-FFF2-40B4-BE49-F238E27FC236}">
                    <a16:creationId xmlns:a16="http://schemas.microsoft.com/office/drawing/2014/main" id="{059F773C-660A-4BA5-9DAC-B5935ABDA8B3}"/>
                  </a:ext>
                </a:extLst>
              </p:cNvPr>
              <p:cNvSpPr txBox="1"/>
              <p:nvPr/>
            </p:nvSpPr>
            <p:spPr>
              <a:xfrm>
                <a:off x="5706932" y="1329301"/>
                <a:ext cx="6168266" cy="461665"/>
              </a:xfrm>
              <a:prstGeom prst="rect">
                <a:avLst/>
              </a:prstGeom>
              <a:solidFill>
                <a:schemeClr val="accent6"/>
              </a:solidFill>
            </p:spPr>
            <p:txBody>
              <a:bodyPr wrap="square" rtlCol="0" anchor="ctr">
                <a:spAutoFit/>
              </a:bodyPr>
              <a:lstStyle/>
              <a:p>
                <a:pPr algn="ctr"/>
                <a:r>
                  <a:rPr lang="en-US" b="1" dirty="0">
                    <a:solidFill>
                      <a:schemeClr val="bg1"/>
                    </a:solidFill>
                    <a:latin typeface="Chronicle Display Black"/>
                    <a:ea typeface="Open Sans" panose="020B0606030504020204" pitchFamily="34" charset="0"/>
                    <a:cs typeface="Open Sans" panose="020B0606030504020204" pitchFamily="34" charset="0"/>
                  </a:rPr>
                  <a:t>Recent API Breaches </a:t>
                </a:r>
                <a:endParaRPr lang="en-US" dirty="0"/>
              </a:p>
            </p:txBody>
          </p:sp>
        </p:grpSp>
        <p:grpSp>
          <p:nvGrpSpPr>
            <p:cNvPr id="8" name="Group 7">
              <a:extLst>
                <a:ext uri="{FF2B5EF4-FFF2-40B4-BE49-F238E27FC236}">
                  <a16:creationId xmlns:a16="http://schemas.microsoft.com/office/drawing/2014/main" id="{20940781-C3BF-4C56-B275-6C121ECB7D56}"/>
                </a:ext>
              </a:extLst>
            </p:cNvPr>
            <p:cNvGrpSpPr/>
            <p:nvPr/>
          </p:nvGrpSpPr>
          <p:grpSpPr>
            <a:xfrm>
              <a:off x="271967" y="1331664"/>
              <a:ext cx="5320145" cy="4752445"/>
              <a:chOff x="271967" y="1331664"/>
              <a:chExt cx="5320145" cy="4752445"/>
            </a:xfrm>
          </p:grpSpPr>
          <p:sp>
            <p:nvSpPr>
              <p:cNvPr id="85" name="TextBox 84">
                <a:extLst>
                  <a:ext uri="{FF2B5EF4-FFF2-40B4-BE49-F238E27FC236}">
                    <a16:creationId xmlns:a16="http://schemas.microsoft.com/office/drawing/2014/main" id="{6EACFDC8-C2BA-42FB-9E1C-39EF41BE59D9}"/>
                  </a:ext>
                </a:extLst>
              </p:cNvPr>
              <p:cNvSpPr txBox="1"/>
              <p:nvPr/>
            </p:nvSpPr>
            <p:spPr>
              <a:xfrm>
                <a:off x="271967" y="1331664"/>
                <a:ext cx="5320145" cy="461665"/>
              </a:xfrm>
              <a:prstGeom prst="rect">
                <a:avLst/>
              </a:prstGeom>
              <a:solidFill>
                <a:schemeClr val="accent6"/>
              </a:solidFill>
            </p:spPr>
            <p:txBody>
              <a:bodyPr wrap="square" rtlCol="0" anchor="ctr">
                <a:spAutoFit/>
              </a:bodyPr>
              <a:lstStyle/>
              <a:p>
                <a:pPr algn="ctr"/>
                <a:r>
                  <a:rPr lang="en-US" b="1" dirty="0">
                    <a:solidFill>
                      <a:schemeClr val="bg1"/>
                    </a:solidFill>
                    <a:latin typeface="Chronicle Display Black"/>
                    <a:ea typeface="Open Sans" panose="020B0606030504020204" pitchFamily="34" charset="0"/>
                    <a:cs typeface="Open Sans" panose="020B0606030504020204" pitchFamily="34" charset="0"/>
                  </a:rPr>
                  <a:t>  API Security Challenges</a:t>
                </a:r>
              </a:p>
            </p:txBody>
          </p:sp>
          <p:grpSp>
            <p:nvGrpSpPr>
              <p:cNvPr id="6" name="Group 5">
                <a:extLst>
                  <a:ext uri="{FF2B5EF4-FFF2-40B4-BE49-F238E27FC236}">
                    <a16:creationId xmlns:a16="http://schemas.microsoft.com/office/drawing/2014/main" id="{0E9B11D8-D6D1-4E64-AFBC-C7DB53C961F1}"/>
                  </a:ext>
                </a:extLst>
              </p:cNvPr>
              <p:cNvGrpSpPr/>
              <p:nvPr/>
            </p:nvGrpSpPr>
            <p:grpSpPr>
              <a:xfrm>
                <a:off x="276309" y="1846627"/>
                <a:ext cx="5315802" cy="4237482"/>
                <a:chOff x="276309" y="1846627"/>
                <a:chExt cx="5315802" cy="4237482"/>
              </a:xfrm>
            </p:grpSpPr>
            <p:grpSp>
              <p:nvGrpSpPr>
                <p:cNvPr id="5" name="Group 4">
                  <a:extLst>
                    <a:ext uri="{FF2B5EF4-FFF2-40B4-BE49-F238E27FC236}">
                      <a16:creationId xmlns:a16="http://schemas.microsoft.com/office/drawing/2014/main" id="{127A7B4C-34CD-45D8-9FDC-63698CEFEF77}"/>
                    </a:ext>
                  </a:extLst>
                </p:cNvPr>
                <p:cNvGrpSpPr/>
                <p:nvPr/>
              </p:nvGrpSpPr>
              <p:grpSpPr>
                <a:xfrm>
                  <a:off x="1201186" y="1846627"/>
                  <a:ext cx="4390925" cy="4235893"/>
                  <a:chOff x="1201186" y="1846627"/>
                  <a:chExt cx="4390925" cy="4235893"/>
                </a:xfrm>
              </p:grpSpPr>
              <p:sp>
                <p:nvSpPr>
                  <p:cNvPr id="70" name="Freeform 6">
                    <a:extLst>
                      <a:ext uri="{FF2B5EF4-FFF2-40B4-BE49-F238E27FC236}">
                        <a16:creationId xmlns:a16="http://schemas.microsoft.com/office/drawing/2014/main" id="{316EF52B-F8A3-4322-A6DD-5E6D6FBB2E54}"/>
                      </a:ext>
                    </a:extLst>
                  </p:cNvPr>
                  <p:cNvSpPr>
                    <a:spLocks/>
                  </p:cNvSpPr>
                  <p:nvPr/>
                </p:nvSpPr>
                <p:spPr bwMode="gray">
                  <a:xfrm>
                    <a:off x="1201186" y="1846627"/>
                    <a:ext cx="4390925" cy="786368"/>
                  </a:xfrm>
                  <a:custGeom>
                    <a:avLst/>
                    <a:gdLst/>
                    <a:ahLst/>
                    <a:cxnLst>
                      <a:cxn ang="0">
                        <a:pos x="3370" y="0"/>
                      </a:cxn>
                      <a:cxn ang="0">
                        <a:pos x="0" y="0"/>
                      </a:cxn>
                      <a:cxn ang="0">
                        <a:pos x="101" y="260"/>
                      </a:cxn>
                      <a:cxn ang="0">
                        <a:pos x="0" y="513"/>
                      </a:cxn>
                      <a:cxn ang="0">
                        <a:pos x="3370" y="513"/>
                      </a:cxn>
                      <a:cxn ang="0">
                        <a:pos x="3370" y="0"/>
                      </a:cxn>
                    </a:cxnLst>
                    <a:rect l="0" t="0" r="r" b="b"/>
                    <a:pathLst>
                      <a:path w="3370" h="513">
                        <a:moveTo>
                          <a:pt x="3370" y="0"/>
                        </a:moveTo>
                        <a:lnTo>
                          <a:pt x="0" y="0"/>
                        </a:lnTo>
                        <a:lnTo>
                          <a:pt x="101" y="260"/>
                        </a:lnTo>
                        <a:lnTo>
                          <a:pt x="0" y="513"/>
                        </a:lnTo>
                        <a:lnTo>
                          <a:pt x="3370" y="513"/>
                        </a:lnTo>
                        <a:lnTo>
                          <a:pt x="3370" y="0"/>
                        </a:lnTo>
                      </a:path>
                    </a:pathLst>
                  </a:custGeom>
                  <a:solidFill>
                    <a:schemeClr val="bg1"/>
                  </a:solidFill>
                  <a:ln w="9525" cap="flat" cmpd="sng">
                    <a:solidFill>
                      <a:schemeClr val="bg2"/>
                    </a:solidFill>
                    <a:prstDash val="solid"/>
                    <a:round/>
                    <a:headEnd/>
                    <a:tailEnd/>
                  </a:ln>
                  <a:effectLst/>
                </p:spPr>
                <p:txBody>
                  <a:bodyPr lIns="274320" tIns="91440" rIns="91440" bIns="91440" anchor="ctr"/>
                  <a:lstStyle/>
                  <a:p>
                    <a:r>
                      <a:rPr lang="en-US" sz="1200" b="1" dirty="0">
                        <a:latin typeface="Open Sans" panose="020B0606030504020204" pitchFamily="34" charset="0"/>
                        <a:ea typeface="Open Sans" panose="020B0606030504020204" pitchFamily="34" charset="0"/>
                        <a:cs typeface="Open Sans" panose="020B0606030504020204" pitchFamily="34" charset="0"/>
                      </a:rPr>
                      <a:t>Easily discoverable, publically accessible, ever growing APIs </a:t>
                    </a:r>
                    <a:r>
                      <a:rPr lang="en-US" sz="1200" dirty="0">
                        <a:latin typeface="Open Sans" panose="020B0606030504020204" pitchFamily="34" charset="0"/>
                        <a:ea typeface="Open Sans" panose="020B0606030504020204" pitchFamily="34" charset="0"/>
                        <a:cs typeface="Open Sans" panose="020B0606030504020204" pitchFamily="34" charset="0"/>
                      </a:rPr>
                      <a:t>with inadequate protection</a:t>
                    </a:r>
                  </a:p>
                </p:txBody>
              </p:sp>
              <p:sp>
                <p:nvSpPr>
                  <p:cNvPr id="72" name="Freeform 8">
                    <a:extLst>
                      <a:ext uri="{FF2B5EF4-FFF2-40B4-BE49-F238E27FC236}">
                        <a16:creationId xmlns:a16="http://schemas.microsoft.com/office/drawing/2014/main" id="{FF39D109-FCAB-4969-925D-875897C8BBEB}"/>
                      </a:ext>
                    </a:extLst>
                  </p:cNvPr>
                  <p:cNvSpPr>
                    <a:spLocks/>
                  </p:cNvSpPr>
                  <p:nvPr/>
                </p:nvSpPr>
                <p:spPr bwMode="gray">
                  <a:xfrm>
                    <a:off x="1201187" y="2726265"/>
                    <a:ext cx="4390924" cy="758320"/>
                  </a:xfrm>
                  <a:custGeom>
                    <a:avLst/>
                    <a:gdLst/>
                    <a:ahLst/>
                    <a:cxnLst>
                      <a:cxn ang="0">
                        <a:pos x="3370" y="0"/>
                      </a:cxn>
                      <a:cxn ang="0">
                        <a:pos x="0" y="0"/>
                      </a:cxn>
                      <a:cxn ang="0">
                        <a:pos x="101" y="260"/>
                      </a:cxn>
                      <a:cxn ang="0">
                        <a:pos x="0" y="513"/>
                      </a:cxn>
                      <a:cxn ang="0">
                        <a:pos x="3370" y="513"/>
                      </a:cxn>
                      <a:cxn ang="0">
                        <a:pos x="3370" y="0"/>
                      </a:cxn>
                    </a:cxnLst>
                    <a:rect l="0" t="0" r="r" b="b"/>
                    <a:pathLst>
                      <a:path w="3370" h="513">
                        <a:moveTo>
                          <a:pt x="3370" y="0"/>
                        </a:moveTo>
                        <a:lnTo>
                          <a:pt x="0" y="0"/>
                        </a:lnTo>
                        <a:lnTo>
                          <a:pt x="101" y="260"/>
                        </a:lnTo>
                        <a:lnTo>
                          <a:pt x="0" y="513"/>
                        </a:lnTo>
                        <a:lnTo>
                          <a:pt x="3370" y="513"/>
                        </a:lnTo>
                        <a:lnTo>
                          <a:pt x="3370" y="0"/>
                        </a:lnTo>
                      </a:path>
                    </a:pathLst>
                  </a:custGeom>
                  <a:solidFill>
                    <a:schemeClr val="bg1"/>
                  </a:solidFill>
                  <a:ln w="9525" cap="flat" cmpd="sng">
                    <a:solidFill>
                      <a:schemeClr val="bg2"/>
                    </a:solidFill>
                    <a:prstDash val="solid"/>
                    <a:round/>
                    <a:headEnd/>
                    <a:tailEnd/>
                  </a:ln>
                  <a:effectLst/>
                </p:spPr>
                <p:txBody>
                  <a:bodyPr lIns="274320" tIns="91440" rIns="91440" bIns="91440" anchor="ctr"/>
                  <a:lstStyle/>
                  <a:p>
                    <a:r>
                      <a:rPr lang="en-US" sz="1200" b="1" dirty="0">
                        <a:latin typeface="Open Sans" panose="020B0606030504020204" pitchFamily="34" charset="0"/>
                        <a:ea typeface="Open Sans" panose="020B0606030504020204" pitchFamily="34" charset="0"/>
                        <a:cs typeface="Open Sans" panose="020B0606030504020204" pitchFamily="34" charset="0"/>
                      </a:rPr>
                      <a:t>Omni-channels &amp; IoT devices </a:t>
                    </a:r>
                    <a:r>
                      <a:rPr lang="en-US" sz="1200" dirty="0">
                        <a:latin typeface="Open Sans" panose="020B0606030504020204" pitchFamily="34" charset="0"/>
                        <a:ea typeface="Open Sans" panose="020B0606030504020204" pitchFamily="34" charset="0"/>
                        <a:cs typeface="Open Sans" panose="020B0606030504020204" pitchFamily="34" charset="0"/>
                      </a:rPr>
                      <a:t>support need authentication and authorization to be light weight and flexible, yet secure</a:t>
                    </a:r>
                  </a:p>
                </p:txBody>
              </p:sp>
              <p:sp>
                <p:nvSpPr>
                  <p:cNvPr id="74" name="Freeform 10">
                    <a:extLst>
                      <a:ext uri="{FF2B5EF4-FFF2-40B4-BE49-F238E27FC236}">
                        <a16:creationId xmlns:a16="http://schemas.microsoft.com/office/drawing/2014/main" id="{E65BF764-8872-4C7A-9100-E91209108C87}"/>
                      </a:ext>
                    </a:extLst>
                  </p:cNvPr>
                  <p:cNvSpPr>
                    <a:spLocks/>
                  </p:cNvSpPr>
                  <p:nvPr/>
                </p:nvSpPr>
                <p:spPr bwMode="gray">
                  <a:xfrm>
                    <a:off x="1201187" y="3577855"/>
                    <a:ext cx="4390924" cy="773299"/>
                  </a:xfrm>
                  <a:custGeom>
                    <a:avLst/>
                    <a:gdLst/>
                    <a:ahLst/>
                    <a:cxnLst>
                      <a:cxn ang="0">
                        <a:pos x="3370" y="0"/>
                      </a:cxn>
                      <a:cxn ang="0">
                        <a:pos x="0" y="0"/>
                      </a:cxn>
                      <a:cxn ang="0">
                        <a:pos x="101" y="260"/>
                      </a:cxn>
                      <a:cxn ang="0">
                        <a:pos x="0" y="513"/>
                      </a:cxn>
                      <a:cxn ang="0">
                        <a:pos x="3370" y="513"/>
                      </a:cxn>
                      <a:cxn ang="0">
                        <a:pos x="3370" y="0"/>
                      </a:cxn>
                    </a:cxnLst>
                    <a:rect l="0" t="0" r="r" b="b"/>
                    <a:pathLst>
                      <a:path w="3370" h="513">
                        <a:moveTo>
                          <a:pt x="3370" y="0"/>
                        </a:moveTo>
                        <a:lnTo>
                          <a:pt x="0" y="0"/>
                        </a:lnTo>
                        <a:lnTo>
                          <a:pt x="101" y="260"/>
                        </a:lnTo>
                        <a:lnTo>
                          <a:pt x="0" y="513"/>
                        </a:lnTo>
                        <a:lnTo>
                          <a:pt x="3370" y="513"/>
                        </a:lnTo>
                        <a:lnTo>
                          <a:pt x="3370" y="0"/>
                        </a:lnTo>
                      </a:path>
                    </a:pathLst>
                  </a:custGeom>
                  <a:solidFill>
                    <a:schemeClr val="bg1"/>
                  </a:solidFill>
                  <a:ln w="9525" cap="flat" cmpd="sng">
                    <a:solidFill>
                      <a:schemeClr val="bg2"/>
                    </a:solidFill>
                    <a:prstDash val="solid"/>
                    <a:round/>
                    <a:headEnd/>
                    <a:tailEnd/>
                  </a:ln>
                  <a:effectLst/>
                </p:spPr>
                <p:txBody>
                  <a:bodyPr lIns="274320" tIns="91440" rIns="91440" bIns="91440" anchor="ctr"/>
                  <a:lstStyle/>
                  <a:p>
                    <a:r>
                      <a:rPr lang="en-US" sz="1200" b="1" dirty="0">
                        <a:latin typeface="Open Sans" panose="020B0606030504020204" pitchFamily="34" charset="0"/>
                        <a:ea typeface="Open Sans" panose="020B0606030504020204" pitchFamily="34" charset="0"/>
                        <a:cs typeface="Open Sans" panose="020B0606030504020204" pitchFamily="34" charset="0"/>
                      </a:rPr>
                      <a:t>Modern application architecture and trends like microservices and graphQL </a:t>
                    </a:r>
                    <a:r>
                      <a:rPr lang="en-US" sz="1200" dirty="0">
                        <a:latin typeface="Open Sans" panose="020B0606030504020204" pitchFamily="34" charset="0"/>
                        <a:ea typeface="Open Sans" panose="020B0606030504020204" pitchFamily="34" charset="0"/>
                        <a:cs typeface="Open Sans" panose="020B0606030504020204" pitchFamily="34" charset="0"/>
                      </a:rPr>
                      <a:t>can amplify the impact of Security attacks</a:t>
                    </a:r>
                  </a:p>
                </p:txBody>
              </p:sp>
              <p:sp>
                <p:nvSpPr>
                  <p:cNvPr id="76" name="Freeform 12">
                    <a:extLst>
                      <a:ext uri="{FF2B5EF4-FFF2-40B4-BE49-F238E27FC236}">
                        <a16:creationId xmlns:a16="http://schemas.microsoft.com/office/drawing/2014/main" id="{B2426E41-7B49-41EF-9D7D-BD0355B27E82}"/>
                      </a:ext>
                    </a:extLst>
                  </p:cNvPr>
                  <p:cNvSpPr>
                    <a:spLocks/>
                  </p:cNvSpPr>
                  <p:nvPr/>
                </p:nvSpPr>
                <p:spPr bwMode="gray">
                  <a:xfrm>
                    <a:off x="1201187" y="4444425"/>
                    <a:ext cx="4390924" cy="773300"/>
                  </a:xfrm>
                  <a:custGeom>
                    <a:avLst/>
                    <a:gdLst/>
                    <a:ahLst/>
                    <a:cxnLst>
                      <a:cxn ang="0">
                        <a:pos x="3370" y="0"/>
                      </a:cxn>
                      <a:cxn ang="0">
                        <a:pos x="0" y="0"/>
                      </a:cxn>
                      <a:cxn ang="0">
                        <a:pos x="101" y="260"/>
                      </a:cxn>
                      <a:cxn ang="0">
                        <a:pos x="0" y="513"/>
                      </a:cxn>
                      <a:cxn ang="0">
                        <a:pos x="3370" y="513"/>
                      </a:cxn>
                      <a:cxn ang="0">
                        <a:pos x="3370" y="0"/>
                      </a:cxn>
                    </a:cxnLst>
                    <a:rect l="0" t="0" r="r" b="b"/>
                    <a:pathLst>
                      <a:path w="3370" h="513">
                        <a:moveTo>
                          <a:pt x="3370" y="0"/>
                        </a:moveTo>
                        <a:lnTo>
                          <a:pt x="0" y="0"/>
                        </a:lnTo>
                        <a:lnTo>
                          <a:pt x="101" y="260"/>
                        </a:lnTo>
                        <a:lnTo>
                          <a:pt x="0" y="513"/>
                        </a:lnTo>
                        <a:lnTo>
                          <a:pt x="3370" y="513"/>
                        </a:lnTo>
                        <a:lnTo>
                          <a:pt x="3370" y="0"/>
                        </a:lnTo>
                      </a:path>
                    </a:pathLst>
                  </a:custGeom>
                  <a:solidFill>
                    <a:schemeClr val="bg1"/>
                  </a:solidFill>
                  <a:ln w="9525" cap="flat" cmpd="sng">
                    <a:solidFill>
                      <a:schemeClr val="bg2"/>
                    </a:solidFill>
                    <a:prstDash val="solid"/>
                    <a:round/>
                    <a:headEnd/>
                    <a:tailEnd/>
                  </a:ln>
                  <a:effectLst/>
                </p:spPr>
                <p:txBody>
                  <a:bodyPr lIns="274320" tIns="91440" rIns="91440" bIns="91440" anchor="ctr"/>
                  <a:lstStyle/>
                  <a:p>
                    <a:r>
                      <a:rPr lang="en-US" sz="1200" b="1" dirty="0">
                        <a:latin typeface="Open Sans" panose="020B0606030504020204" pitchFamily="34" charset="0"/>
                        <a:ea typeface="Open Sans" panose="020B0606030504020204" pitchFamily="34" charset="0"/>
                        <a:cs typeface="Open Sans" panose="020B0606030504020204" pitchFamily="34" charset="0"/>
                      </a:rPr>
                      <a:t>Newer APIs, their updates and ever growing consumer base</a:t>
                    </a:r>
                    <a:r>
                      <a:rPr lang="en-US" sz="1200" dirty="0">
                        <a:latin typeface="Open Sans" panose="020B0606030504020204" pitchFamily="34" charset="0"/>
                        <a:ea typeface="Open Sans" panose="020B0606030504020204" pitchFamily="34" charset="0"/>
                        <a:cs typeface="Open Sans" panose="020B0606030504020204" pitchFamily="34" charset="0"/>
                      </a:rPr>
                      <a:t> and changes in their usage pattern demands API security not to be one-time exercise</a:t>
                    </a:r>
                  </a:p>
                </p:txBody>
              </p:sp>
              <p:sp>
                <p:nvSpPr>
                  <p:cNvPr id="94" name="Freeform 12">
                    <a:extLst>
                      <a:ext uri="{FF2B5EF4-FFF2-40B4-BE49-F238E27FC236}">
                        <a16:creationId xmlns:a16="http://schemas.microsoft.com/office/drawing/2014/main" id="{F95B0243-39EE-4561-B45F-33C622470E6E}"/>
                      </a:ext>
                    </a:extLst>
                  </p:cNvPr>
                  <p:cNvSpPr>
                    <a:spLocks/>
                  </p:cNvSpPr>
                  <p:nvPr/>
                </p:nvSpPr>
                <p:spPr bwMode="gray">
                  <a:xfrm>
                    <a:off x="1201187" y="5309220"/>
                    <a:ext cx="4390924" cy="773300"/>
                  </a:xfrm>
                  <a:custGeom>
                    <a:avLst/>
                    <a:gdLst/>
                    <a:ahLst/>
                    <a:cxnLst>
                      <a:cxn ang="0">
                        <a:pos x="3370" y="0"/>
                      </a:cxn>
                      <a:cxn ang="0">
                        <a:pos x="0" y="0"/>
                      </a:cxn>
                      <a:cxn ang="0">
                        <a:pos x="101" y="260"/>
                      </a:cxn>
                      <a:cxn ang="0">
                        <a:pos x="0" y="513"/>
                      </a:cxn>
                      <a:cxn ang="0">
                        <a:pos x="3370" y="513"/>
                      </a:cxn>
                      <a:cxn ang="0">
                        <a:pos x="3370" y="0"/>
                      </a:cxn>
                    </a:cxnLst>
                    <a:rect l="0" t="0" r="r" b="b"/>
                    <a:pathLst>
                      <a:path w="3370" h="513">
                        <a:moveTo>
                          <a:pt x="3370" y="0"/>
                        </a:moveTo>
                        <a:lnTo>
                          <a:pt x="0" y="0"/>
                        </a:lnTo>
                        <a:lnTo>
                          <a:pt x="101" y="260"/>
                        </a:lnTo>
                        <a:lnTo>
                          <a:pt x="0" y="513"/>
                        </a:lnTo>
                        <a:lnTo>
                          <a:pt x="3370" y="513"/>
                        </a:lnTo>
                        <a:lnTo>
                          <a:pt x="3370" y="0"/>
                        </a:lnTo>
                      </a:path>
                    </a:pathLst>
                  </a:custGeom>
                  <a:solidFill>
                    <a:schemeClr val="bg1"/>
                  </a:solidFill>
                  <a:ln w="9525" cap="flat" cmpd="sng">
                    <a:solidFill>
                      <a:schemeClr val="bg2"/>
                    </a:solidFill>
                    <a:prstDash val="solid"/>
                    <a:round/>
                    <a:headEnd/>
                    <a:tailEnd/>
                  </a:ln>
                  <a:effectLst/>
                </p:spPr>
                <p:txBody>
                  <a:bodyPr lIns="274320" tIns="91440" rIns="91440" bIns="91440" anchor="ctr"/>
                  <a:lstStyle/>
                  <a:p>
                    <a:r>
                      <a:rPr lang="en-US" sz="1200" b="1" dirty="0">
                        <a:latin typeface="Open Sans" panose="020B0606030504020204" pitchFamily="34" charset="0"/>
                        <a:ea typeface="Open Sans" panose="020B0606030504020204" pitchFamily="34" charset="0"/>
                        <a:cs typeface="Open Sans" panose="020B0606030504020204" pitchFamily="34" charset="0"/>
                      </a:rPr>
                      <a:t>Hybrid and multi cloud infrastructures </a:t>
                    </a:r>
                    <a:r>
                      <a:rPr lang="en-US" sz="1200" dirty="0">
                        <a:latin typeface="Open Sans" panose="020B0606030504020204" pitchFamily="34" charset="0"/>
                        <a:ea typeface="Open Sans" panose="020B0606030504020204" pitchFamily="34" charset="0"/>
                        <a:cs typeface="Open Sans" panose="020B0606030504020204" pitchFamily="34" charset="0"/>
                      </a:rPr>
                      <a:t>approach can complicate security</a:t>
                    </a:r>
                  </a:p>
                </p:txBody>
              </p:sp>
            </p:grpSp>
            <p:grpSp>
              <p:nvGrpSpPr>
                <p:cNvPr id="4" name="Group 3">
                  <a:extLst>
                    <a:ext uri="{FF2B5EF4-FFF2-40B4-BE49-F238E27FC236}">
                      <a16:creationId xmlns:a16="http://schemas.microsoft.com/office/drawing/2014/main" id="{859301CC-4F84-49E4-8309-9E315AC203F9}"/>
                    </a:ext>
                  </a:extLst>
                </p:cNvPr>
                <p:cNvGrpSpPr/>
                <p:nvPr/>
              </p:nvGrpSpPr>
              <p:grpSpPr>
                <a:xfrm>
                  <a:off x="276309" y="1848436"/>
                  <a:ext cx="966949" cy="4235673"/>
                  <a:chOff x="276309" y="1848436"/>
                  <a:chExt cx="966949" cy="4235673"/>
                </a:xfrm>
              </p:grpSpPr>
              <p:sp>
                <p:nvSpPr>
                  <p:cNvPr id="104" name="AutoShape 5">
                    <a:extLst>
                      <a:ext uri="{FF2B5EF4-FFF2-40B4-BE49-F238E27FC236}">
                        <a16:creationId xmlns:a16="http://schemas.microsoft.com/office/drawing/2014/main" id="{3D0DD045-C890-4651-B5A5-C9CF7741F8AB}"/>
                      </a:ext>
                    </a:extLst>
                  </p:cNvPr>
                  <p:cNvSpPr>
                    <a:spLocks noChangeArrowheads="1"/>
                  </p:cNvSpPr>
                  <p:nvPr/>
                </p:nvSpPr>
                <p:spPr bwMode="gray">
                  <a:xfrm>
                    <a:off x="276309" y="2728255"/>
                    <a:ext cx="966949" cy="773113"/>
                  </a:xfrm>
                  <a:prstGeom prst="homePlate">
                    <a:avLst>
                      <a:gd name="adj" fmla="val 19880"/>
                    </a:avLst>
                  </a:prstGeom>
                  <a:solidFill>
                    <a:schemeClr val="accent1"/>
                  </a:solidFill>
                  <a:ln w="9525" algn="ctr">
                    <a:noFill/>
                    <a:miter lim="800000"/>
                    <a:headEnd/>
                    <a:tailEnd/>
                  </a:ln>
                  <a:effectLst/>
                </p:spPr>
                <p:txBody>
                  <a:bodyPr lIns="91440" tIns="91440" rIns="91440" bIns="91440" anchor="ctr"/>
                  <a:lstStyle/>
                  <a:p>
                    <a:pPr algn="ctr"/>
                    <a:endParaRPr lang="en-US" sz="1200" dirty="0"/>
                  </a:p>
                </p:txBody>
              </p:sp>
              <p:sp>
                <p:nvSpPr>
                  <p:cNvPr id="105" name="AutoShape 5">
                    <a:extLst>
                      <a:ext uri="{FF2B5EF4-FFF2-40B4-BE49-F238E27FC236}">
                        <a16:creationId xmlns:a16="http://schemas.microsoft.com/office/drawing/2014/main" id="{5AE48A9C-947B-4B4E-84F0-57E8FD52AFD4}"/>
                      </a:ext>
                    </a:extLst>
                  </p:cNvPr>
                  <p:cNvSpPr>
                    <a:spLocks noChangeArrowheads="1"/>
                  </p:cNvSpPr>
                  <p:nvPr/>
                </p:nvSpPr>
                <p:spPr bwMode="gray">
                  <a:xfrm>
                    <a:off x="276309" y="3576080"/>
                    <a:ext cx="966949" cy="773113"/>
                  </a:xfrm>
                  <a:prstGeom prst="homePlate">
                    <a:avLst>
                      <a:gd name="adj" fmla="val 19880"/>
                    </a:avLst>
                  </a:prstGeom>
                  <a:solidFill>
                    <a:schemeClr val="accent1"/>
                  </a:solidFill>
                  <a:ln w="9525" algn="ctr">
                    <a:noFill/>
                    <a:miter lim="800000"/>
                    <a:headEnd/>
                    <a:tailEnd/>
                  </a:ln>
                  <a:effectLst/>
                </p:spPr>
                <p:txBody>
                  <a:bodyPr lIns="91440" tIns="91440" rIns="91440" bIns="91440" anchor="ctr"/>
                  <a:lstStyle/>
                  <a:p>
                    <a:pPr algn="ctr"/>
                    <a:endParaRPr lang="en-US" sz="1200" dirty="0"/>
                  </a:p>
                </p:txBody>
              </p:sp>
              <p:sp>
                <p:nvSpPr>
                  <p:cNvPr id="106" name="AutoShape 5">
                    <a:extLst>
                      <a:ext uri="{FF2B5EF4-FFF2-40B4-BE49-F238E27FC236}">
                        <a16:creationId xmlns:a16="http://schemas.microsoft.com/office/drawing/2014/main" id="{B8392DEA-D535-4D9E-A3F5-8A04A296C366}"/>
                      </a:ext>
                    </a:extLst>
                  </p:cNvPr>
                  <p:cNvSpPr>
                    <a:spLocks noChangeArrowheads="1"/>
                  </p:cNvSpPr>
                  <p:nvPr/>
                </p:nvSpPr>
                <p:spPr bwMode="gray">
                  <a:xfrm>
                    <a:off x="276309" y="4440688"/>
                    <a:ext cx="966949" cy="773113"/>
                  </a:xfrm>
                  <a:prstGeom prst="homePlate">
                    <a:avLst>
                      <a:gd name="adj" fmla="val 19880"/>
                    </a:avLst>
                  </a:prstGeom>
                  <a:solidFill>
                    <a:schemeClr val="accent1"/>
                  </a:solidFill>
                  <a:ln w="9525" algn="ctr">
                    <a:noFill/>
                    <a:miter lim="800000"/>
                    <a:headEnd/>
                    <a:tailEnd/>
                  </a:ln>
                  <a:effectLst/>
                </p:spPr>
                <p:txBody>
                  <a:bodyPr lIns="91440" tIns="91440" rIns="91440" bIns="91440" anchor="ctr"/>
                  <a:lstStyle/>
                  <a:p>
                    <a:pPr algn="ctr"/>
                    <a:endParaRPr lang="en-US" sz="1200" dirty="0"/>
                  </a:p>
                </p:txBody>
              </p:sp>
              <p:sp>
                <p:nvSpPr>
                  <p:cNvPr id="107" name="AutoShape 5">
                    <a:extLst>
                      <a:ext uri="{FF2B5EF4-FFF2-40B4-BE49-F238E27FC236}">
                        <a16:creationId xmlns:a16="http://schemas.microsoft.com/office/drawing/2014/main" id="{7B09F1C2-1C5D-42B3-8539-A5A334D7794E}"/>
                      </a:ext>
                    </a:extLst>
                  </p:cNvPr>
                  <p:cNvSpPr>
                    <a:spLocks noChangeArrowheads="1"/>
                  </p:cNvSpPr>
                  <p:nvPr/>
                </p:nvSpPr>
                <p:spPr bwMode="gray">
                  <a:xfrm>
                    <a:off x="276309" y="5310996"/>
                    <a:ext cx="966949" cy="773113"/>
                  </a:xfrm>
                  <a:prstGeom prst="homePlate">
                    <a:avLst>
                      <a:gd name="adj" fmla="val 25079"/>
                    </a:avLst>
                  </a:prstGeom>
                  <a:solidFill>
                    <a:schemeClr val="accent1"/>
                  </a:solidFill>
                  <a:ln w="9525" algn="ctr">
                    <a:noFill/>
                    <a:miter lim="800000"/>
                    <a:headEnd/>
                    <a:tailEnd/>
                  </a:ln>
                  <a:effectLst/>
                </p:spPr>
                <p:txBody>
                  <a:bodyPr lIns="91440" tIns="91440" rIns="91440" bIns="91440" anchor="ctr"/>
                  <a:lstStyle/>
                  <a:p>
                    <a:pPr algn="ctr"/>
                    <a:endParaRPr lang="en-US" sz="1200" dirty="0"/>
                  </a:p>
                </p:txBody>
              </p:sp>
              <p:sp>
                <p:nvSpPr>
                  <p:cNvPr id="69" name="AutoShape 5">
                    <a:extLst>
                      <a:ext uri="{FF2B5EF4-FFF2-40B4-BE49-F238E27FC236}">
                        <a16:creationId xmlns:a16="http://schemas.microsoft.com/office/drawing/2014/main" id="{7531EAD7-C85E-4880-8091-DCB86A28CD02}"/>
                      </a:ext>
                    </a:extLst>
                  </p:cNvPr>
                  <p:cNvSpPr>
                    <a:spLocks noChangeArrowheads="1"/>
                  </p:cNvSpPr>
                  <p:nvPr/>
                </p:nvSpPr>
                <p:spPr bwMode="gray">
                  <a:xfrm>
                    <a:off x="276309" y="1848436"/>
                    <a:ext cx="966949" cy="773113"/>
                  </a:xfrm>
                  <a:prstGeom prst="homePlate">
                    <a:avLst>
                      <a:gd name="adj" fmla="val 19880"/>
                    </a:avLst>
                  </a:prstGeom>
                  <a:solidFill>
                    <a:schemeClr val="accent1"/>
                  </a:solidFill>
                  <a:ln w="9525" algn="ctr">
                    <a:noFill/>
                    <a:miter lim="800000"/>
                    <a:headEnd/>
                    <a:tailEnd/>
                  </a:ln>
                  <a:effectLst/>
                </p:spPr>
                <p:txBody>
                  <a:bodyPr lIns="91440" tIns="91440" rIns="91440" bIns="91440" anchor="ctr"/>
                  <a:lstStyle/>
                  <a:p>
                    <a:pPr algn="ctr"/>
                    <a:endParaRPr lang="en-US" sz="1200" dirty="0"/>
                  </a:p>
                </p:txBody>
              </p:sp>
              <p:grpSp>
                <p:nvGrpSpPr>
                  <p:cNvPr id="77" name="Group 188">
                    <a:extLst>
                      <a:ext uri="{FF2B5EF4-FFF2-40B4-BE49-F238E27FC236}">
                        <a16:creationId xmlns:a16="http://schemas.microsoft.com/office/drawing/2014/main" id="{0BC98638-B9DF-4500-8D56-396DB28FF6CE}"/>
                      </a:ext>
                    </a:extLst>
                  </p:cNvPr>
                  <p:cNvGrpSpPr>
                    <a:grpSpLocks/>
                  </p:cNvGrpSpPr>
                  <p:nvPr/>
                </p:nvGrpSpPr>
                <p:grpSpPr bwMode="auto">
                  <a:xfrm>
                    <a:off x="447894" y="4552924"/>
                    <a:ext cx="548640" cy="548640"/>
                    <a:chOff x="394" y="389"/>
                    <a:chExt cx="341" cy="340"/>
                  </a:xfrm>
                  <a:solidFill>
                    <a:schemeClr val="bg1"/>
                  </a:solidFill>
                </p:grpSpPr>
                <p:sp>
                  <p:nvSpPr>
                    <p:cNvPr id="78" name="Freeform 189">
                      <a:extLst>
                        <a:ext uri="{FF2B5EF4-FFF2-40B4-BE49-F238E27FC236}">
                          <a16:creationId xmlns:a16="http://schemas.microsoft.com/office/drawing/2014/main" id="{3293C9CD-D763-4ACA-8A8D-259EF1BCCFED}"/>
                        </a:ext>
                      </a:extLst>
                    </p:cNvPr>
                    <p:cNvSpPr>
                      <a:spLocks noEditPoints="1"/>
                    </p:cNvSpPr>
                    <p:nvPr/>
                  </p:nvSpPr>
                  <p:spPr bwMode="auto">
                    <a:xfrm>
                      <a:off x="394" y="389"/>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ffectLst/>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9" name="Freeform 190">
                      <a:extLst>
                        <a:ext uri="{FF2B5EF4-FFF2-40B4-BE49-F238E27FC236}">
                          <a16:creationId xmlns:a16="http://schemas.microsoft.com/office/drawing/2014/main" id="{6B63646F-7A32-48BC-B098-10EE24E0001C}"/>
                        </a:ext>
                      </a:extLst>
                    </p:cNvPr>
                    <p:cNvSpPr>
                      <a:spLocks noEditPoints="1"/>
                    </p:cNvSpPr>
                    <p:nvPr/>
                  </p:nvSpPr>
                  <p:spPr bwMode="auto">
                    <a:xfrm>
                      <a:off x="536" y="453"/>
                      <a:ext cx="56" cy="212"/>
                    </a:xfrm>
                    <a:custGeom>
                      <a:avLst/>
                      <a:gdLst>
                        <a:gd name="T0" fmla="*/ 53 w 85"/>
                        <a:gd name="T1" fmla="*/ 193 h 320"/>
                        <a:gd name="T2" fmla="*/ 53 w 85"/>
                        <a:gd name="T3" fmla="*/ 10 h 320"/>
                        <a:gd name="T4" fmla="*/ 43 w 85"/>
                        <a:gd name="T5" fmla="*/ 0 h 320"/>
                        <a:gd name="T6" fmla="*/ 32 w 85"/>
                        <a:gd name="T7" fmla="*/ 10 h 320"/>
                        <a:gd name="T8" fmla="*/ 32 w 85"/>
                        <a:gd name="T9" fmla="*/ 193 h 320"/>
                        <a:gd name="T10" fmla="*/ 0 w 85"/>
                        <a:gd name="T11" fmla="*/ 234 h 320"/>
                        <a:gd name="T12" fmla="*/ 32 w 85"/>
                        <a:gd name="T13" fmla="*/ 275 h 320"/>
                        <a:gd name="T14" fmla="*/ 32 w 85"/>
                        <a:gd name="T15" fmla="*/ 309 h 320"/>
                        <a:gd name="T16" fmla="*/ 43 w 85"/>
                        <a:gd name="T17" fmla="*/ 320 h 320"/>
                        <a:gd name="T18" fmla="*/ 53 w 85"/>
                        <a:gd name="T19" fmla="*/ 309 h 320"/>
                        <a:gd name="T20" fmla="*/ 53 w 85"/>
                        <a:gd name="T21" fmla="*/ 275 h 320"/>
                        <a:gd name="T22" fmla="*/ 85 w 85"/>
                        <a:gd name="T23" fmla="*/ 234 h 320"/>
                        <a:gd name="T24" fmla="*/ 53 w 85"/>
                        <a:gd name="T25" fmla="*/ 193 h 320"/>
                        <a:gd name="T26" fmla="*/ 43 w 85"/>
                        <a:gd name="T27" fmla="*/ 256 h 320"/>
                        <a:gd name="T28" fmla="*/ 21 w 85"/>
                        <a:gd name="T29" fmla="*/ 234 h 320"/>
                        <a:gd name="T30" fmla="*/ 43 w 85"/>
                        <a:gd name="T31" fmla="*/ 213 h 320"/>
                        <a:gd name="T32" fmla="*/ 64 w 85"/>
                        <a:gd name="T33" fmla="*/ 234 h 320"/>
                        <a:gd name="T34" fmla="*/ 43 w 85"/>
                        <a:gd name="T35" fmla="*/ 25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320">
                          <a:moveTo>
                            <a:pt x="53" y="193"/>
                          </a:moveTo>
                          <a:cubicBezTo>
                            <a:pt x="53" y="10"/>
                            <a:pt x="53" y="10"/>
                            <a:pt x="53" y="10"/>
                          </a:cubicBezTo>
                          <a:cubicBezTo>
                            <a:pt x="53" y="4"/>
                            <a:pt x="49" y="0"/>
                            <a:pt x="43" y="0"/>
                          </a:cubicBezTo>
                          <a:cubicBezTo>
                            <a:pt x="37" y="0"/>
                            <a:pt x="32" y="4"/>
                            <a:pt x="32" y="10"/>
                          </a:cubicBezTo>
                          <a:cubicBezTo>
                            <a:pt x="32" y="193"/>
                            <a:pt x="32" y="193"/>
                            <a:pt x="32" y="193"/>
                          </a:cubicBezTo>
                          <a:cubicBezTo>
                            <a:pt x="14" y="198"/>
                            <a:pt x="0" y="215"/>
                            <a:pt x="0" y="234"/>
                          </a:cubicBezTo>
                          <a:cubicBezTo>
                            <a:pt x="0" y="254"/>
                            <a:pt x="14" y="271"/>
                            <a:pt x="32" y="275"/>
                          </a:cubicBezTo>
                          <a:cubicBezTo>
                            <a:pt x="32" y="309"/>
                            <a:pt x="32" y="309"/>
                            <a:pt x="32" y="309"/>
                          </a:cubicBezTo>
                          <a:cubicBezTo>
                            <a:pt x="32" y="315"/>
                            <a:pt x="37" y="320"/>
                            <a:pt x="43" y="320"/>
                          </a:cubicBezTo>
                          <a:cubicBezTo>
                            <a:pt x="49" y="320"/>
                            <a:pt x="53" y="315"/>
                            <a:pt x="53" y="309"/>
                          </a:cubicBezTo>
                          <a:cubicBezTo>
                            <a:pt x="53" y="275"/>
                            <a:pt x="53" y="275"/>
                            <a:pt x="53" y="275"/>
                          </a:cubicBezTo>
                          <a:cubicBezTo>
                            <a:pt x="72" y="271"/>
                            <a:pt x="85" y="254"/>
                            <a:pt x="85" y="234"/>
                          </a:cubicBezTo>
                          <a:cubicBezTo>
                            <a:pt x="85" y="215"/>
                            <a:pt x="72" y="198"/>
                            <a:pt x="53" y="193"/>
                          </a:cubicBezTo>
                          <a:close/>
                          <a:moveTo>
                            <a:pt x="43" y="256"/>
                          </a:moveTo>
                          <a:cubicBezTo>
                            <a:pt x="31" y="256"/>
                            <a:pt x="21" y="246"/>
                            <a:pt x="21" y="234"/>
                          </a:cubicBezTo>
                          <a:cubicBezTo>
                            <a:pt x="21" y="223"/>
                            <a:pt x="31" y="213"/>
                            <a:pt x="43" y="213"/>
                          </a:cubicBezTo>
                          <a:cubicBezTo>
                            <a:pt x="54" y="213"/>
                            <a:pt x="64" y="223"/>
                            <a:pt x="64" y="234"/>
                          </a:cubicBezTo>
                          <a:cubicBezTo>
                            <a:pt x="64" y="246"/>
                            <a:pt x="54" y="256"/>
                            <a:pt x="43" y="256"/>
                          </a:cubicBezTo>
                          <a:close/>
                        </a:path>
                      </a:pathLst>
                    </a:custGeom>
                    <a:grpFill/>
                    <a:ln>
                      <a:noFill/>
                    </a:ln>
                    <a:effectLst/>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0" name="Freeform 191">
                      <a:extLst>
                        <a:ext uri="{FF2B5EF4-FFF2-40B4-BE49-F238E27FC236}">
                          <a16:creationId xmlns:a16="http://schemas.microsoft.com/office/drawing/2014/main" id="{833E2BEE-3F71-4CBA-96D8-21B4A41E1936}"/>
                        </a:ext>
                      </a:extLst>
                    </p:cNvPr>
                    <p:cNvSpPr>
                      <a:spLocks noEditPoints="1"/>
                    </p:cNvSpPr>
                    <p:nvPr/>
                  </p:nvSpPr>
                  <p:spPr bwMode="auto">
                    <a:xfrm>
                      <a:off x="472" y="453"/>
                      <a:ext cx="57" cy="212"/>
                    </a:xfrm>
                    <a:custGeom>
                      <a:avLst/>
                      <a:gdLst>
                        <a:gd name="T0" fmla="*/ 53 w 85"/>
                        <a:gd name="T1" fmla="*/ 44 h 320"/>
                        <a:gd name="T2" fmla="*/ 53 w 85"/>
                        <a:gd name="T3" fmla="*/ 10 h 320"/>
                        <a:gd name="T4" fmla="*/ 43 w 85"/>
                        <a:gd name="T5" fmla="*/ 0 h 320"/>
                        <a:gd name="T6" fmla="*/ 32 w 85"/>
                        <a:gd name="T7" fmla="*/ 10 h 320"/>
                        <a:gd name="T8" fmla="*/ 32 w 85"/>
                        <a:gd name="T9" fmla="*/ 44 h 320"/>
                        <a:gd name="T10" fmla="*/ 0 w 85"/>
                        <a:gd name="T11" fmla="*/ 85 h 320"/>
                        <a:gd name="T12" fmla="*/ 32 w 85"/>
                        <a:gd name="T13" fmla="*/ 126 h 320"/>
                        <a:gd name="T14" fmla="*/ 32 w 85"/>
                        <a:gd name="T15" fmla="*/ 309 h 320"/>
                        <a:gd name="T16" fmla="*/ 43 w 85"/>
                        <a:gd name="T17" fmla="*/ 320 h 320"/>
                        <a:gd name="T18" fmla="*/ 53 w 85"/>
                        <a:gd name="T19" fmla="*/ 309 h 320"/>
                        <a:gd name="T20" fmla="*/ 53 w 85"/>
                        <a:gd name="T21" fmla="*/ 126 h 320"/>
                        <a:gd name="T22" fmla="*/ 85 w 85"/>
                        <a:gd name="T23" fmla="*/ 85 h 320"/>
                        <a:gd name="T24" fmla="*/ 53 w 85"/>
                        <a:gd name="T25" fmla="*/ 44 h 320"/>
                        <a:gd name="T26" fmla="*/ 43 w 85"/>
                        <a:gd name="T27" fmla="*/ 106 h 320"/>
                        <a:gd name="T28" fmla="*/ 21 w 85"/>
                        <a:gd name="T29" fmla="*/ 85 h 320"/>
                        <a:gd name="T30" fmla="*/ 43 w 85"/>
                        <a:gd name="T31" fmla="*/ 64 h 320"/>
                        <a:gd name="T32" fmla="*/ 64 w 85"/>
                        <a:gd name="T33" fmla="*/ 85 h 320"/>
                        <a:gd name="T34" fmla="*/ 43 w 85"/>
                        <a:gd name="T35" fmla="*/ 10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320">
                          <a:moveTo>
                            <a:pt x="53" y="44"/>
                          </a:moveTo>
                          <a:cubicBezTo>
                            <a:pt x="53" y="10"/>
                            <a:pt x="53" y="10"/>
                            <a:pt x="53" y="10"/>
                          </a:cubicBezTo>
                          <a:cubicBezTo>
                            <a:pt x="53" y="4"/>
                            <a:pt x="49" y="0"/>
                            <a:pt x="43" y="0"/>
                          </a:cubicBezTo>
                          <a:cubicBezTo>
                            <a:pt x="37" y="0"/>
                            <a:pt x="32" y="4"/>
                            <a:pt x="32" y="10"/>
                          </a:cubicBezTo>
                          <a:cubicBezTo>
                            <a:pt x="32" y="44"/>
                            <a:pt x="32" y="44"/>
                            <a:pt x="32" y="44"/>
                          </a:cubicBezTo>
                          <a:cubicBezTo>
                            <a:pt x="14" y="49"/>
                            <a:pt x="0" y="65"/>
                            <a:pt x="0" y="85"/>
                          </a:cubicBezTo>
                          <a:cubicBezTo>
                            <a:pt x="0" y="105"/>
                            <a:pt x="14" y="121"/>
                            <a:pt x="32" y="126"/>
                          </a:cubicBezTo>
                          <a:cubicBezTo>
                            <a:pt x="32" y="309"/>
                            <a:pt x="32" y="309"/>
                            <a:pt x="32" y="309"/>
                          </a:cubicBezTo>
                          <a:cubicBezTo>
                            <a:pt x="32" y="315"/>
                            <a:pt x="37" y="320"/>
                            <a:pt x="43" y="320"/>
                          </a:cubicBezTo>
                          <a:cubicBezTo>
                            <a:pt x="49" y="320"/>
                            <a:pt x="53" y="315"/>
                            <a:pt x="53" y="309"/>
                          </a:cubicBezTo>
                          <a:cubicBezTo>
                            <a:pt x="53" y="126"/>
                            <a:pt x="53" y="126"/>
                            <a:pt x="53" y="126"/>
                          </a:cubicBezTo>
                          <a:cubicBezTo>
                            <a:pt x="72" y="121"/>
                            <a:pt x="85" y="105"/>
                            <a:pt x="85" y="85"/>
                          </a:cubicBezTo>
                          <a:cubicBezTo>
                            <a:pt x="85" y="65"/>
                            <a:pt x="72" y="49"/>
                            <a:pt x="53" y="44"/>
                          </a:cubicBezTo>
                          <a:close/>
                          <a:moveTo>
                            <a:pt x="43" y="106"/>
                          </a:moveTo>
                          <a:cubicBezTo>
                            <a:pt x="31" y="106"/>
                            <a:pt x="21" y="97"/>
                            <a:pt x="21" y="85"/>
                          </a:cubicBezTo>
                          <a:cubicBezTo>
                            <a:pt x="21" y="73"/>
                            <a:pt x="31" y="64"/>
                            <a:pt x="43" y="64"/>
                          </a:cubicBezTo>
                          <a:cubicBezTo>
                            <a:pt x="54" y="64"/>
                            <a:pt x="64" y="73"/>
                            <a:pt x="64" y="85"/>
                          </a:cubicBezTo>
                          <a:cubicBezTo>
                            <a:pt x="64" y="97"/>
                            <a:pt x="54" y="106"/>
                            <a:pt x="43" y="106"/>
                          </a:cubicBezTo>
                          <a:close/>
                        </a:path>
                      </a:pathLst>
                    </a:custGeom>
                    <a:grpFill/>
                    <a:ln>
                      <a:noFill/>
                    </a:ln>
                    <a:effectLst/>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1" name="Freeform 192">
                      <a:extLst>
                        <a:ext uri="{FF2B5EF4-FFF2-40B4-BE49-F238E27FC236}">
                          <a16:creationId xmlns:a16="http://schemas.microsoft.com/office/drawing/2014/main" id="{48504C86-5231-443F-903A-B9394AB632D6}"/>
                        </a:ext>
                      </a:extLst>
                    </p:cNvPr>
                    <p:cNvSpPr>
                      <a:spLocks noEditPoints="1"/>
                    </p:cNvSpPr>
                    <p:nvPr/>
                  </p:nvSpPr>
                  <p:spPr bwMode="auto">
                    <a:xfrm>
                      <a:off x="600" y="453"/>
                      <a:ext cx="56" cy="212"/>
                    </a:xfrm>
                    <a:custGeom>
                      <a:avLst/>
                      <a:gdLst>
                        <a:gd name="T0" fmla="*/ 53 w 85"/>
                        <a:gd name="T1" fmla="*/ 97 h 320"/>
                        <a:gd name="T2" fmla="*/ 53 w 85"/>
                        <a:gd name="T3" fmla="*/ 10 h 320"/>
                        <a:gd name="T4" fmla="*/ 43 w 85"/>
                        <a:gd name="T5" fmla="*/ 0 h 320"/>
                        <a:gd name="T6" fmla="*/ 32 w 85"/>
                        <a:gd name="T7" fmla="*/ 10 h 320"/>
                        <a:gd name="T8" fmla="*/ 32 w 85"/>
                        <a:gd name="T9" fmla="*/ 97 h 320"/>
                        <a:gd name="T10" fmla="*/ 0 w 85"/>
                        <a:gd name="T11" fmla="*/ 138 h 320"/>
                        <a:gd name="T12" fmla="*/ 32 w 85"/>
                        <a:gd name="T13" fmla="*/ 179 h 320"/>
                        <a:gd name="T14" fmla="*/ 32 w 85"/>
                        <a:gd name="T15" fmla="*/ 309 h 320"/>
                        <a:gd name="T16" fmla="*/ 43 w 85"/>
                        <a:gd name="T17" fmla="*/ 320 h 320"/>
                        <a:gd name="T18" fmla="*/ 53 w 85"/>
                        <a:gd name="T19" fmla="*/ 309 h 320"/>
                        <a:gd name="T20" fmla="*/ 53 w 85"/>
                        <a:gd name="T21" fmla="*/ 179 h 320"/>
                        <a:gd name="T22" fmla="*/ 85 w 85"/>
                        <a:gd name="T23" fmla="*/ 138 h 320"/>
                        <a:gd name="T24" fmla="*/ 53 w 85"/>
                        <a:gd name="T25" fmla="*/ 97 h 320"/>
                        <a:gd name="T26" fmla="*/ 43 w 85"/>
                        <a:gd name="T27" fmla="*/ 160 h 320"/>
                        <a:gd name="T28" fmla="*/ 21 w 85"/>
                        <a:gd name="T29" fmla="*/ 138 h 320"/>
                        <a:gd name="T30" fmla="*/ 43 w 85"/>
                        <a:gd name="T31" fmla="*/ 117 h 320"/>
                        <a:gd name="T32" fmla="*/ 64 w 85"/>
                        <a:gd name="T33" fmla="*/ 138 h 320"/>
                        <a:gd name="T34" fmla="*/ 43 w 85"/>
                        <a:gd name="T35" fmla="*/ 16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320">
                          <a:moveTo>
                            <a:pt x="53" y="97"/>
                          </a:moveTo>
                          <a:cubicBezTo>
                            <a:pt x="53" y="10"/>
                            <a:pt x="53" y="10"/>
                            <a:pt x="53" y="10"/>
                          </a:cubicBezTo>
                          <a:cubicBezTo>
                            <a:pt x="53" y="4"/>
                            <a:pt x="49" y="0"/>
                            <a:pt x="43" y="0"/>
                          </a:cubicBezTo>
                          <a:cubicBezTo>
                            <a:pt x="37" y="0"/>
                            <a:pt x="32" y="4"/>
                            <a:pt x="32" y="10"/>
                          </a:cubicBezTo>
                          <a:cubicBezTo>
                            <a:pt x="32" y="97"/>
                            <a:pt x="32" y="97"/>
                            <a:pt x="32" y="97"/>
                          </a:cubicBezTo>
                          <a:cubicBezTo>
                            <a:pt x="14" y="102"/>
                            <a:pt x="0" y="119"/>
                            <a:pt x="0" y="138"/>
                          </a:cubicBezTo>
                          <a:cubicBezTo>
                            <a:pt x="0" y="158"/>
                            <a:pt x="14" y="175"/>
                            <a:pt x="32" y="179"/>
                          </a:cubicBezTo>
                          <a:cubicBezTo>
                            <a:pt x="32" y="309"/>
                            <a:pt x="32" y="309"/>
                            <a:pt x="32" y="309"/>
                          </a:cubicBezTo>
                          <a:cubicBezTo>
                            <a:pt x="32" y="315"/>
                            <a:pt x="37" y="320"/>
                            <a:pt x="43" y="320"/>
                          </a:cubicBezTo>
                          <a:cubicBezTo>
                            <a:pt x="49" y="320"/>
                            <a:pt x="53" y="315"/>
                            <a:pt x="53" y="309"/>
                          </a:cubicBezTo>
                          <a:cubicBezTo>
                            <a:pt x="53" y="179"/>
                            <a:pt x="53" y="179"/>
                            <a:pt x="53" y="179"/>
                          </a:cubicBezTo>
                          <a:cubicBezTo>
                            <a:pt x="72" y="175"/>
                            <a:pt x="85" y="158"/>
                            <a:pt x="85" y="138"/>
                          </a:cubicBezTo>
                          <a:cubicBezTo>
                            <a:pt x="85" y="119"/>
                            <a:pt x="72" y="102"/>
                            <a:pt x="53" y="97"/>
                          </a:cubicBezTo>
                          <a:close/>
                          <a:moveTo>
                            <a:pt x="43" y="160"/>
                          </a:moveTo>
                          <a:cubicBezTo>
                            <a:pt x="31" y="160"/>
                            <a:pt x="21" y="150"/>
                            <a:pt x="21" y="138"/>
                          </a:cubicBezTo>
                          <a:cubicBezTo>
                            <a:pt x="21" y="127"/>
                            <a:pt x="31" y="117"/>
                            <a:pt x="43" y="117"/>
                          </a:cubicBezTo>
                          <a:cubicBezTo>
                            <a:pt x="54" y="117"/>
                            <a:pt x="64" y="127"/>
                            <a:pt x="64" y="138"/>
                          </a:cubicBezTo>
                          <a:cubicBezTo>
                            <a:pt x="64" y="150"/>
                            <a:pt x="54" y="160"/>
                            <a:pt x="43" y="160"/>
                          </a:cubicBezTo>
                          <a:close/>
                        </a:path>
                      </a:pathLst>
                    </a:custGeom>
                    <a:grpFill/>
                    <a:ln>
                      <a:noFill/>
                    </a:ln>
                    <a:effectLst/>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1" i="0" u="none" strike="noStrike" kern="0" cap="none" spc="0" normalizeH="0" baseline="0" noProof="0" dirty="0">
                        <a:ln w="10160">
                          <a:solidFill>
                            <a:srgbClr val="B4009E"/>
                          </a:solidFill>
                          <a:prstDash val="solid"/>
                        </a:ln>
                        <a:effectLst>
                          <a:outerShdw blurRad="38100" dist="22860" dir="5400000" algn="tl" rotWithShape="0">
                            <a:srgbClr val="000000">
                              <a:alpha val="30000"/>
                            </a:srgbClr>
                          </a:outerShdw>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82" name="Group 81">
                    <a:extLst>
                      <a:ext uri="{FF2B5EF4-FFF2-40B4-BE49-F238E27FC236}">
                        <a16:creationId xmlns:a16="http://schemas.microsoft.com/office/drawing/2014/main" id="{FC2ABB27-70C1-4626-BA0F-07EA2C949BC9}"/>
                      </a:ext>
                    </a:extLst>
                  </p:cNvPr>
                  <p:cNvGrpSpPr>
                    <a:grpSpLocks/>
                  </p:cNvGrpSpPr>
                  <p:nvPr/>
                </p:nvGrpSpPr>
                <p:grpSpPr>
                  <a:xfrm>
                    <a:off x="447894" y="1960672"/>
                    <a:ext cx="548640" cy="548640"/>
                    <a:chOff x="5523598" y="2993097"/>
                    <a:chExt cx="399993" cy="370106"/>
                  </a:xfrm>
                  <a:solidFill>
                    <a:schemeClr val="bg1"/>
                  </a:solidFill>
                </p:grpSpPr>
                <p:sp>
                  <p:nvSpPr>
                    <p:cNvPr id="83" name="Freeform 863">
                      <a:extLst>
                        <a:ext uri="{FF2B5EF4-FFF2-40B4-BE49-F238E27FC236}">
                          <a16:creationId xmlns:a16="http://schemas.microsoft.com/office/drawing/2014/main" id="{AADF0DC3-61C5-4B3E-B412-E7582A77CA70}"/>
                        </a:ext>
                      </a:extLst>
                    </p:cNvPr>
                    <p:cNvSpPr>
                      <a:spLocks noEditPoints="1"/>
                    </p:cNvSpPr>
                    <p:nvPr/>
                  </p:nvSpPr>
                  <p:spPr bwMode="auto">
                    <a:xfrm>
                      <a:off x="5523598" y="2993097"/>
                      <a:ext cx="399993" cy="370106"/>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84" name="Freeform 864">
                      <a:extLst>
                        <a:ext uri="{FF2B5EF4-FFF2-40B4-BE49-F238E27FC236}">
                          <a16:creationId xmlns:a16="http://schemas.microsoft.com/office/drawing/2014/main" id="{57D1BB4A-553B-4482-980F-3B9EE7A7528E}"/>
                        </a:ext>
                      </a:extLst>
                    </p:cNvPr>
                    <p:cNvSpPr>
                      <a:spLocks noEditPoints="1"/>
                    </p:cNvSpPr>
                    <p:nvPr/>
                  </p:nvSpPr>
                  <p:spPr bwMode="auto">
                    <a:xfrm>
                      <a:off x="5598891" y="3077755"/>
                      <a:ext cx="232937" cy="199705"/>
                    </a:xfrm>
                    <a:custGeom>
                      <a:avLst/>
                      <a:gdLst>
                        <a:gd name="T0" fmla="*/ 256 w 298"/>
                        <a:gd name="T1" fmla="*/ 192 h 277"/>
                        <a:gd name="T2" fmla="*/ 223 w 298"/>
                        <a:gd name="T3" fmla="*/ 208 h 277"/>
                        <a:gd name="T4" fmla="*/ 84 w 298"/>
                        <a:gd name="T5" fmla="*/ 146 h 277"/>
                        <a:gd name="T6" fmla="*/ 85 w 298"/>
                        <a:gd name="T7" fmla="*/ 139 h 277"/>
                        <a:gd name="T8" fmla="*/ 84 w 298"/>
                        <a:gd name="T9" fmla="*/ 131 h 277"/>
                        <a:gd name="T10" fmla="*/ 223 w 298"/>
                        <a:gd name="T11" fmla="*/ 69 h 277"/>
                        <a:gd name="T12" fmla="*/ 256 w 298"/>
                        <a:gd name="T13" fmla="*/ 85 h 277"/>
                        <a:gd name="T14" fmla="*/ 298 w 298"/>
                        <a:gd name="T15" fmla="*/ 43 h 277"/>
                        <a:gd name="T16" fmla="*/ 256 w 298"/>
                        <a:gd name="T17" fmla="*/ 0 h 277"/>
                        <a:gd name="T18" fmla="*/ 213 w 298"/>
                        <a:gd name="T19" fmla="*/ 43 h 277"/>
                        <a:gd name="T20" fmla="*/ 214 w 298"/>
                        <a:gd name="T21" fmla="*/ 50 h 277"/>
                        <a:gd name="T22" fmla="*/ 75 w 298"/>
                        <a:gd name="T23" fmla="*/ 112 h 277"/>
                        <a:gd name="T24" fmla="*/ 42 w 298"/>
                        <a:gd name="T25" fmla="*/ 96 h 277"/>
                        <a:gd name="T26" fmla="*/ 0 w 298"/>
                        <a:gd name="T27" fmla="*/ 139 h 277"/>
                        <a:gd name="T28" fmla="*/ 42 w 298"/>
                        <a:gd name="T29" fmla="*/ 181 h 277"/>
                        <a:gd name="T30" fmla="*/ 75 w 298"/>
                        <a:gd name="T31" fmla="*/ 165 h 277"/>
                        <a:gd name="T32" fmla="*/ 214 w 298"/>
                        <a:gd name="T33" fmla="*/ 227 h 277"/>
                        <a:gd name="T34" fmla="*/ 213 w 298"/>
                        <a:gd name="T35" fmla="*/ 235 h 277"/>
                        <a:gd name="T36" fmla="*/ 256 w 298"/>
                        <a:gd name="T37" fmla="*/ 277 h 277"/>
                        <a:gd name="T38" fmla="*/ 298 w 298"/>
                        <a:gd name="T39" fmla="*/ 235 h 277"/>
                        <a:gd name="T40" fmla="*/ 256 w 298"/>
                        <a:gd name="T41" fmla="*/ 192 h 277"/>
                        <a:gd name="T42" fmla="*/ 256 w 298"/>
                        <a:gd name="T43" fmla="*/ 21 h 277"/>
                        <a:gd name="T44" fmla="*/ 277 w 298"/>
                        <a:gd name="T45" fmla="*/ 43 h 277"/>
                        <a:gd name="T46" fmla="*/ 256 w 298"/>
                        <a:gd name="T47" fmla="*/ 64 h 277"/>
                        <a:gd name="T48" fmla="*/ 234 w 298"/>
                        <a:gd name="T49" fmla="*/ 43 h 277"/>
                        <a:gd name="T50" fmla="*/ 256 w 298"/>
                        <a:gd name="T51" fmla="*/ 21 h 277"/>
                        <a:gd name="T52" fmla="*/ 42 w 298"/>
                        <a:gd name="T53" fmla="*/ 160 h 277"/>
                        <a:gd name="T54" fmla="*/ 21 w 298"/>
                        <a:gd name="T55" fmla="*/ 139 h 277"/>
                        <a:gd name="T56" fmla="*/ 42 w 298"/>
                        <a:gd name="T57" fmla="*/ 117 h 277"/>
                        <a:gd name="T58" fmla="*/ 64 w 298"/>
                        <a:gd name="T59" fmla="*/ 139 h 277"/>
                        <a:gd name="T60" fmla="*/ 42 w 298"/>
                        <a:gd name="T61" fmla="*/ 160 h 277"/>
                        <a:gd name="T62" fmla="*/ 256 w 298"/>
                        <a:gd name="T63" fmla="*/ 256 h 277"/>
                        <a:gd name="T64" fmla="*/ 234 w 298"/>
                        <a:gd name="T65" fmla="*/ 235 h 277"/>
                        <a:gd name="T66" fmla="*/ 256 w 298"/>
                        <a:gd name="T67" fmla="*/ 213 h 277"/>
                        <a:gd name="T68" fmla="*/ 277 w 298"/>
                        <a:gd name="T69" fmla="*/ 235 h 277"/>
                        <a:gd name="T70" fmla="*/ 256 w 298"/>
                        <a:gd name="T71" fmla="*/ 25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8" h="277">
                          <a:moveTo>
                            <a:pt x="256" y="192"/>
                          </a:moveTo>
                          <a:cubicBezTo>
                            <a:pt x="242" y="192"/>
                            <a:pt x="230" y="198"/>
                            <a:pt x="223" y="208"/>
                          </a:cubicBezTo>
                          <a:cubicBezTo>
                            <a:pt x="84" y="146"/>
                            <a:pt x="84" y="146"/>
                            <a:pt x="84" y="146"/>
                          </a:cubicBezTo>
                          <a:cubicBezTo>
                            <a:pt x="85" y="143"/>
                            <a:pt x="85" y="141"/>
                            <a:pt x="85" y="139"/>
                          </a:cubicBezTo>
                          <a:cubicBezTo>
                            <a:pt x="85" y="136"/>
                            <a:pt x="85" y="134"/>
                            <a:pt x="84" y="131"/>
                          </a:cubicBezTo>
                          <a:cubicBezTo>
                            <a:pt x="223" y="69"/>
                            <a:pt x="223" y="69"/>
                            <a:pt x="223" y="69"/>
                          </a:cubicBezTo>
                          <a:cubicBezTo>
                            <a:pt x="230" y="79"/>
                            <a:pt x="242" y="85"/>
                            <a:pt x="256" y="85"/>
                          </a:cubicBezTo>
                          <a:cubicBezTo>
                            <a:pt x="279" y="85"/>
                            <a:pt x="298" y="66"/>
                            <a:pt x="298" y="43"/>
                          </a:cubicBezTo>
                          <a:cubicBezTo>
                            <a:pt x="298" y="19"/>
                            <a:pt x="279" y="0"/>
                            <a:pt x="256" y="0"/>
                          </a:cubicBezTo>
                          <a:cubicBezTo>
                            <a:pt x="232" y="0"/>
                            <a:pt x="213" y="19"/>
                            <a:pt x="213" y="43"/>
                          </a:cubicBezTo>
                          <a:cubicBezTo>
                            <a:pt x="213" y="45"/>
                            <a:pt x="213" y="48"/>
                            <a:pt x="214" y="50"/>
                          </a:cubicBezTo>
                          <a:cubicBezTo>
                            <a:pt x="75" y="112"/>
                            <a:pt x="75" y="112"/>
                            <a:pt x="75" y="112"/>
                          </a:cubicBezTo>
                          <a:cubicBezTo>
                            <a:pt x="68" y="102"/>
                            <a:pt x="56" y="96"/>
                            <a:pt x="42" y="96"/>
                          </a:cubicBezTo>
                          <a:cubicBezTo>
                            <a:pt x="19" y="96"/>
                            <a:pt x="0" y="115"/>
                            <a:pt x="0" y="139"/>
                          </a:cubicBezTo>
                          <a:cubicBezTo>
                            <a:pt x="0" y="162"/>
                            <a:pt x="19" y="181"/>
                            <a:pt x="42" y="181"/>
                          </a:cubicBezTo>
                          <a:cubicBezTo>
                            <a:pt x="56" y="181"/>
                            <a:pt x="68" y="175"/>
                            <a:pt x="75" y="165"/>
                          </a:cubicBezTo>
                          <a:cubicBezTo>
                            <a:pt x="214" y="227"/>
                            <a:pt x="214" y="227"/>
                            <a:pt x="214" y="227"/>
                          </a:cubicBezTo>
                          <a:cubicBezTo>
                            <a:pt x="213" y="230"/>
                            <a:pt x="213" y="232"/>
                            <a:pt x="213" y="235"/>
                          </a:cubicBezTo>
                          <a:cubicBezTo>
                            <a:pt x="213" y="258"/>
                            <a:pt x="232" y="277"/>
                            <a:pt x="256" y="277"/>
                          </a:cubicBezTo>
                          <a:cubicBezTo>
                            <a:pt x="279" y="277"/>
                            <a:pt x="298" y="258"/>
                            <a:pt x="298" y="235"/>
                          </a:cubicBezTo>
                          <a:cubicBezTo>
                            <a:pt x="298" y="211"/>
                            <a:pt x="279" y="192"/>
                            <a:pt x="256" y="192"/>
                          </a:cubicBezTo>
                          <a:close/>
                          <a:moveTo>
                            <a:pt x="256" y="21"/>
                          </a:moveTo>
                          <a:cubicBezTo>
                            <a:pt x="267" y="21"/>
                            <a:pt x="277" y="31"/>
                            <a:pt x="277" y="43"/>
                          </a:cubicBezTo>
                          <a:cubicBezTo>
                            <a:pt x="277" y="54"/>
                            <a:pt x="267" y="64"/>
                            <a:pt x="256" y="64"/>
                          </a:cubicBezTo>
                          <a:cubicBezTo>
                            <a:pt x="244" y="64"/>
                            <a:pt x="234" y="54"/>
                            <a:pt x="234" y="43"/>
                          </a:cubicBezTo>
                          <a:cubicBezTo>
                            <a:pt x="234" y="31"/>
                            <a:pt x="244" y="21"/>
                            <a:pt x="256" y="21"/>
                          </a:cubicBezTo>
                          <a:close/>
                          <a:moveTo>
                            <a:pt x="42" y="160"/>
                          </a:moveTo>
                          <a:cubicBezTo>
                            <a:pt x="31" y="160"/>
                            <a:pt x="21" y="150"/>
                            <a:pt x="21" y="139"/>
                          </a:cubicBezTo>
                          <a:cubicBezTo>
                            <a:pt x="21" y="127"/>
                            <a:pt x="31" y="117"/>
                            <a:pt x="42" y="117"/>
                          </a:cubicBezTo>
                          <a:cubicBezTo>
                            <a:pt x="54" y="117"/>
                            <a:pt x="64" y="127"/>
                            <a:pt x="64" y="139"/>
                          </a:cubicBezTo>
                          <a:cubicBezTo>
                            <a:pt x="64" y="150"/>
                            <a:pt x="54" y="160"/>
                            <a:pt x="42" y="160"/>
                          </a:cubicBezTo>
                          <a:close/>
                          <a:moveTo>
                            <a:pt x="256" y="256"/>
                          </a:moveTo>
                          <a:cubicBezTo>
                            <a:pt x="244" y="256"/>
                            <a:pt x="234" y="246"/>
                            <a:pt x="234" y="235"/>
                          </a:cubicBezTo>
                          <a:cubicBezTo>
                            <a:pt x="234" y="223"/>
                            <a:pt x="244" y="213"/>
                            <a:pt x="256" y="213"/>
                          </a:cubicBezTo>
                          <a:cubicBezTo>
                            <a:pt x="267" y="213"/>
                            <a:pt x="277" y="223"/>
                            <a:pt x="277" y="235"/>
                          </a:cubicBezTo>
                          <a:cubicBezTo>
                            <a:pt x="277" y="246"/>
                            <a:pt x="267" y="256"/>
                            <a:pt x="256" y="25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grpSp>
              <p:grpSp>
                <p:nvGrpSpPr>
                  <p:cNvPr id="86" name="Group 85">
                    <a:extLst>
                      <a:ext uri="{FF2B5EF4-FFF2-40B4-BE49-F238E27FC236}">
                        <a16:creationId xmlns:a16="http://schemas.microsoft.com/office/drawing/2014/main" id="{5FAF2C29-8654-4F54-8431-16B34411BA16}"/>
                      </a:ext>
                    </a:extLst>
                  </p:cNvPr>
                  <p:cNvGrpSpPr>
                    <a:grpSpLocks/>
                  </p:cNvGrpSpPr>
                  <p:nvPr/>
                </p:nvGrpSpPr>
                <p:grpSpPr>
                  <a:xfrm>
                    <a:off x="447894" y="2840491"/>
                    <a:ext cx="548640" cy="548640"/>
                    <a:chOff x="10243152" y="4061926"/>
                    <a:chExt cx="397603" cy="397603"/>
                  </a:xfrm>
                  <a:solidFill>
                    <a:schemeClr val="bg1"/>
                  </a:solidFill>
                </p:grpSpPr>
                <p:sp>
                  <p:nvSpPr>
                    <p:cNvPr id="87" name="Freeform 416">
                      <a:extLst>
                        <a:ext uri="{FF2B5EF4-FFF2-40B4-BE49-F238E27FC236}">
                          <a16:creationId xmlns:a16="http://schemas.microsoft.com/office/drawing/2014/main" id="{18062B7A-E585-455E-8199-14640AB5DB6F}"/>
                        </a:ext>
                      </a:extLst>
                    </p:cNvPr>
                    <p:cNvSpPr>
                      <a:spLocks noEditPoints="1"/>
                    </p:cNvSpPr>
                    <p:nvPr/>
                  </p:nvSpPr>
                  <p:spPr bwMode="auto">
                    <a:xfrm>
                      <a:off x="10350739" y="4169513"/>
                      <a:ext cx="182430" cy="182430"/>
                    </a:xfrm>
                    <a:custGeom>
                      <a:avLst/>
                      <a:gdLst>
                        <a:gd name="T0" fmla="*/ 234 w 234"/>
                        <a:gd name="T1" fmla="*/ 64 h 235"/>
                        <a:gd name="T2" fmla="*/ 213 w 234"/>
                        <a:gd name="T3" fmla="*/ 64 h 235"/>
                        <a:gd name="T4" fmla="*/ 157 w 234"/>
                        <a:gd name="T5" fmla="*/ 93 h 235"/>
                        <a:gd name="T6" fmla="*/ 141 w 234"/>
                        <a:gd name="T7" fmla="*/ 93 h 235"/>
                        <a:gd name="T8" fmla="*/ 198 w 234"/>
                        <a:gd name="T9" fmla="*/ 21 h 235"/>
                        <a:gd name="T10" fmla="*/ 160 w 234"/>
                        <a:gd name="T11" fmla="*/ 11 h 235"/>
                        <a:gd name="T12" fmla="*/ 224 w 234"/>
                        <a:gd name="T13" fmla="*/ 0 h 235"/>
                        <a:gd name="T14" fmla="*/ 228 w 234"/>
                        <a:gd name="T15" fmla="*/ 1 h 235"/>
                        <a:gd name="T16" fmla="*/ 77 w 234"/>
                        <a:gd name="T17" fmla="*/ 142 h 235"/>
                        <a:gd name="T18" fmla="*/ 21 w 234"/>
                        <a:gd name="T19" fmla="*/ 171 h 235"/>
                        <a:gd name="T20" fmla="*/ 0 w 234"/>
                        <a:gd name="T21" fmla="*/ 171 h 235"/>
                        <a:gd name="T22" fmla="*/ 0 w 234"/>
                        <a:gd name="T23" fmla="*/ 224 h 235"/>
                        <a:gd name="T24" fmla="*/ 10 w 234"/>
                        <a:gd name="T25" fmla="*/ 235 h 235"/>
                        <a:gd name="T26" fmla="*/ 74 w 234"/>
                        <a:gd name="T27" fmla="*/ 224 h 235"/>
                        <a:gd name="T28" fmla="*/ 36 w 234"/>
                        <a:gd name="T29" fmla="*/ 213 h 235"/>
                        <a:gd name="T30" fmla="*/ 93 w 234"/>
                        <a:gd name="T31" fmla="*/ 142 h 235"/>
                        <a:gd name="T32" fmla="*/ 36 w 234"/>
                        <a:gd name="T33" fmla="*/ 21 h 235"/>
                        <a:gd name="T34" fmla="*/ 74 w 234"/>
                        <a:gd name="T35" fmla="*/ 11 h 235"/>
                        <a:gd name="T36" fmla="*/ 10 w 234"/>
                        <a:gd name="T37" fmla="*/ 0 h 235"/>
                        <a:gd name="T38" fmla="*/ 6 w 234"/>
                        <a:gd name="T39" fmla="*/ 1 h 235"/>
                        <a:gd name="T40" fmla="*/ 0 w 234"/>
                        <a:gd name="T41" fmla="*/ 64 h 235"/>
                        <a:gd name="T42" fmla="*/ 21 w 234"/>
                        <a:gd name="T43" fmla="*/ 64 h 235"/>
                        <a:gd name="T44" fmla="*/ 77 w 234"/>
                        <a:gd name="T45" fmla="*/ 93 h 235"/>
                        <a:gd name="T46" fmla="*/ 93 w 234"/>
                        <a:gd name="T47" fmla="*/ 93 h 235"/>
                        <a:gd name="T48" fmla="*/ 36 w 234"/>
                        <a:gd name="T49" fmla="*/ 21 h 235"/>
                        <a:gd name="T50" fmla="*/ 213 w 234"/>
                        <a:gd name="T51" fmla="*/ 171 h 235"/>
                        <a:gd name="T52" fmla="*/ 157 w 234"/>
                        <a:gd name="T53" fmla="*/ 142 h 235"/>
                        <a:gd name="T54" fmla="*/ 141 w 234"/>
                        <a:gd name="T55" fmla="*/ 157 h 235"/>
                        <a:gd name="T56" fmla="*/ 170 w 234"/>
                        <a:gd name="T57" fmla="*/ 213 h 235"/>
                        <a:gd name="T58" fmla="*/ 170 w 234"/>
                        <a:gd name="T59" fmla="*/ 235 h 235"/>
                        <a:gd name="T60" fmla="*/ 234 w 234"/>
                        <a:gd name="T61" fmla="*/ 228 h 235"/>
                        <a:gd name="T62" fmla="*/ 234 w 234"/>
                        <a:gd name="T63" fmla="*/ 224 h 235"/>
                        <a:gd name="T64" fmla="*/ 224 w 234"/>
                        <a:gd name="T65" fmla="*/ 16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4" h="235">
                          <a:moveTo>
                            <a:pt x="234" y="11"/>
                          </a:moveTo>
                          <a:cubicBezTo>
                            <a:pt x="234" y="64"/>
                            <a:pt x="234" y="64"/>
                            <a:pt x="234" y="64"/>
                          </a:cubicBezTo>
                          <a:cubicBezTo>
                            <a:pt x="234" y="70"/>
                            <a:pt x="230" y="75"/>
                            <a:pt x="224" y="75"/>
                          </a:cubicBezTo>
                          <a:cubicBezTo>
                            <a:pt x="218" y="75"/>
                            <a:pt x="213" y="70"/>
                            <a:pt x="213" y="64"/>
                          </a:cubicBezTo>
                          <a:cubicBezTo>
                            <a:pt x="213" y="36"/>
                            <a:pt x="213" y="36"/>
                            <a:pt x="213" y="36"/>
                          </a:cubicBezTo>
                          <a:cubicBezTo>
                            <a:pt x="157" y="93"/>
                            <a:pt x="157" y="93"/>
                            <a:pt x="157" y="93"/>
                          </a:cubicBezTo>
                          <a:cubicBezTo>
                            <a:pt x="154" y="95"/>
                            <a:pt x="152" y="96"/>
                            <a:pt x="149" y="96"/>
                          </a:cubicBezTo>
                          <a:cubicBezTo>
                            <a:pt x="146" y="96"/>
                            <a:pt x="144" y="95"/>
                            <a:pt x="141" y="93"/>
                          </a:cubicBezTo>
                          <a:cubicBezTo>
                            <a:pt x="137" y="89"/>
                            <a:pt x="137" y="82"/>
                            <a:pt x="141" y="78"/>
                          </a:cubicBezTo>
                          <a:cubicBezTo>
                            <a:pt x="198" y="21"/>
                            <a:pt x="198" y="21"/>
                            <a:pt x="198" y="21"/>
                          </a:cubicBezTo>
                          <a:cubicBezTo>
                            <a:pt x="170" y="21"/>
                            <a:pt x="170" y="21"/>
                            <a:pt x="170" y="21"/>
                          </a:cubicBezTo>
                          <a:cubicBezTo>
                            <a:pt x="164" y="21"/>
                            <a:pt x="160" y="17"/>
                            <a:pt x="160" y="11"/>
                          </a:cubicBezTo>
                          <a:cubicBezTo>
                            <a:pt x="160" y="5"/>
                            <a:pt x="164" y="0"/>
                            <a:pt x="170" y="0"/>
                          </a:cubicBezTo>
                          <a:cubicBezTo>
                            <a:pt x="224" y="0"/>
                            <a:pt x="224" y="0"/>
                            <a:pt x="224" y="0"/>
                          </a:cubicBezTo>
                          <a:cubicBezTo>
                            <a:pt x="224" y="0"/>
                            <a:pt x="224" y="0"/>
                            <a:pt x="224" y="0"/>
                          </a:cubicBezTo>
                          <a:cubicBezTo>
                            <a:pt x="225" y="0"/>
                            <a:pt x="226" y="0"/>
                            <a:pt x="228" y="1"/>
                          </a:cubicBezTo>
                          <a:cubicBezTo>
                            <a:pt x="232" y="2"/>
                            <a:pt x="234" y="6"/>
                            <a:pt x="234" y="11"/>
                          </a:cubicBezTo>
                          <a:close/>
                          <a:moveTo>
                            <a:pt x="77" y="142"/>
                          </a:moveTo>
                          <a:cubicBezTo>
                            <a:pt x="21" y="198"/>
                            <a:pt x="21" y="198"/>
                            <a:pt x="21" y="198"/>
                          </a:cubicBezTo>
                          <a:cubicBezTo>
                            <a:pt x="21" y="171"/>
                            <a:pt x="21" y="171"/>
                            <a:pt x="21" y="171"/>
                          </a:cubicBezTo>
                          <a:cubicBezTo>
                            <a:pt x="21" y="165"/>
                            <a:pt x="16" y="160"/>
                            <a:pt x="10" y="160"/>
                          </a:cubicBezTo>
                          <a:cubicBezTo>
                            <a:pt x="4" y="160"/>
                            <a:pt x="0" y="165"/>
                            <a:pt x="0" y="171"/>
                          </a:cubicBezTo>
                          <a:cubicBezTo>
                            <a:pt x="0" y="224"/>
                            <a:pt x="0" y="224"/>
                            <a:pt x="0" y="224"/>
                          </a:cubicBezTo>
                          <a:cubicBezTo>
                            <a:pt x="0" y="224"/>
                            <a:pt x="0" y="224"/>
                            <a:pt x="0" y="224"/>
                          </a:cubicBezTo>
                          <a:cubicBezTo>
                            <a:pt x="0" y="226"/>
                            <a:pt x="0" y="227"/>
                            <a:pt x="0" y="228"/>
                          </a:cubicBezTo>
                          <a:cubicBezTo>
                            <a:pt x="2" y="232"/>
                            <a:pt x="6" y="235"/>
                            <a:pt x="10" y="235"/>
                          </a:cubicBezTo>
                          <a:cubicBezTo>
                            <a:pt x="64" y="235"/>
                            <a:pt x="64" y="235"/>
                            <a:pt x="64" y="235"/>
                          </a:cubicBezTo>
                          <a:cubicBezTo>
                            <a:pt x="70" y="235"/>
                            <a:pt x="74" y="230"/>
                            <a:pt x="74" y="224"/>
                          </a:cubicBezTo>
                          <a:cubicBezTo>
                            <a:pt x="74" y="218"/>
                            <a:pt x="70" y="213"/>
                            <a:pt x="64" y="213"/>
                          </a:cubicBezTo>
                          <a:cubicBezTo>
                            <a:pt x="36" y="213"/>
                            <a:pt x="36" y="213"/>
                            <a:pt x="36" y="213"/>
                          </a:cubicBezTo>
                          <a:cubicBezTo>
                            <a:pt x="93" y="157"/>
                            <a:pt x="93" y="157"/>
                            <a:pt x="93" y="157"/>
                          </a:cubicBezTo>
                          <a:cubicBezTo>
                            <a:pt x="97" y="153"/>
                            <a:pt x="97" y="146"/>
                            <a:pt x="93" y="142"/>
                          </a:cubicBezTo>
                          <a:cubicBezTo>
                            <a:pt x="88" y="138"/>
                            <a:pt x="82" y="138"/>
                            <a:pt x="77" y="142"/>
                          </a:cubicBezTo>
                          <a:close/>
                          <a:moveTo>
                            <a:pt x="36" y="21"/>
                          </a:moveTo>
                          <a:cubicBezTo>
                            <a:pt x="64" y="21"/>
                            <a:pt x="64" y="21"/>
                            <a:pt x="64" y="21"/>
                          </a:cubicBezTo>
                          <a:cubicBezTo>
                            <a:pt x="70" y="21"/>
                            <a:pt x="74" y="17"/>
                            <a:pt x="74" y="11"/>
                          </a:cubicBezTo>
                          <a:cubicBezTo>
                            <a:pt x="74" y="5"/>
                            <a:pt x="70" y="0"/>
                            <a:pt x="64" y="0"/>
                          </a:cubicBezTo>
                          <a:cubicBezTo>
                            <a:pt x="10" y="0"/>
                            <a:pt x="10" y="0"/>
                            <a:pt x="10" y="0"/>
                          </a:cubicBezTo>
                          <a:cubicBezTo>
                            <a:pt x="10" y="0"/>
                            <a:pt x="10" y="0"/>
                            <a:pt x="10" y="0"/>
                          </a:cubicBezTo>
                          <a:cubicBezTo>
                            <a:pt x="9" y="0"/>
                            <a:pt x="8" y="0"/>
                            <a:pt x="6" y="1"/>
                          </a:cubicBezTo>
                          <a:cubicBezTo>
                            <a:pt x="2" y="2"/>
                            <a:pt x="0" y="6"/>
                            <a:pt x="0" y="11"/>
                          </a:cubicBezTo>
                          <a:cubicBezTo>
                            <a:pt x="0" y="64"/>
                            <a:pt x="0" y="64"/>
                            <a:pt x="0" y="64"/>
                          </a:cubicBezTo>
                          <a:cubicBezTo>
                            <a:pt x="0" y="70"/>
                            <a:pt x="4" y="75"/>
                            <a:pt x="10" y="75"/>
                          </a:cubicBezTo>
                          <a:cubicBezTo>
                            <a:pt x="16" y="75"/>
                            <a:pt x="21" y="70"/>
                            <a:pt x="21" y="64"/>
                          </a:cubicBezTo>
                          <a:cubicBezTo>
                            <a:pt x="21" y="36"/>
                            <a:pt x="21" y="36"/>
                            <a:pt x="21" y="36"/>
                          </a:cubicBezTo>
                          <a:cubicBezTo>
                            <a:pt x="77" y="93"/>
                            <a:pt x="77" y="93"/>
                            <a:pt x="77" y="93"/>
                          </a:cubicBezTo>
                          <a:cubicBezTo>
                            <a:pt x="80" y="95"/>
                            <a:pt x="82" y="96"/>
                            <a:pt x="85" y="96"/>
                          </a:cubicBezTo>
                          <a:cubicBezTo>
                            <a:pt x="88" y="96"/>
                            <a:pt x="90" y="95"/>
                            <a:pt x="93" y="93"/>
                          </a:cubicBezTo>
                          <a:cubicBezTo>
                            <a:pt x="97" y="89"/>
                            <a:pt x="97" y="82"/>
                            <a:pt x="93" y="78"/>
                          </a:cubicBezTo>
                          <a:lnTo>
                            <a:pt x="36" y="21"/>
                          </a:lnTo>
                          <a:close/>
                          <a:moveTo>
                            <a:pt x="224" y="160"/>
                          </a:moveTo>
                          <a:cubicBezTo>
                            <a:pt x="218" y="160"/>
                            <a:pt x="213" y="165"/>
                            <a:pt x="213" y="171"/>
                          </a:cubicBezTo>
                          <a:cubicBezTo>
                            <a:pt x="213" y="198"/>
                            <a:pt x="213" y="198"/>
                            <a:pt x="213" y="198"/>
                          </a:cubicBezTo>
                          <a:cubicBezTo>
                            <a:pt x="157" y="142"/>
                            <a:pt x="157" y="142"/>
                            <a:pt x="157" y="142"/>
                          </a:cubicBezTo>
                          <a:cubicBezTo>
                            <a:pt x="152" y="138"/>
                            <a:pt x="146" y="138"/>
                            <a:pt x="141" y="142"/>
                          </a:cubicBezTo>
                          <a:cubicBezTo>
                            <a:pt x="137" y="146"/>
                            <a:pt x="137" y="153"/>
                            <a:pt x="141" y="157"/>
                          </a:cubicBezTo>
                          <a:cubicBezTo>
                            <a:pt x="198" y="213"/>
                            <a:pt x="198" y="213"/>
                            <a:pt x="198" y="213"/>
                          </a:cubicBezTo>
                          <a:cubicBezTo>
                            <a:pt x="170" y="213"/>
                            <a:pt x="170" y="213"/>
                            <a:pt x="170" y="213"/>
                          </a:cubicBezTo>
                          <a:cubicBezTo>
                            <a:pt x="164" y="213"/>
                            <a:pt x="160" y="218"/>
                            <a:pt x="160" y="224"/>
                          </a:cubicBezTo>
                          <a:cubicBezTo>
                            <a:pt x="160" y="230"/>
                            <a:pt x="164" y="235"/>
                            <a:pt x="170" y="235"/>
                          </a:cubicBezTo>
                          <a:cubicBezTo>
                            <a:pt x="224" y="235"/>
                            <a:pt x="224" y="235"/>
                            <a:pt x="224" y="235"/>
                          </a:cubicBezTo>
                          <a:cubicBezTo>
                            <a:pt x="228" y="235"/>
                            <a:pt x="232" y="232"/>
                            <a:pt x="234" y="228"/>
                          </a:cubicBezTo>
                          <a:cubicBezTo>
                            <a:pt x="234" y="227"/>
                            <a:pt x="234" y="226"/>
                            <a:pt x="234" y="224"/>
                          </a:cubicBezTo>
                          <a:cubicBezTo>
                            <a:pt x="234" y="224"/>
                            <a:pt x="234" y="224"/>
                            <a:pt x="234" y="224"/>
                          </a:cubicBezTo>
                          <a:cubicBezTo>
                            <a:pt x="234" y="171"/>
                            <a:pt x="234" y="171"/>
                            <a:pt x="234" y="171"/>
                          </a:cubicBezTo>
                          <a:cubicBezTo>
                            <a:pt x="234" y="165"/>
                            <a:pt x="230" y="160"/>
                            <a:pt x="224" y="1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latin typeface="Open Sans" panose="020B0606030504020204" pitchFamily="34" charset="0"/>
                        <a:ea typeface="Open Sans" panose="020B0606030504020204" pitchFamily="34" charset="0"/>
                        <a:cs typeface="Open Sans" panose="020B0606030504020204" pitchFamily="34" charset="0"/>
                      </a:endParaRPr>
                    </a:p>
                  </p:txBody>
                </p:sp>
                <p:sp>
                  <p:nvSpPr>
                    <p:cNvPr id="88" name="Freeform 417">
                      <a:extLst>
                        <a:ext uri="{FF2B5EF4-FFF2-40B4-BE49-F238E27FC236}">
                          <a16:creationId xmlns:a16="http://schemas.microsoft.com/office/drawing/2014/main" id="{0B14ED5F-AFBA-4FF2-A28D-DC13E55D264D}"/>
                        </a:ext>
                      </a:extLst>
                    </p:cNvPr>
                    <p:cNvSpPr>
                      <a:spLocks noEditPoints="1"/>
                    </p:cNvSpPr>
                    <p:nvPr/>
                  </p:nvSpPr>
                  <p:spPr bwMode="auto">
                    <a:xfrm>
                      <a:off x="10243152" y="4061926"/>
                      <a:ext cx="397603" cy="397603"/>
                    </a:xfrm>
                    <a:custGeom>
                      <a:avLst/>
                      <a:gdLst>
                        <a:gd name="T0" fmla="*/ 256 w 512"/>
                        <a:gd name="T1" fmla="*/ 22 h 512"/>
                        <a:gd name="T2" fmla="*/ 491 w 512"/>
                        <a:gd name="T3" fmla="*/ 256 h 512"/>
                        <a:gd name="T4" fmla="*/ 256 w 512"/>
                        <a:gd name="T5" fmla="*/ 491 h 512"/>
                        <a:gd name="T6" fmla="*/ 21 w 512"/>
                        <a:gd name="T7" fmla="*/ 256 h 512"/>
                        <a:gd name="T8" fmla="*/ 256 w 512"/>
                        <a:gd name="T9" fmla="*/ 22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2"/>
                          </a:moveTo>
                          <a:cubicBezTo>
                            <a:pt x="385" y="22"/>
                            <a:pt x="491" y="127"/>
                            <a:pt x="491" y="256"/>
                          </a:cubicBezTo>
                          <a:cubicBezTo>
                            <a:pt x="491" y="386"/>
                            <a:pt x="385" y="491"/>
                            <a:pt x="256" y="491"/>
                          </a:cubicBezTo>
                          <a:cubicBezTo>
                            <a:pt x="127" y="491"/>
                            <a:pt x="21" y="386"/>
                            <a:pt x="21" y="256"/>
                          </a:cubicBezTo>
                          <a:cubicBezTo>
                            <a:pt x="21" y="127"/>
                            <a:pt x="127" y="22"/>
                            <a:pt x="256" y="22"/>
                          </a:cubicBezTo>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89" name="Group 29">
                    <a:extLst>
                      <a:ext uri="{FF2B5EF4-FFF2-40B4-BE49-F238E27FC236}">
                        <a16:creationId xmlns:a16="http://schemas.microsoft.com/office/drawing/2014/main" id="{984A1DA3-7217-4074-9F14-22E7C885235F}"/>
                      </a:ext>
                    </a:extLst>
                  </p:cNvPr>
                  <p:cNvGrpSpPr>
                    <a:grpSpLocks/>
                  </p:cNvGrpSpPr>
                  <p:nvPr/>
                </p:nvGrpSpPr>
                <p:grpSpPr bwMode="auto">
                  <a:xfrm>
                    <a:off x="447894" y="3688316"/>
                    <a:ext cx="548640" cy="548640"/>
                    <a:chOff x="2899" y="653"/>
                    <a:chExt cx="340" cy="340"/>
                  </a:xfrm>
                  <a:solidFill>
                    <a:schemeClr val="bg1"/>
                  </a:solidFill>
                </p:grpSpPr>
                <p:sp>
                  <p:nvSpPr>
                    <p:cNvPr id="90" name="Freeform 30">
                      <a:extLst>
                        <a:ext uri="{FF2B5EF4-FFF2-40B4-BE49-F238E27FC236}">
                          <a16:creationId xmlns:a16="http://schemas.microsoft.com/office/drawing/2014/main" id="{753408D1-82BA-4B97-9A9D-8DF4F90F08A7}"/>
                        </a:ext>
                      </a:extLst>
                    </p:cNvPr>
                    <p:cNvSpPr>
                      <a:spLocks noEditPoints="1"/>
                    </p:cNvSpPr>
                    <p:nvPr/>
                  </p:nvSpPr>
                  <p:spPr bwMode="auto">
                    <a:xfrm>
                      <a:off x="2963" y="717"/>
                      <a:ext cx="212" cy="213"/>
                    </a:xfrm>
                    <a:custGeom>
                      <a:avLst/>
                      <a:gdLst>
                        <a:gd name="T0" fmla="*/ 316 w 320"/>
                        <a:gd name="T1" fmla="*/ 126 h 321"/>
                        <a:gd name="T2" fmla="*/ 275 w 320"/>
                        <a:gd name="T3" fmla="*/ 105 h 321"/>
                        <a:gd name="T4" fmla="*/ 289 w 320"/>
                        <a:gd name="T5" fmla="*/ 66 h 321"/>
                        <a:gd name="T6" fmla="*/ 287 w 320"/>
                        <a:gd name="T7" fmla="*/ 63 h 321"/>
                        <a:gd name="T8" fmla="*/ 254 w 320"/>
                        <a:gd name="T9" fmla="*/ 31 h 321"/>
                        <a:gd name="T10" fmla="*/ 215 w 320"/>
                        <a:gd name="T11" fmla="*/ 45 h 321"/>
                        <a:gd name="T12" fmla="*/ 194 w 320"/>
                        <a:gd name="T13" fmla="*/ 4 h 321"/>
                        <a:gd name="T14" fmla="*/ 125 w 320"/>
                        <a:gd name="T15" fmla="*/ 4 h 321"/>
                        <a:gd name="T16" fmla="*/ 105 w 320"/>
                        <a:gd name="T17" fmla="*/ 45 h 321"/>
                        <a:gd name="T18" fmla="*/ 64 w 320"/>
                        <a:gd name="T19" fmla="*/ 32 h 321"/>
                        <a:gd name="T20" fmla="*/ 26 w 320"/>
                        <a:gd name="T21" fmla="*/ 87 h 321"/>
                        <a:gd name="T22" fmla="*/ 14 w 320"/>
                        <a:gd name="T23" fmla="*/ 118 h 321"/>
                        <a:gd name="T24" fmla="*/ 0 w 320"/>
                        <a:gd name="T25" fmla="*/ 147 h 321"/>
                        <a:gd name="T26" fmla="*/ 0 w 320"/>
                        <a:gd name="T27" fmla="*/ 156 h 321"/>
                        <a:gd name="T28" fmla="*/ 0 w 320"/>
                        <a:gd name="T29" fmla="*/ 160 h 321"/>
                        <a:gd name="T30" fmla="*/ 3 w 320"/>
                        <a:gd name="T31" fmla="*/ 195 h 321"/>
                        <a:gd name="T32" fmla="*/ 44 w 320"/>
                        <a:gd name="T33" fmla="*/ 215 h 321"/>
                        <a:gd name="T34" fmla="*/ 31 w 320"/>
                        <a:gd name="T35" fmla="*/ 254 h 321"/>
                        <a:gd name="T36" fmla="*/ 33 w 320"/>
                        <a:gd name="T37" fmla="*/ 257 h 321"/>
                        <a:gd name="T38" fmla="*/ 65 w 320"/>
                        <a:gd name="T39" fmla="*/ 289 h 321"/>
                        <a:gd name="T40" fmla="*/ 105 w 320"/>
                        <a:gd name="T41" fmla="*/ 275 h 321"/>
                        <a:gd name="T42" fmla="*/ 125 w 320"/>
                        <a:gd name="T43" fmla="*/ 317 h 321"/>
                        <a:gd name="T44" fmla="*/ 147 w 320"/>
                        <a:gd name="T45" fmla="*/ 321 h 321"/>
                        <a:gd name="T46" fmla="*/ 160 w 320"/>
                        <a:gd name="T47" fmla="*/ 321 h 321"/>
                        <a:gd name="T48" fmla="*/ 168 w 320"/>
                        <a:gd name="T49" fmla="*/ 321 h 321"/>
                        <a:gd name="T50" fmla="*/ 173 w 320"/>
                        <a:gd name="T51" fmla="*/ 321 h 321"/>
                        <a:gd name="T52" fmla="*/ 202 w 320"/>
                        <a:gd name="T53" fmla="*/ 306 h 321"/>
                        <a:gd name="T54" fmla="*/ 233 w 320"/>
                        <a:gd name="T55" fmla="*/ 293 h 321"/>
                        <a:gd name="T56" fmla="*/ 288 w 320"/>
                        <a:gd name="T57" fmla="*/ 256 h 321"/>
                        <a:gd name="T58" fmla="*/ 275 w 320"/>
                        <a:gd name="T59" fmla="*/ 215 h 321"/>
                        <a:gd name="T60" fmla="*/ 316 w 320"/>
                        <a:gd name="T61" fmla="*/ 195 h 321"/>
                        <a:gd name="T62" fmla="*/ 320 w 320"/>
                        <a:gd name="T63" fmla="*/ 147 h 321"/>
                        <a:gd name="T64" fmla="*/ 272 w 320"/>
                        <a:gd name="T65" fmla="*/ 182 h 321"/>
                        <a:gd name="T66" fmla="*/ 255 w 320"/>
                        <a:gd name="T67" fmla="*/ 225 h 321"/>
                        <a:gd name="T68" fmla="*/ 243 w 320"/>
                        <a:gd name="T69" fmla="*/ 271 h 321"/>
                        <a:gd name="T70" fmla="*/ 212 w 320"/>
                        <a:gd name="T71" fmla="*/ 253 h 321"/>
                        <a:gd name="T72" fmla="*/ 181 w 320"/>
                        <a:gd name="T73" fmla="*/ 297 h 321"/>
                        <a:gd name="T74" fmla="*/ 149 w 320"/>
                        <a:gd name="T75" fmla="*/ 299 h 321"/>
                        <a:gd name="T76" fmla="*/ 138 w 320"/>
                        <a:gd name="T77" fmla="*/ 297 h 321"/>
                        <a:gd name="T78" fmla="*/ 108 w 320"/>
                        <a:gd name="T79" fmla="*/ 253 h 321"/>
                        <a:gd name="T80" fmla="*/ 77 w 320"/>
                        <a:gd name="T81" fmla="*/ 271 h 321"/>
                        <a:gd name="T82" fmla="*/ 50 w 320"/>
                        <a:gd name="T83" fmla="*/ 244 h 321"/>
                        <a:gd name="T84" fmla="*/ 48 w 320"/>
                        <a:gd name="T85" fmla="*/ 242 h 321"/>
                        <a:gd name="T86" fmla="*/ 57 w 320"/>
                        <a:gd name="T87" fmla="*/ 189 h 321"/>
                        <a:gd name="T88" fmla="*/ 22 w 320"/>
                        <a:gd name="T89" fmla="*/ 171 h 321"/>
                        <a:gd name="T90" fmla="*/ 23 w 320"/>
                        <a:gd name="T91" fmla="*/ 139 h 321"/>
                        <a:gd name="T92" fmla="*/ 67 w 320"/>
                        <a:gd name="T93" fmla="*/ 108 h 321"/>
                        <a:gd name="T94" fmla="*/ 49 w 320"/>
                        <a:gd name="T95" fmla="*/ 77 h 321"/>
                        <a:gd name="T96" fmla="*/ 95 w 320"/>
                        <a:gd name="T97" fmla="*/ 65 h 321"/>
                        <a:gd name="T98" fmla="*/ 138 w 320"/>
                        <a:gd name="T99" fmla="*/ 47 h 321"/>
                        <a:gd name="T100" fmla="*/ 171 w 320"/>
                        <a:gd name="T101" fmla="*/ 22 h 321"/>
                        <a:gd name="T102" fmla="*/ 189 w 320"/>
                        <a:gd name="T103" fmla="*/ 58 h 321"/>
                        <a:gd name="T104" fmla="*/ 241 w 320"/>
                        <a:gd name="T105" fmla="*/ 48 h 321"/>
                        <a:gd name="T106" fmla="*/ 244 w 320"/>
                        <a:gd name="T107" fmla="*/ 50 h 321"/>
                        <a:gd name="T108" fmla="*/ 270 w 320"/>
                        <a:gd name="T109" fmla="*/ 77 h 321"/>
                        <a:gd name="T110" fmla="*/ 253 w 320"/>
                        <a:gd name="T111" fmla="*/ 108 h 321"/>
                        <a:gd name="T112" fmla="*/ 297 w 320"/>
                        <a:gd name="T113" fmla="*/ 139 h 321"/>
                        <a:gd name="T114" fmla="*/ 298 w 320"/>
                        <a:gd name="T115" fmla="*/ 17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0" h="321">
                          <a:moveTo>
                            <a:pt x="320" y="147"/>
                          </a:moveTo>
                          <a:cubicBezTo>
                            <a:pt x="320" y="147"/>
                            <a:pt x="320" y="147"/>
                            <a:pt x="320" y="147"/>
                          </a:cubicBezTo>
                          <a:cubicBezTo>
                            <a:pt x="318" y="140"/>
                            <a:pt x="318" y="133"/>
                            <a:pt x="316" y="126"/>
                          </a:cubicBezTo>
                          <a:cubicBezTo>
                            <a:pt x="315" y="121"/>
                            <a:pt x="310" y="118"/>
                            <a:pt x="305" y="118"/>
                          </a:cubicBezTo>
                          <a:cubicBezTo>
                            <a:pt x="280" y="118"/>
                            <a:pt x="280" y="118"/>
                            <a:pt x="280" y="118"/>
                          </a:cubicBezTo>
                          <a:cubicBezTo>
                            <a:pt x="279" y="113"/>
                            <a:pt x="277" y="109"/>
                            <a:pt x="275" y="105"/>
                          </a:cubicBezTo>
                          <a:cubicBezTo>
                            <a:pt x="293" y="87"/>
                            <a:pt x="293" y="87"/>
                            <a:pt x="293" y="87"/>
                          </a:cubicBezTo>
                          <a:cubicBezTo>
                            <a:pt x="296" y="84"/>
                            <a:pt x="297" y="78"/>
                            <a:pt x="294" y="74"/>
                          </a:cubicBezTo>
                          <a:cubicBezTo>
                            <a:pt x="293" y="71"/>
                            <a:pt x="291" y="68"/>
                            <a:pt x="289" y="66"/>
                          </a:cubicBezTo>
                          <a:cubicBezTo>
                            <a:pt x="289" y="66"/>
                            <a:pt x="289" y="66"/>
                            <a:pt x="289" y="66"/>
                          </a:cubicBezTo>
                          <a:cubicBezTo>
                            <a:pt x="288" y="65"/>
                            <a:pt x="288" y="65"/>
                            <a:pt x="288" y="64"/>
                          </a:cubicBezTo>
                          <a:cubicBezTo>
                            <a:pt x="287" y="64"/>
                            <a:pt x="287" y="63"/>
                            <a:pt x="287" y="63"/>
                          </a:cubicBezTo>
                          <a:cubicBezTo>
                            <a:pt x="278" y="52"/>
                            <a:pt x="268" y="42"/>
                            <a:pt x="257" y="33"/>
                          </a:cubicBezTo>
                          <a:cubicBezTo>
                            <a:pt x="257" y="33"/>
                            <a:pt x="256" y="32"/>
                            <a:pt x="255" y="32"/>
                          </a:cubicBezTo>
                          <a:cubicBezTo>
                            <a:pt x="255" y="32"/>
                            <a:pt x="254" y="31"/>
                            <a:pt x="254" y="31"/>
                          </a:cubicBezTo>
                          <a:cubicBezTo>
                            <a:pt x="251" y="29"/>
                            <a:pt x="249" y="27"/>
                            <a:pt x="246" y="25"/>
                          </a:cubicBezTo>
                          <a:cubicBezTo>
                            <a:pt x="242" y="23"/>
                            <a:pt x="236" y="23"/>
                            <a:pt x="233" y="27"/>
                          </a:cubicBezTo>
                          <a:cubicBezTo>
                            <a:pt x="215" y="45"/>
                            <a:pt x="215" y="45"/>
                            <a:pt x="215" y="45"/>
                          </a:cubicBezTo>
                          <a:cubicBezTo>
                            <a:pt x="211" y="43"/>
                            <a:pt x="207" y="41"/>
                            <a:pt x="202" y="39"/>
                          </a:cubicBezTo>
                          <a:cubicBezTo>
                            <a:pt x="202" y="14"/>
                            <a:pt x="202" y="14"/>
                            <a:pt x="202" y="14"/>
                          </a:cubicBezTo>
                          <a:cubicBezTo>
                            <a:pt x="202" y="9"/>
                            <a:pt x="199" y="5"/>
                            <a:pt x="194" y="4"/>
                          </a:cubicBezTo>
                          <a:cubicBezTo>
                            <a:pt x="187" y="2"/>
                            <a:pt x="180" y="1"/>
                            <a:pt x="172" y="1"/>
                          </a:cubicBezTo>
                          <a:cubicBezTo>
                            <a:pt x="164" y="0"/>
                            <a:pt x="155" y="0"/>
                            <a:pt x="147" y="1"/>
                          </a:cubicBezTo>
                          <a:cubicBezTo>
                            <a:pt x="140" y="1"/>
                            <a:pt x="132" y="2"/>
                            <a:pt x="125" y="4"/>
                          </a:cubicBezTo>
                          <a:cubicBezTo>
                            <a:pt x="120" y="5"/>
                            <a:pt x="117" y="9"/>
                            <a:pt x="117" y="14"/>
                          </a:cubicBezTo>
                          <a:cubicBezTo>
                            <a:pt x="117" y="39"/>
                            <a:pt x="117" y="39"/>
                            <a:pt x="117" y="39"/>
                          </a:cubicBezTo>
                          <a:cubicBezTo>
                            <a:pt x="113" y="41"/>
                            <a:pt x="109" y="43"/>
                            <a:pt x="105" y="45"/>
                          </a:cubicBezTo>
                          <a:cubicBezTo>
                            <a:pt x="87" y="27"/>
                            <a:pt x="87" y="27"/>
                            <a:pt x="87" y="27"/>
                          </a:cubicBezTo>
                          <a:cubicBezTo>
                            <a:pt x="83" y="23"/>
                            <a:pt x="78" y="23"/>
                            <a:pt x="73" y="25"/>
                          </a:cubicBezTo>
                          <a:cubicBezTo>
                            <a:pt x="70" y="27"/>
                            <a:pt x="67" y="30"/>
                            <a:pt x="64" y="32"/>
                          </a:cubicBezTo>
                          <a:cubicBezTo>
                            <a:pt x="52" y="41"/>
                            <a:pt x="41" y="52"/>
                            <a:pt x="32" y="64"/>
                          </a:cubicBezTo>
                          <a:cubicBezTo>
                            <a:pt x="29" y="67"/>
                            <a:pt x="27" y="71"/>
                            <a:pt x="25" y="74"/>
                          </a:cubicBezTo>
                          <a:cubicBezTo>
                            <a:pt x="22" y="78"/>
                            <a:pt x="23" y="84"/>
                            <a:pt x="26" y="87"/>
                          </a:cubicBezTo>
                          <a:cubicBezTo>
                            <a:pt x="44" y="105"/>
                            <a:pt x="44" y="105"/>
                            <a:pt x="44" y="105"/>
                          </a:cubicBezTo>
                          <a:cubicBezTo>
                            <a:pt x="42" y="109"/>
                            <a:pt x="41" y="113"/>
                            <a:pt x="39" y="118"/>
                          </a:cubicBezTo>
                          <a:cubicBezTo>
                            <a:pt x="14" y="118"/>
                            <a:pt x="14" y="118"/>
                            <a:pt x="14" y="118"/>
                          </a:cubicBezTo>
                          <a:cubicBezTo>
                            <a:pt x="9" y="118"/>
                            <a:pt x="4" y="121"/>
                            <a:pt x="3" y="126"/>
                          </a:cubicBezTo>
                          <a:cubicBezTo>
                            <a:pt x="2" y="133"/>
                            <a:pt x="1" y="140"/>
                            <a:pt x="0" y="147"/>
                          </a:cubicBezTo>
                          <a:cubicBezTo>
                            <a:pt x="0" y="147"/>
                            <a:pt x="0" y="147"/>
                            <a:pt x="0" y="147"/>
                          </a:cubicBezTo>
                          <a:cubicBezTo>
                            <a:pt x="0" y="147"/>
                            <a:pt x="0" y="147"/>
                            <a:pt x="0" y="147"/>
                          </a:cubicBezTo>
                          <a:cubicBezTo>
                            <a:pt x="0" y="147"/>
                            <a:pt x="0" y="147"/>
                            <a:pt x="0" y="147"/>
                          </a:cubicBezTo>
                          <a:cubicBezTo>
                            <a:pt x="0" y="150"/>
                            <a:pt x="0" y="153"/>
                            <a:pt x="0" y="156"/>
                          </a:cubicBezTo>
                          <a:cubicBezTo>
                            <a:pt x="0" y="157"/>
                            <a:pt x="0" y="159"/>
                            <a:pt x="0" y="160"/>
                          </a:cubicBezTo>
                          <a:cubicBezTo>
                            <a:pt x="0" y="160"/>
                            <a:pt x="0" y="160"/>
                            <a:pt x="0" y="160"/>
                          </a:cubicBezTo>
                          <a:cubicBezTo>
                            <a:pt x="0" y="160"/>
                            <a:pt x="0" y="160"/>
                            <a:pt x="0" y="160"/>
                          </a:cubicBezTo>
                          <a:cubicBezTo>
                            <a:pt x="0" y="161"/>
                            <a:pt x="0" y="163"/>
                            <a:pt x="0" y="164"/>
                          </a:cubicBezTo>
                          <a:cubicBezTo>
                            <a:pt x="0" y="167"/>
                            <a:pt x="0" y="170"/>
                            <a:pt x="0" y="173"/>
                          </a:cubicBezTo>
                          <a:cubicBezTo>
                            <a:pt x="1" y="180"/>
                            <a:pt x="2" y="188"/>
                            <a:pt x="3" y="195"/>
                          </a:cubicBezTo>
                          <a:cubicBezTo>
                            <a:pt x="4" y="200"/>
                            <a:pt x="9" y="203"/>
                            <a:pt x="14" y="203"/>
                          </a:cubicBezTo>
                          <a:cubicBezTo>
                            <a:pt x="39" y="203"/>
                            <a:pt x="39" y="203"/>
                            <a:pt x="39" y="203"/>
                          </a:cubicBezTo>
                          <a:cubicBezTo>
                            <a:pt x="41" y="207"/>
                            <a:pt x="42" y="211"/>
                            <a:pt x="44" y="215"/>
                          </a:cubicBezTo>
                          <a:cubicBezTo>
                            <a:pt x="26" y="233"/>
                            <a:pt x="26" y="233"/>
                            <a:pt x="26" y="233"/>
                          </a:cubicBezTo>
                          <a:cubicBezTo>
                            <a:pt x="23" y="237"/>
                            <a:pt x="22" y="242"/>
                            <a:pt x="25" y="246"/>
                          </a:cubicBezTo>
                          <a:cubicBezTo>
                            <a:pt x="27" y="249"/>
                            <a:pt x="29" y="252"/>
                            <a:pt x="31" y="254"/>
                          </a:cubicBezTo>
                          <a:cubicBezTo>
                            <a:pt x="31" y="254"/>
                            <a:pt x="31" y="254"/>
                            <a:pt x="31" y="254"/>
                          </a:cubicBezTo>
                          <a:cubicBezTo>
                            <a:pt x="31" y="255"/>
                            <a:pt x="31" y="255"/>
                            <a:pt x="32" y="256"/>
                          </a:cubicBezTo>
                          <a:cubicBezTo>
                            <a:pt x="32" y="256"/>
                            <a:pt x="32" y="257"/>
                            <a:pt x="33" y="257"/>
                          </a:cubicBezTo>
                          <a:cubicBezTo>
                            <a:pt x="41" y="268"/>
                            <a:pt x="51" y="278"/>
                            <a:pt x="62" y="287"/>
                          </a:cubicBezTo>
                          <a:cubicBezTo>
                            <a:pt x="63" y="287"/>
                            <a:pt x="64" y="288"/>
                            <a:pt x="64" y="288"/>
                          </a:cubicBezTo>
                          <a:cubicBezTo>
                            <a:pt x="64" y="288"/>
                            <a:pt x="65" y="289"/>
                            <a:pt x="65" y="289"/>
                          </a:cubicBezTo>
                          <a:cubicBezTo>
                            <a:pt x="68" y="291"/>
                            <a:pt x="71" y="293"/>
                            <a:pt x="73" y="295"/>
                          </a:cubicBezTo>
                          <a:cubicBezTo>
                            <a:pt x="78" y="297"/>
                            <a:pt x="83" y="297"/>
                            <a:pt x="87" y="293"/>
                          </a:cubicBezTo>
                          <a:cubicBezTo>
                            <a:pt x="105" y="275"/>
                            <a:pt x="105" y="275"/>
                            <a:pt x="105" y="275"/>
                          </a:cubicBezTo>
                          <a:cubicBezTo>
                            <a:pt x="109" y="277"/>
                            <a:pt x="113" y="279"/>
                            <a:pt x="117" y="281"/>
                          </a:cubicBezTo>
                          <a:cubicBezTo>
                            <a:pt x="117" y="306"/>
                            <a:pt x="117" y="306"/>
                            <a:pt x="117" y="306"/>
                          </a:cubicBezTo>
                          <a:cubicBezTo>
                            <a:pt x="117" y="311"/>
                            <a:pt x="120" y="316"/>
                            <a:pt x="125" y="317"/>
                          </a:cubicBezTo>
                          <a:cubicBezTo>
                            <a:pt x="132" y="318"/>
                            <a:pt x="139" y="321"/>
                            <a:pt x="147" y="321"/>
                          </a:cubicBezTo>
                          <a:cubicBezTo>
                            <a:pt x="147" y="321"/>
                            <a:pt x="147" y="321"/>
                            <a:pt x="147" y="321"/>
                          </a:cubicBezTo>
                          <a:cubicBezTo>
                            <a:pt x="147" y="321"/>
                            <a:pt x="147" y="321"/>
                            <a:pt x="147" y="321"/>
                          </a:cubicBezTo>
                          <a:cubicBezTo>
                            <a:pt x="147" y="321"/>
                            <a:pt x="147" y="321"/>
                            <a:pt x="147" y="321"/>
                          </a:cubicBezTo>
                          <a:cubicBezTo>
                            <a:pt x="149" y="321"/>
                            <a:pt x="151" y="321"/>
                            <a:pt x="153" y="321"/>
                          </a:cubicBezTo>
                          <a:cubicBezTo>
                            <a:pt x="155" y="321"/>
                            <a:pt x="157" y="321"/>
                            <a:pt x="160" y="321"/>
                          </a:cubicBezTo>
                          <a:cubicBezTo>
                            <a:pt x="160" y="321"/>
                            <a:pt x="160" y="321"/>
                            <a:pt x="160" y="321"/>
                          </a:cubicBezTo>
                          <a:cubicBezTo>
                            <a:pt x="160" y="321"/>
                            <a:pt x="160" y="321"/>
                            <a:pt x="160" y="321"/>
                          </a:cubicBezTo>
                          <a:cubicBezTo>
                            <a:pt x="162" y="321"/>
                            <a:pt x="165" y="321"/>
                            <a:pt x="168" y="321"/>
                          </a:cubicBezTo>
                          <a:cubicBezTo>
                            <a:pt x="169" y="320"/>
                            <a:pt x="171" y="321"/>
                            <a:pt x="172" y="321"/>
                          </a:cubicBezTo>
                          <a:cubicBezTo>
                            <a:pt x="172" y="321"/>
                            <a:pt x="172" y="321"/>
                            <a:pt x="172" y="321"/>
                          </a:cubicBezTo>
                          <a:cubicBezTo>
                            <a:pt x="172" y="321"/>
                            <a:pt x="172" y="321"/>
                            <a:pt x="173" y="321"/>
                          </a:cubicBezTo>
                          <a:cubicBezTo>
                            <a:pt x="173" y="321"/>
                            <a:pt x="173" y="320"/>
                            <a:pt x="173" y="320"/>
                          </a:cubicBezTo>
                          <a:cubicBezTo>
                            <a:pt x="180" y="319"/>
                            <a:pt x="187" y="318"/>
                            <a:pt x="194" y="317"/>
                          </a:cubicBezTo>
                          <a:cubicBezTo>
                            <a:pt x="199" y="315"/>
                            <a:pt x="202" y="311"/>
                            <a:pt x="202" y="306"/>
                          </a:cubicBezTo>
                          <a:cubicBezTo>
                            <a:pt x="202" y="281"/>
                            <a:pt x="202" y="281"/>
                            <a:pt x="202" y="281"/>
                          </a:cubicBezTo>
                          <a:cubicBezTo>
                            <a:pt x="207" y="279"/>
                            <a:pt x="211" y="277"/>
                            <a:pt x="215" y="275"/>
                          </a:cubicBezTo>
                          <a:cubicBezTo>
                            <a:pt x="233" y="293"/>
                            <a:pt x="233" y="293"/>
                            <a:pt x="233" y="293"/>
                          </a:cubicBezTo>
                          <a:cubicBezTo>
                            <a:pt x="236" y="297"/>
                            <a:pt x="242" y="297"/>
                            <a:pt x="246" y="295"/>
                          </a:cubicBezTo>
                          <a:cubicBezTo>
                            <a:pt x="249" y="293"/>
                            <a:pt x="252" y="290"/>
                            <a:pt x="255" y="288"/>
                          </a:cubicBezTo>
                          <a:cubicBezTo>
                            <a:pt x="268" y="279"/>
                            <a:pt x="279" y="268"/>
                            <a:pt x="288" y="256"/>
                          </a:cubicBezTo>
                          <a:cubicBezTo>
                            <a:pt x="290" y="253"/>
                            <a:pt x="292" y="249"/>
                            <a:pt x="294" y="246"/>
                          </a:cubicBezTo>
                          <a:cubicBezTo>
                            <a:pt x="297" y="242"/>
                            <a:pt x="296" y="236"/>
                            <a:pt x="293" y="233"/>
                          </a:cubicBezTo>
                          <a:cubicBezTo>
                            <a:pt x="275" y="215"/>
                            <a:pt x="275" y="215"/>
                            <a:pt x="275" y="215"/>
                          </a:cubicBezTo>
                          <a:cubicBezTo>
                            <a:pt x="277" y="211"/>
                            <a:pt x="279" y="207"/>
                            <a:pt x="280" y="203"/>
                          </a:cubicBezTo>
                          <a:cubicBezTo>
                            <a:pt x="305" y="203"/>
                            <a:pt x="305" y="203"/>
                            <a:pt x="305" y="203"/>
                          </a:cubicBezTo>
                          <a:cubicBezTo>
                            <a:pt x="310" y="203"/>
                            <a:pt x="315" y="200"/>
                            <a:pt x="316" y="195"/>
                          </a:cubicBezTo>
                          <a:cubicBezTo>
                            <a:pt x="317" y="188"/>
                            <a:pt x="318" y="180"/>
                            <a:pt x="319" y="173"/>
                          </a:cubicBezTo>
                          <a:cubicBezTo>
                            <a:pt x="319" y="169"/>
                            <a:pt x="320" y="164"/>
                            <a:pt x="320" y="160"/>
                          </a:cubicBezTo>
                          <a:cubicBezTo>
                            <a:pt x="320" y="156"/>
                            <a:pt x="320" y="152"/>
                            <a:pt x="320" y="147"/>
                          </a:cubicBezTo>
                          <a:close/>
                          <a:moveTo>
                            <a:pt x="298" y="171"/>
                          </a:moveTo>
                          <a:cubicBezTo>
                            <a:pt x="297" y="175"/>
                            <a:pt x="297" y="178"/>
                            <a:pt x="297" y="182"/>
                          </a:cubicBezTo>
                          <a:cubicBezTo>
                            <a:pt x="272" y="182"/>
                            <a:pt x="272" y="182"/>
                            <a:pt x="272" y="182"/>
                          </a:cubicBezTo>
                          <a:cubicBezTo>
                            <a:pt x="268" y="182"/>
                            <a:pt x="263" y="185"/>
                            <a:pt x="262" y="189"/>
                          </a:cubicBezTo>
                          <a:cubicBezTo>
                            <a:pt x="260" y="197"/>
                            <a:pt x="257" y="205"/>
                            <a:pt x="253" y="212"/>
                          </a:cubicBezTo>
                          <a:cubicBezTo>
                            <a:pt x="250" y="216"/>
                            <a:pt x="251" y="221"/>
                            <a:pt x="255" y="225"/>
                          </a:cubicBezTo>
                          <a:cubicBezTo>
                            <a:pt x="272" y="242"/>
                            <a:pt x="272" y="242"/>
                            <a:pt x="272" y="242"/>
                          </a:cubicBezTo>
                          <a:cubicBezTo>
                            <a:pt x="271" y="242"/>
                            <a:pt x="271" y="243"/>
                            <a:pt x="271" y="243"/>
                          </a:cubicBezTo>
                          <a:cubicBezTo>
                            <a:pt x="263" y="254"/>
                            <a:pt x="253" y="263"/>
                            <a:pt x="243" y="271"/>
                          </a:cubicBezTo>
                          <a:cubicBezTo>
                            <a:pt x="242" y="271"/>
                            <a:pt x="242" y="272"/>
                            <a:pt x="241" y="272"/>
                          </a:cubicBezTo>
                          <a:cubicBezTo>
                            <a:pt x="224" y="255"/>
                            <a:pt x="224" y="255"/>
                            <a:pt x="224" y="255"/>
                          </a:cubicBezTo>
                          <a:cubicBezTo>
                            <a:pt x="221" y="251"/>
                            <a:pt x="216" y="251"/>
                            <a:pt x="212" y="253"/>
                          </a:cubicBezTo>
                          <a:cubicBezTo>
                            <a:pt x="204" y="257"/>
                            <a:pt x="197" y="260"/>
                            <a:pt x="189" y="262"/>
                          </a:cubicBezTo>
                          <a:cubicBezTo>
                            <a:pt x="184" y="264"/>
                            <a:pt x="181" y="268"/>
                            <a:pt x="181" y="273"/>
                          </a:cubicBezTo>
                          <a:cubicBezTo>
                            <a:pt x="181" y="297"/>
                            <a:pt x="181" y="297"/>
                            <a:pt x="181" y="297"/>
                          </a:cubicBezTo>
                          <a:cubicBezTo>
                            <a:pt x="178" y="297"/>
                            <a:pt x="174" y="298"/>
                            <a:pt x="171" y="299"/>
                          </a:cubicBezTo>
                          <a:cubicBezTo>
                            <a:pt x="163" y="299"/>
                            <a:pt x="156" y="299"/>
                            <a:pt x="149" y="299"/>
                          </a:cubicBezTo>
                          <a:cubicBezTo>
                            <a:pt x="149" y="299"/>
                            <a:pt x="149" y="299"/>
                            <a:pt x="149" y="299"/>
                          </a:cubicBezTo>
                          <a:cubicBezTo>
                            <a:pt x="149" y="299"/>
                            <a:pt x="149" y="299"/>
                            <a:pt x="149" y="299"/>
                          </a:cubicBezTo>
                          <a:cubicBezTo>
                            <a:pt x="149" y="299"/>
                            <a:pt x="149" y="299"/>
                            <a:pt x="149" y="299"/>
                          </a:cubicBezTo>
                          <a:cubicBezTo>
                            <a:pt x="145" y="299"/>
                            <a:pt x="142" y="297"/>
                            <a:pt x="138" y="297"/>
                          </a:cubicBezTo>
                          <a:cubicBezTo>
                            <a:pt x="138" y="273"/>
                            <a:pt x="138" y="273"/>
                            <a:pt x="138" y="273"/>
                          </a:cubicBezTo>
                          <a:cubicBezTo>
                            <a:pt x="138" y="268"/>
                            <a:pt x="135" y="264"/>
                            <a:pt x="131" y="262"/>
                          </a:cubicBezTo>
                          <a:cubicBezTo>
                            <a:pt x="123" y="260"/>
                            <a:pt x="115" y="257"/>
                            <a:pt x="108" y="253"/>
                          </a:cubicBezTo>
                          <a:cubicBezTo>
                            <a:pt x="104" y="251"/>
                            <a:pt x="98" y="251"/>
                            <a:pt x="95" y="255"/>
                          </a:cubicBezTo>
                          <a:cubicBezTo>
                            <a:pt x="78" y="272"/>
                            <a:pt x="78" y="272"/>
                            <a:pt x="78" y="272"/>
                          </a:cubicBezTo>
                          <a:cubicBezTo>
                            <a:pt x="77" y="271"/>
                            <a:pt x="77" y="271"/>
                            <a:pt x="77" y="271"/>
                          </a:cubicBezTo>
                          <a:cubicBezTo>
                            <a:pt x="77" y="271"/>
                            <a:pt x="76" y="270"/>
                            <a:pt x="76" y="270"/>
                          </a:cubicBezTo>
                          <a:cubicBezTo>
                            <a:pt x="76" y="270"/>
                            <a:pt x="76" y="270"/>
                            <a:pt x="76" y="270"/>
                          </a:cubicBezTo>
                          <a:cubicBezTo>
                            <a:pt x="66" y="262"/>
                            <a:pt x="57" y="254"/>
                            <a:pt x="50" y="244"/>
                          </a:cubicBezTo>
                          <a:cubicBezTo>
                            <a:pt x="50" y="244"/>
                            <a:pt x="49" y="244"/>
                            <a:pt x="49" y="244"/>
                          </a:cubicBezTo>
                          <a:cubicBezTo>
                            <a:pt x="49" y="243"/>
                            <a:pt x="49" y="243"/>
                            <a:pt x="49" y="243"/>
                          </a:cubicBezTo>
                          <a:cubicBezTo>
                            <a:pt x="48" y="242"/>
                            <a:pt x="48" y="242"/>
                            <a:pt x="48" y="242"/>
                          </a:cubicBezTo>
                          <a:cubicBezTo>
                            <a:pt x="65" y="225"/>
                            <a:pt x="65" y="225"/>
                            <a:pt x="65" y="225"/>
                          </a:cubicBezTo>
                          <a:cubicBezTo>
                            <a:pt x="68" y="221"/>
                            <a:pt x="69" y="216"/>
                            <a:pt x="67" y="212"/>
                          </a:cubicBezTo>
                          <a:cubicBezTo>
                            <a:pt x="63" y="205"/>
                            <a:pt x="59" y="197"/>
                            <a:pt x="57" y="189"/>
                          </a:cubicBezTo>
                          <a:cubicBezTo>
                            <a:pt x="56" y="185"/>
                            <a:pt x="52" y="182"/>
                            <a:pt x="47" y="182"/>
                          </a:cubicBezTo>
                          <a:cubicBezTo>
                            <a:pt x="23" y="182"/>
                            <a:pt x="23" y="182"/>
                            <a:pt x="23" y="182"/>
                          </a:cubicBezTo>
                          <a:cubicBezTo>
                            <a:pt x="22" y="178"/>
                            <a:pt x="22" y="175"/>
                            <a:pt x="22" y="171"/>
                          </a:cubicBezTo>
                          <a:cubicBezTo>
                            <a:pt x="21" y="168"/>
                            <a:pt x="21" y="164"/>
                            <a:pt x="21" y="160"/>
                          </a:cubicBezTo>
                          <a:cubicBezTo>
                            <a:pt x="21" y="156"/>
                            <a:pt x="21" y="153"/>
                            <a:pt x="22" y="149"/>
                          </a:cubicBezTo>
                          <a:cubicBezTo>
                            <a:pt x="22" y="146"/>
                            <a:pt x="22" y="142"/>
                            <a:pt x="23" y="139"/>
                          </a:cubicBezTo>
                          <a:cubicBezTo>
                            <a:pt x="47" y="139"/>
                            <a:pt x="47" y="139"/>
                            <a:pt x="47" y="139"/>
                          </a:cubicBezTo>
                          <a:cubicBezTo>
                            <a:pt x="52" y="139"/>
                            <a:pt x="56" y="136"/>
                            <a:pt x="57" y="131"/>
                          </a:cubicBezTo>
                          <a:cubicBezTo>
                            <a:pt x="59" y="123"/>
                            <a:pt x="63" y="115"/>
                            <a:pt x="67" y="108"/>
                          </a:cubicBezTo>
                          <a:cubicBezTo>
                            <a:pt x="69" y="104"/>
                            <a:pt x="68" y="99"/>
                            <a:pt x="65" y="95"/>
                          </a:cubicBezTo>
                          <a:cubicBezTo>
                            <a:pt x="48" y="78"/>
                            <a:pt x="48" y="78"/>
                            <a:pt x="48" y="78"/>
                          </a:cubicBezTo>
                          <a:cubicBezTo>
                            <a:pt x="48" y="78"/>
                            <a:pt x="48" y="78"/>
                            <a:pt x="49" y="77"/>
                          </a:cubicBezTo>
                          <a:cubicBezTo>
                            <a:pt x="57" y="66"/>
                            <a:pt x="66" y="57"/>
                            <a:pt x="77" y="49"/>
                          </a:cubicBezTo>
                          <a:cubicBezTo>
                            <a:pt x="77" y="49"/>
                            <a:pt x="78" y="48"/>
                            <a:pt x="78" y="48"/>
                          </a:cubicBezTo>
                          <a:cubicBezTo>
                            <a:pt x="95" y="65"/>
                            <a:pt x="95" y="65"/>
                            <a:pt x="95" y="65"/>
                          </a:cubicBezTo>
                          <a:cubicBezTo>
                            <a:pt x="98" y="69"/>
                            <a:pt x="104" y="69"/>
                            <a:pt x="108" y="67"/>
                          </a:cubicBezTo>
                          <a:cubicBezTo>
                            <a:pt x="115" y="63"/>
                            <a:pt x="123" y="60"/>
                            <a:pt x="131" y="58"/>
                          </a:cubicBezTo>
                          <a:cubicBezTo>
                            <a:pt x="135" y="56"/>
                            <a:pt x="138" y="52"/>
                            <a:pt x="138" y="47"/>
                          </a:cubicBezTo>
                          <a:cubicBezTo>
                            <a:pt x="138" y="23"/>
                            <a:pt x="138" y="23"/>
                            <a:pt x="138" y="23"/>
                          </a:cubicBezTo>
                          <a:cubicBezTo>
                            <a:pt x="142" y="23"/>
                            <a:pt x="145" y="22"/>
                            <a:pt x="149" y="22"/>
                          </a:cubicBezTo>
                          <a:cubicBezTo>
                            <a:pt x="156" y="21"/>
                            <a:pt x="163" y="21"/>
                            <a:pt x="171" y="22"/>
                          </a:cubicBezTo>
                          <a:cubicBezTo>
                            <a:pt x="174" y="22"/>
                            <a:pt x="178" y="23"/>
                            <a:pt x="181" y="23"/>
                          </a:cubicBezTo>
                          <a:cubicBezTo>
                            <a:pt x="181" y="47"/>
                            <a:pt x="181" y="47"/>
                            <a:pt x="181" y="47"/>
                          </a:cubicBezTo>
                          <a:cubicBezTo>
                            <a:pt x="181" y="52"/>
                            <a:pt x="184" y="56"/>
                            <a:pt x="189" y="58"/>
                          </a:cubicBezTo>
                          <a:cubicBezTo>
                            <a:pt x="197" y="60"/>
                            <a:pt x="204" y="63"/>
                            <a:pt x="212" y="67"/>
                          </a:cubicBezTo>
                          <a:cubicBezTo>
                            <a:pt x="216" y="69"/>
                            <a:pt x="221" y="69"/>
                            <a:pt x="224" y="65"/>
                          </a:cubicBezTo>
                          <a:cubicBezTo>
                            <a:pt x="241" y="48"/>
                            <a:pt x="241" y="48"/>
                            <a:pt x="241" y="48"/>
                          </a:cubicBezTo>
                          <a:cubicBezTo>
                            <a:pt x="242" y="49"/>
                            <a:pt x="242" y="49"/>
                            <a:pt x="242" y="49"/>
                          </a:cubicBezTo>
                          <a:cubicBezTo>
                            <a:pt x="243" y="49"/>
                            <a:pt x="243" y="50"/>
                            <a:pt x="243" y="50"/>
                          </a:cubicBezTo>
                          <a:cubicBezTo>
                            <a:pt x="244" y="50"/>
                            <a:pt x="244" y="50"/>
                            <a:pt x="244" y="50"/>
                          </a:cubicBezTo>
                          <a:cubicBezTo>
                            <a:pt x="253" y="58"/>
                            <a:pt x="262" y="66"/>
                            <a:pt x="270" y="76"/>
                          </a:cubicBezTo>
                          <a:cubicBezTo>
                            <a:pt x="270" y="76"/>
                            <a:pt x="270" y="76"/>
                            <a:pt x="270" y="76"/>
                          </a:cubicBezTo>
                          <a:cubicBezTo>
                            <a:pt x="270" y="77"/>
                            <a:pt x="270" y="77"/>
                            <a:pt x="270" y="77"/>
                          </a:cubicBezTo>
                          <a:cubicBezTo>
                            <a:pt x="271" y="78"/>
                            <a:pt x="271" y="78"/>
                            <a:pt x="271" y="78"/>
                          </a:cubicBezTo>
                          <a:cubicBezTo>
                            <a:pt x="255" y="95"/>
                            <a:pt x="255" y="95"/>
                            <a:pt x="255" y="95"/>
                          </a:cubicBezTo>
                          <a:cubicBezTo>
                            <a:pt x="251" y="99"/>
                            <a:pt x="250" y="104"/>
                            <a:pt x="253" y="108"/>
                          </a:cubicBezTo>
                          <a:cubicBezTo>
                            <a:pt x="257" y="115"/>
                            <a:pt x="260" y="123"/>
                            <a:pt x="262" y="131"/>
                          </a:cubicBezTo>
                          <a:cubicBezTo>
                            <a:pt x="263" y="136"/>
                            <a:pt x="268" y="139"/>
                            <a:pt x="272" y="139"/>
                          </a:cubicBezTo>
                          <a:cubicBezTo>
                            <a:pt x="297" y="139"/>
                            <a:pt x="297" y="139"/>
                            <a:pt x="297" y="139"/>
                          </a:cubicBezTo>
                          <a:cubicBezTo>
                            <a:pt x="297" y="142"/>
                            <a:pt x="297" y="146"/>
                            <a:pt x="298" y="149"/>
                          </a:cubicBezTo>
                          <a:cubicBezTo>
                            <a:pt x="298" y="153"/>
                            <a:pt x="298" y="157"/>
                            <a:pt x="298" y="160"/>
                          </a:cubicBezTo>
                          <a:cubicBezTo>
                            <a:pt x="298" y="164"/>
                            <a:pt x="298" y="168"/>
                            <a:pt x="298" y="17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solidFill>
                          <a:schemeClr val="accent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1" name="Freeform 31">
                      <a:extLst>
                        <a:ext uri="{FF2B5EF4-FFF2-40B4-BE49-F238E27FC236}">
                          <a16:creationId xmlns:a16="http://schemas.microsoft.com/office/drawing/2014/main" id="{58C98F6B-53CD-4D35-9669-4BF79E4BBC61}"/>
                        </a:ext>
                      </a:extLst>
                    </p:cNvPr>
                    <p:cNvSpPr>
                      <a:spLocks noEditPoints="1"/>
                    </p:cNvSpPr>
                    <p:nvPr/>
                  </p:nvSpPr>
                  <p:spPr bwMode="auto">
                    <a:xfrm>
                      <a:off x="3026" y="781"/>
                      <a:ext cx="85" cy="85"/>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64 w 128"/>
                        <a:gd name="T11" fmla="*/ 107 h 128"/>
                        <a:gd name="T12" fmla="*/ 21 w 128"/>
                        <a:gd name="T13" fmla="*/ 64 h 128"/>
                        <a:gd name="T14" fmla="*/ 64 w 128"/>
                        <a:gd name="T15" fmla="*/ 21 h 128"/>
                        <a:gd name="T16" fmla="*/ 106 w 128"/>
                        <a:gd name="T17" fmla="*/ 64 h 128"/>
                        <a:gd name="T18" fmla="*/ 64 w 128"/>
                        <a:gd name="T19" fmla="*/ 10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128">
                          <a:moveTo>
                            <a:pt x="64" y="0"/>
                          </a:moveTo>
                          <a:cubicBezTo>
                            <a:pt x="28" y="0"/>
                            <a:pt x="0" y="29"/>
                            <a:pt x="0" y="64"/>
                          </a:cubicBezTo>
                          <a:cubicBezTo>
                            <a:pt x="0" y="99"/>
                            <a:pt x="28" y="128"/>
                            <a:pt x="64" y="128"/>
                          </a:cubicBezTo>
                          <a:cubicBezTo>
                            <a:pt x="99" y="128"/>
                            <a:pt x="128" y="99"/>
                            <a:pt x="128" y="64"/>
                          </a:cubicBezTo>
                          <a:cubicBezTo>
                            <a:pt x="128" y="29"/>
                            <a:pt x="99" y="0"/>
                            <a:pt x="64" y="0"/>
                          </a:cubicBezTo>
                          <a:close/>
                          <a:moveTo>
                            <a:pt x="64" y="107"/>
                          </a:moveTo>
                          <a:cubicBezTo>
                            <a:pt x="40" y="107"/>
                            <a:pt x="21" y="88"/>
                            <a:pt x="21" y="64"/>
                          </a:cubicBezTo>
                          <a:cubicBezTo>
                            <a:pt x="21" y="40"/>
                            <a:pt x="40" y="21"/>
                            <a:pt x="64" y="21"/>
                          </a:cubicBezTo>
                          <a:cubicBezTo>
                            <a:pt x="87" y="21"/>
                            <a:pt x="106" y="40"/>
                            <a:pt x="106" y="64"/>
                          </a:cubicBezTo>
                          <a:cubicBezTo>
                            <a:pt x="106" y="88"/>
                            <a:pt x="87" y="107"/>
                            <a:pt x="64" y="10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solidFill>
                          <a:schemeClr val="accent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2" name="Freeform 32">
                      <a:extLst>
                        <a:ext uri="{FF2B5EF4-FFF2-40B4-BE49-F238E27FC236}">
                          <a16:creationId xmlns:a16="http://schemas.microsoft.com/office/drawing/2014/main" id="{704C5BDB-D4F8-4B8F-BC31-A15DB405FAED}"/>
                        </a:ext>
                      </a:extLst>
                    </p:cNvPr>
                    <p:cNvSpPr>
                      <a:spLocks noEditPoints="1"/>
                    </p:cNvSpPr>
                    <p:nvPr/>
                  </p:nvSpPr>
                  <p:spPr bwMode="auto">
                    <a:xfrm>
                      <a:off x="2899" y="653"/>
                      <a:ext cx="340" cy="340"/>
                    </a:xfrm>
                    <a:custGeom>
                      <a:avLst/>
                      <a:gdLst>
                        <a:gd name="T0" fmla="*/ 256 w 512"/>
                        <a:gd name="T1" fmla="*/ 21 h 512"/>
                        <a:gd name="T2" fmla="*/ 490 w 512"/>
                        <a:gd name="T3" fmla="*/ 256 h 512"/>
                        <a:gd name="T4" fmla="*/ 256 w 512"/>
                        <a:gd name="T5" fmla="*/ 491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7"/>
                            <a:pt x="490" y="256"/>
                          </a:cubicBezTo>
                          <a:cubicBezTo>
                            <a:pt x="490" y="385"/>
                            <a:pt x="385" y="491"/>
                            <a:pt x="256" y="491"/>
                          </a:cubicBezTo>
                          <a:cubicBezTo>
                            <a:pt x="126" y="491"/>
                            <a:pt x="21" y="385"/>
                            <a:pt x="21" y="256"/>
                          </a:cubicBezTo>
                          <a:cubicBezTo>
                            <a:pt x="21" y="127"/>
                            <a:pt x="126" y="21"/>
                            <a:pt x="256" y="21"/>
                          </a:cubicBezTo>
                          <a:moveTo>
                            <a:pt x="256" y="0"/>
                          </a:moveTo>
                          <a:cubicBezTo>
                            <a:pt x="114" y="0"/>
                            <a:pt x="0" y="115"/>
                            <a:pt x="0" y="256"/>
                          </a:cubicBezTo>
                          <a:cubicBezTo>
                            <a:pt x="0" y="397"/>
                            <a:pt x="114" y="512"/>
                            <a:pt x="256" y="512"/>
                          </a:cubicBezTo>
                          <a:cubicBezTo>
                            <a:pt x="397" y="512"/>
                            <a:pt x="512" y="397"/>
                            <a:pt x="512" y="256"/>
                          </a:cubicBezTo>
                          <a:cubicBezTo>
                            <a:pt x="512" y="115"/>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solidFill>
                          <a:schemeClr val="accent3"/>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 name="Group 2">
                    <a:extLst>
                      <a:ext uri="{FF2B5EF4-FFF2-40B4-BE49-F238E27FC236}">
                        <a16:creationId xmlns:a16="http://schemas.microsoft.com/office/drawing/2014/main" id="{A8D839ED-7A2E-4CBE-8503-FF7725E4B950}"/>
                      </a:ext>
                    </a:extLst>
                  </p:cNvPr>
                  <p:cNvGrpSpPr/>
                  <p:nvPr/>
                </p:nvGrpSpPr>
                <p:grpSpPr>
                  <a:xfrm>
                    <a:off x="447894" y="5423232"/>
                    <a:ext cx="548640" cy="548640"/>
                    <a:chOff x="437513" y="5462054"/>
                    <a:chExt cx="548640" cy="548640"/>
                  </a:xfrm>
                </p:grpSpPr>
                <p:sp>
                  <p:nvSpPr>
                    <p:cNvPr id="102" name="Freeform 189">
                      <a:extLst>
                        <a:ext uri="{FF2B5EF4-FFF2-40B4-BE49-F238E27FC236}">
                          <a16:creationId xmlns:a16="http://schemas.microsoft.com/office/drawing/2014/main" id="{E6EF617A-0EF8-4B54-A072-756FE6A3A5A6}"/>
                        </a:ext>
                      </a:extLst>
                    </p:cNvPr>
                    <p:cNvSpPr>
                      <a:spLocks noEditPoints="1"/>
                    </p:cNvSpPr>
                    <p:nvPr/>
                  </p:nvSpPr>
                  <p:spPr bwMode="auto">
                    <a:xfrm>
                      <a:off x="437513" y="5462054"/>
                      <a:ext cx="548640" cy="5486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bg1"/>
                    </a:solidFill>
                    <a:ln>
                      <a:noFill/>
                    </a:ln>
                    <a:effectLst/>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7" name="Freeform 1001">
                      <a:extLst>
                        <a:ext uri="{FF2B5EF4-FFF2-40B4-BE49-F238E27FC236}">
                          <a16:creationId xmlns:a16="http://schemas.microsoft.com/office/drawing/2014/main" id="{534C94F2-CB0F-4526-8EEE-2E853C899524}"/>
                        </a:ext>
                      </a:extLst>
                    </p:cNvPr>
                    <p:cNvSpPr>
                      <a:spLocks noEditPoints="1"/>
                    </p:cNvSpPr>
                    <p:nvPr/>
                  </p:nvSpPr>
                  <p:spPr bwMode="auto">
                    <a:xfrm>
                      <a:off x="538142" y="5597650"/>
                      <a:ext cx="347383" cy="249471"/>
                    </a:xfrm>
                    <a:custGeom>
                      <a:avLst/>
                      <a:gdLst>
                        <a:gd name="T0" fmla="*/ 269 w 320"/>
                        <a:gd name="T1" fmla="*/ 192 h 192"/>
                        <a:gd name="T2" fmla="*/ 71 w 320"/>
                        <a:gd name="T3" fmla="*/ 192 h 192"/>
                        <a:gd name="T4" fmla="*/ 0 w 320"/>
                        <a:gd name="T5" fmla="*/ 121 h 192"/>
                        <a:gd name="T6" fmla="*/ 71 w 320"/>
                        <a:gd name="T7" fmla="*/ 51 h 192"/>
                        <a:gd name="T8" fmla="*/ 96 w 320"/>
                        <a:gd name="T9" fmla="*/ 56 h 192"/>
                        <a:gd name="T10" fmla="*/ 181 w 320"/>
                        <a:gd name="T11" fmla="*/ 0 h 192"/>
                        <a:gd name="T12" fmla="*/ 273 w 320"/>
                        <a:gd name="T13" fmla="*/ 91 h 192"/>
                        <a:gd name="T14" fmla="*/ 320 w 320"/>
                        <a:gd name="T15" fmla="*/ 142 h 192"/>
                        <a:gd name="T16" fmla="*/ 269 w 320"/>
                        <a:gd name="T17" fmla="*/ 192 h 192"/>
                        <a:gd name="T18" fmla="*/ 71 w 320"/>
                        <a:gd name="T19" fmla="*/ 72 h 192"/>
                        <a:gd name="T20" fmla="*/ 21 w 320"/>
                        <a:gd name="T21" fmla="*/ 121 h 192"/>
                        <a:gd name="T22" fmla="*/ 71 w 320"/>
                        <a:gd name="T23" fmla="*/ 171 h 192"/>
                        <a:gd name="T24" fmla="*/ 269 w 320"/>
                        <a:gd name="T25" fmla="*/ 171 h 192"/>
                        <a:gd name="T26" fmla="*/ 298 w 320"/>
                        <a:gd name="T27" fmla="*/ 142 h 192"/>
                        <a:gd name="T28" fmla="*/ 269 w 320"/>
                        <a:gd name="T29" fmla="*/ 112 h 192"/>
                        <a:gd name="T30" fmla="*/ 267 w 320"/>
                        <a:gd name="T31" fmla="*/ 112 h 192"/>
                        <a:gd name="T32" fmla="*/ 265 w 320"/>
                        <a:gd name="T33" fmla="*/ 113 h 192"/>
                        <a:gd name="T34" fmla="*/ 254 w 320"/>
                        <a:gd name="T35" fmla="*/ 111 h 192"/>
                        <a:gd name="T36" fmla="*/ 251 w 320"/>
                        <a:gd name="T37" fmla="*/ 101 h 192"/>
                        <a:gd name="T38" fmla="*/ 251 w 320"/>
                        <a:gd name="T39" fmla="*/ 96 h 192"/>
                        <a:gd name="T40" fmla="*/ 251 w 320"/>
                        <a:gd name="T41" fmla="*/ 92 h 192"/>
                        <a:gd name="T42" fmla="*/ 181 w 320"/>
                        <a:gd name="T43" fmla="*/ 22 h 192"/>
                        <a:gd name="T44" fmla="*/ 114 w 320"/>
                        <a:gd name="T45" fmla="*/ 68 h 192"/>
                        <a:gd name="T46" fmla="*/ 112 w 320"/>
                        <a:gd name="T47" fmla="*/ 73 h 192"/>
                        <a:gd name="T48" fmla="*/ 112 w 320"/>
                        <a:gd name="T49" fmla="*/ 75 h 192"/>
                        <a:gd name="T50" fmla="*/ 103 w 320"/>
                        <a:gd name="T51" fmla="*/ 83 h 192"/>
                        <a:gd name="T52" fmla="*/ 93 w 320"/>
                        <a:gd name="T53" fmla="*/ 79 h 192"/>
                        <a:gd name="T54" fmla="*/ 71 w 320"/>
                        <a:gd name="T55" fmla="*/ 7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0" h="192">
                          <a:moveTo>
                            <a:pt x="269" y="192"/>
                          </a:moveTo>
                          <a:cubicBezTo>
                            <a:pt x="71" y="192"/>
                            <a:pt x="71" y="192"/>
                            <a:pt x="71" y="192"/>
                          </a:cubicBezTo>
                          <a:cubicBezTo>
                            <a:pt x="31" y="192"/>
                            <a:pt x="0" y="161"/>
                            <a:pt x="0" y="121"/>
                          </a:cubicBezTo>
                          <a:cubicBezTo>
                            <a:pt x="0" y="82"/>
                            <a:pt x="31" y="51"/>
                            <a:pt x="71" y="51"/>
                          </a:cubicBezTo>
                          <a:cubicBezTo>
                            <a:pt x="80" y="51"/>
                            <a:pt x="88" y="52"/>
                            <a:pt x="96" y="56"/>
                          </a:cubicBezTo>
                          <a:cubicBezTo>
                            <a:pt x="110" y="23"/>
                            <a:pt x="144" y="0"/>
                            <a:pt x="181" y="0"/>
                          </a:cubicBezTo>
                          <a:cubicBezTo>
                            <a:pt x="231" y="0"/>
                            <a:pt x="272" y="41"/>
                            <a:pt x="273" y="91"/>
                          </a:cubicBezTo>
                          <a:cubicBezTo>
                            <a:pt x="299" y="93"/>
                            <a:pt x="320" y="115"/>
                            <a:pt x="320" y="142"/>
                          </a:cubicBezTo>
                          <a:cubicBezTo>
                            <a:pt x="320" y="170"/>
                            <a:pt x="297" y="192"/>
                            <a:pt x="269" y="192"/>
                          </a:cubicBezTo>
                          <a:close/>
                          <a:moveTo>
                            <a:pt x="71" y="72"/>
                          </a:moveTo>
                          <a:cubicBezTo>
                            <a:pt x="43" y="72"/>
                            <a:pt x="21" y="94"/>
                            <a:pt x="21" y="121"/>
                          </a:cubicBezTo>
                          <a:cubicBezTo>
                            <a:pt x="21" y="149"/>
                            <a:pt x="43" y="171"/>
                            <a:pt x="71" y="171"/>
                          </a:cubicBezTo>
                          <a:cubicBezTo>
                            <a:pt x="269" y="171"/>
                            <a:pt x="269" y="171"/>
                            <a:pt x="269" y="171"/>
                          </a:cubicBezTo>
                          <a:cubicBezTo>
                            <a:pt x="285" y="171"/>
                            <a:pt x="298" y="158"/>
                            <a:pt x="298" y="142"/>
                          </a:cubicBezTo>
                          <a:cubicBezTo>
                            <a:pt x="298" y="125"/>
                            <a:pt x="285" y="112"/>
                            <a:pt x="269" y="112"/>
                          </a:cubicBezTo>
                          <a:cubicBezTo>
                            <a:pt x="268" y="112"/>
                            <a:pt x="268" y="112"/>
                            <a:pt x="267" y="112"/>
                          </a:cubicBezTo>
                          <a:cubicBezTo>
                            <a:pt x="267" y="112"/>
                            <a:pt x="266" y="112"/>
                            <a:pt x="265" y="113"/>
                          </a:cubicBezTo>
                          <a:cubicBezTo>
                            <a:pt x="261" y="114"/>
                            <a:pt x="257" y="113"/>
                            <a:pt x="254" y="111"/>
                          </a:cubicBezTo>
                          <a:cubicBezTo>
                            <a:pt x="252" y="109"/>
                            <a:pt x="250" y="105"/>
                            <a:pt x="251" y="101"/>
                          </a:cubicBezTo>
                          <a:cubicBezTo>
                            <a:pt x="251" y="99"/>
                            <a:pt x="251" y="98"/>
                            <a:pt x="251" y="96"/>
                          </a:cubicBezTo>
                          <a:cubicBezTo>
                            <a:pt x="251" y="94"/>
                            <a:pt x="251" y="93"/>
                            <a:pt x="251" y="92"/>
                          </a:cubicBezTo>
                          <a:cubicBezTo>
                            <a:pt x="251" y="53"/>
                            <a:pt x="220" y="22"/>
                            <a:pt x="181" y="22"/>
                          </a:cubicBezTo>
                          <a:cubicBezTo>
                            <a:pt x="152" y="22"/>
                            <a:pt x="124" y="41"/>
                            <a:pt x="114" y="68"/>
                          </a:cubicBezTo>
                          <a:cubicBezTo>
                            <a:pt x="113" y="70"/>
                            <a:pt x="113" y="71"/>
                            <a:pt x="112" y="73"/>
                          </a:cubicBezTo>
                          <a:cubicBezTo>
                            <a:pt x="112" y="75"/>
                            <a:pt x="112" y="75"/>
                            <a:pt x="112" y="75"/>
                          </a:cubicBezTo>
                          <a:cubicBezTo>
                            <a:pt x="111" y="79"/>
                            <a:pt x="108" y="82"/>
                            <a:pt x="103" y="83"/>
                          </a:cubicBezTo>
                          <a:cubicBezTo>
                            <a:pt x="99" y="84"/>
                            <a:pt x="95" y="82"/>
                            <a:pt x="93" y="79"/>
                          </a:cubicBezTo>
                          <a:cubicBezTo>
                            <a:pt x="86" y="74"/>
                            <a:pt x="79" y="72"/>
                            <a:pt x="71" y="72"/>
                          </a:cubicBezTo>
                          <a:close/>
                        </a:path>
                      </a:pathLst>
                    </a:custGeom>
                    <a:solidFill>
                      <a:schemeClr val="bg1"/>
                    </a:solidFill>
                    <a:ln w="3175">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grpSp>
            </p:grpSp>
          </p:grpSp>
        </p:grpSp>
      </p:grpSp>
      <p:sp>
        <p:nvSpPr>
          <p:cNvPr id="100" name="Text Placeholder 2">
            <a:extLst>
              <a:ext uri="{FF2B5EF4-FFF2-40B4-BE49-F238E27FC236}">
                <a16:creationId xmlns:a16="http://schemas.microsoft.com/office/drawing/2014/main" id="{1BBD8E69-4724-483F-BD1E-268E616E3DE4}"/>
              </a:ext>
            </a:extLst>
          </p:cNvPr>
          <p:cNvSpPr txBox="1">
            <a:spLocks/>
          </p:cNvSpPr>
          <p:nvPr/>
        </p:nvSpPr>
        <p:spPr>
          <a:xfrm>
            <a:off x="421341" y="813156"/>
            <a:ext cx="11170024" cy="324765"/>
          </a:xfrm>
          <a:prstGeom prst="rect">
            <a:avLst/>
          </a:prstGeom>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t>Expose your data, but never to the wrong people.</a:t>
            </a:r>
          </a:p>
        </p:txBody>
      </p:sp>
    </p:spTree>
    <p:extLst>
      <p:ext uri="{BB962C8B-B14F-4D97-AF65-F5344CB8AC3E}">
        <p14:creationId xmlns:p14="http://schemas.microsoft.com/office/powerpoint/2010/main" val="200137804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Title 5">
            <a:extLst>
              <a:ext uri="{FF2B5EF4-FFF2-40B4-BE49-F238E27FC236}">
                <a16:creationId xmlns:a16="http://schemas.microsoft.com/office/drawing/2014/main" id="{47396696-5BBF-44A6-B6A0-CE83BBD6BA98}"/>
              </a:ext>
            </a:extLst>
          </p:cNvPr>
          <p:cNvSpPr txBox="1">
            <a:spLocks/>
          </p:cNvSpPr>
          <p:nvPr/>
        </p:nvSpPr>
        <p:spPr>
          <a:xfrm>
            <a:off x="421341" y="381179"/>
            <a:ext cx="11170024" cy="594360"/>
          </a:xfrm>
          <a:prstGeom prst="rect">
            <a:avLst/>
          </a:prstGeom>
        </p:spPr>
        <p:txBody>
          <a:bodyPr vert="horz" lIns="0" tIns="45720" rIns="0" bIns="0" rtlCol="0" anchor="t" anchorCtr="0">
            <a:noAutofit/>
          </a:bodyPr>
          <a:lstStyle>
            <a:lvl1pPr algn="l" defTabSz="914400" rtl="0" eaLnBrk="1" latinLnBrk="0" hangingPunct="1">
              <a:lnSpc>
                <a:spcPct val="80000"/>
              </a:lnSpc>
              <a:spcBef>
                <a:spcPct val="0"/>
              </a:spcBef>
              <a:buNone/>
              <a:defRPr sz="2800" b="0" i="0" kern="1200" cap="none" spc="-1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3200" dirty="0">
                <a:latin typeface="+mj-lt"/>
              </a:rPr>
              <a:t>Enterprise APIs Implementation Security Problems</a:t>
            </a:r>
          </a:p>
        </p:txBody>
      </p:sp>
      <p:grpSp>
        <p:nvGrpSpPr>
          <p:cNvPr id="2" name="Group 1">
            <a:extLst>
              <a:ext uri="{FF2B5EF4-FFF2-40B4-BE49-F238E27FC236}">
                <a16:creationId xmlns:a16="http://schemas.microsoft.com/office/drawing/2014/main" id="{ABF9778C-F93B-4F0C-820B-84450D3E9EA2}"/>
              </a:ext>
            </a:extLst>
          </p:cNvPr>
          <p:cNvGrpSpPr/>
          <p:nvPr/>
        </p:nvGrpSpPr>
        <p:grpSpPr>
          <a:xfrm>
            <a:off x="682485" y="1224948"/>
            <a:ext cx="10827031" cy="3783704"/>
            <a:chOff x="623565" y="1718935"/>
            <a:chExt cx="10827031" cy="3783704"/>
          </a:xfrm>
        </p:grpSpPr>
        <p:grpSp>
          <p:nvGrpSpPr>
            <p:cNvPr id="22" name="Group 21">
              <a:extLst>
                <a:ext uri="{FF2B5EF4-FFF2-40B4-BE49-F238E27FC236}">
                  <a16:creationId xmlns:a16="http://schemas.microsoft.com/office/drawing/2014/main" id="{BC8D5766-9B35-45E9-8D67-76B6A8BDAA82}"/>
                </a:ext>
              </a:extLst>
            </p:cNvPr>
            <p:cNvGrpSpPr/>
            <p:nvPr/>
          </p:nvGrpSpPr>
          <p:grpSpPr>
            <a:xfrm>
              <a:off x="4718445" y="1718935"/>
              <a:ext cx="6732151" cy="3783704"/>
              <a:chOff x="4596836" y="1684123"/>
              <a:chExt cx="6732151" cy="3783704"/>
            </a:xfrm>
          </p:grpSpPr>
          <p:sp>
            <p:nvSpPr>
              <p:cNvPr id="130" name="TextBox 129">
                <a:extLst>
                  <a:ext uri="{FF2B5EF4-FFF2-40B4-BE49-F238E27FC236}">
                    <a16:creationId xmlns:a16="http://schemas.microsoft.com/office/drawing/2014/main" id="{6FB89A60-8DAC-473B-8D82-88B385B2CD0A}"/>
                  </a:ext>
                </a:extLst>
              </p:cNvPr>
              <p:cNvSpPr txBox="1"/>
              <p:nvPr/>
            </p:nvSpPr>
            <p:spPr>
              <a:xfrm>
                <a:off x="4596836" y="1684123"/>
                <a:ext cx="6732150" cy="511393"/>
              </a:xfrm>
              <a:prstGeom prst="rect">
                <a:avLst/>
              </a:prstGeom>
              <a:noFill/>
              <a:ln w="9525">
                <a:noFill/>
              </a:ln>
            </p:spPr>
            <p:txBody>
              <a:bodyPr wrap="square" lIns="91440" tIns="45720" rIns="91440" bIns="45720" rtlCol="0" anchor="ctr">
                <a:noAutofit/>
              </a:bodyPr>
              <a:lstStyle>
                <a:defPPr>
                  <a:defRPr lang="en-US"/>
                </a:defPPr>
                <a:lvl1pPr marL="457200">
                  <a:defRPr sz="1000" b="1">
                    <a:solidFill>
                      <a:prstClr val="black"/>
                    </a:solidFill>
                  </a:defRPr>
                </a:lvl1pPr>
              </a:lstStyle>
              <a:p>
                <a:pPr lvl="0" defTabSz="914400">
                  <a:defRPr/>
                </a:pPr>
                <a:r>
                  <a:rPr lang="en-US" sz="1100" dirty="0"/>
                  <a:t>Nonexistent Guidelines: </a:t>
                </a:r>
                <a:r>
                  <a:rPr lang="en-US" sz="1100" b="0" dirty="0"/>
                  <a:t>Not having a very well defined API security profiling and vulnerability assessment guidelines and processes. </a:t>
                </a:r>
              </a:p>
            </p:txBody>
          </p:sp>
          <p:grpSp>
            <p:nvGrpSpPr>
              <p:cNvPr id="131" name="Group 130">
                <a:extLst>
                  <a:ext uri="{FF2B5EF4-FFF2-40B4-BE49-F238E27FC236}">
                    <a16:creationId xmlns:a16="http://schemas.microsoft.com/office/drawing/2014/main" id="{51B6C9EF-7137-41BA-BB12-6A8C003C9AA6}"/>
                  </a:ext>
                </a:extLst>
              </p:cNvPr>
              <p:cNvGrpSpPr/>
              <p:nvPr/>
            </p:nvGrpSpPr>
            <p:grpSpPr>
              <a:xfrm>
                <a:off x="4635624" y="1766594"/>
                <a:ext cx="392462" cy="346451"/>
                <a:chOff x="4470829" y="2891213"/>
                <a:chExt cx="450425" cy="346451"/>
              </a:xfrm>
            </p:grpSpPr>
            <p:sp>
              <p:nvSpPr>
                <p:cNvPr id="132" name="Hexagon 131">
                  <a:extLst>
                    <a:ext uri="{FF2B5EF4-FFF2-40B4-BE49-F238E27FC236}">
                      <a16:creationId xmlns:a16="http://schemas.microsoft.com/office/drawing/2014/main" id="{F0B00A4B-D74C-4357-8DA0-0D7BB017B81D}"/>
                    </a:ext>
                  </a:extLst>
                </p:cNvPr>
                <p:cNvSpPr/>
                <p:nvPr/>
              </p:nvSpPr>
              <p:spPr bwMode="gray">
                <a:xfrm>
                  <a:off x="4612393" y="2891213"/>
                  <a:ext cx="167297" cy="111798"/>
                </a:xfrm>
                <a:prstGeom prst="hexagon">
                  <a:avLst/>
                </a:prstGeom>
                <a:solidFill>
                  <a:schemeClr val="accent5"/>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ea typeface="+mn-ea"/>
                    <a:cs typeface="+mn-cs"/>
                  </a:endParaRPr>
                </a:p>
              </p:txBody>
            </p:sp>
            <p:sp>
              <p:nvSpPr>
                <p:cNvPr id="133" name="Hexagon 132">
                  <a:extLst>
                    <a:ext uri="{FF2B5EF4-FFF2-40B4-BE49-F238E27FC236}">
                      <a16:creationId xmlns:a16="http://schemas.microsoft.com/office/drawing/2014/main" id="{05694730-074C-4C7A-B4A4-7C9702DF48AD}"/>
                    </a:ext>
                  </a:extLst>
                </p:cNvPr>
                <p:cNvSpPr/>
                <p:nvPr/>
              </p:nvSpPr>
              <p:spPr bwMode="gray">
                <a:xfrm>
                  <a:off x="4612393" y="3008539"/>
                  <a:ext cx="167297" cy="111798"/>
                </a:xfrm>
                <a:prstGeom prst="hexagon">
                  <a:avLst/>
                </a:prstGeom>
                <a:solidFill>
                  <a:schemeClr val="bg1">
                    <a:lumMod val="85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marL="0" marR="0" lvl="0" indent="0" algn="ctr" defTabSz="914400" rtl="0" eaLnBrk="1" fontAlgn="auto" latinLnBrk="0" hangingPunct="1">
                    <a:lnSpc>
                      <a:spcPct val="100000"/>
                    </a:lnSpc>
                    <a:spcBef>
                      <a:spcPts val="40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ea typeface="+mn-ea"/>
                    <a:cs typeface="Arial" pitchFamily="34" charset="0"/>
                  </a:endParaRPr>
                </a:p>
              </p:txBody>
            </p:sp>
            <p:sp>
              <p:nvSpPr>
                <p:cNvPr id="134" name="Hexagon 133">
                  <a:extLst>
                    <a:ext uri="{FF2B5EF4-FFF2-40B4-BE49-F238E27FC236}">
                      <a16:creationId xmlns:a16="http://schemas.microsoft.com/office/drawing/2014/main" id="{F97DF854-FE52-4179-847F-2355553682E9}"/>
                    </a:ext>
                  </a:extLst>
                </p:cNvPr>
                <p:cNvSpPr/>
                <p:nvPr/>
              </p:nvSpPr>
              <p:spPr bwMode="gray">
                <a:xfrm>
                  <a:off x="4612393" y="3125866"/>
                  <a:ext cx="167297" cy="111798"/>
                </a:xfrm>
                <a:prstGeom prst="hexagon">
                  <a:avLst/>
                </a:prstGeom>
                <a:solidFill>
                  <a:schemeClr val="bg1">
                    <a:lumMod val="85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marL="0" marR="0" lvl="0" indent="0" algn="ctr" defTabSz="914400" rtl="0" eaLnBrk="1" fontAlgn="auto" latinLnBrk="0" hangingPunct="1">
                    <a:lnSpc>
                      <a:spcPct val="100000"/>
                    </a:lnSpc>
                    <a:spcBef>
                      <a:spcPts val="40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ea typeface="+mn-ea"/>
                    <a:cs typeface="Arial" pitchFamily="34" charset="0"/>
                  </a:endParaRPr>
                </a:p>
              </p:txBody>
            </p:sp>
            <p:sp>
              <p:nvSpPr>
                <p:cNvPr id="135" name="Hexagon 134">
                  <a:extLst>
                    <a:ext uri="{FF2B5EF4-FFF2-40B4-BE49-F238E27FC236}">
                      <a16:creationId xmlns:a16="http://schemas.microsoft.com/office/drawing/2014/main" id="{8499CF0D-D987-4FEA-A587-915AFCFC89C9}"/>
                    </a:ext>
                  </a:extLst>
                </p:cNvPr>
                <p:cNvSpPr/>
                <p:nvPr/>
              </p:nvSpPr>
              <p:spPr bwMode="gray">
                <a:xfrm>
                  <a:off x="4753957" y="3066895"/>
                  <a:ext cx="167297" cy="111798"/>
                </a:xfrm>
                <a:prstGeom prst="hexagon">
                  <a:avLst/>
                </a:prstGeom>
                <a:solidFill>
                  <a:schemeClr val="bg1">
                    <a:lumMod val="85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marL="0" marR="0" lvl="0" indent="0" algn="ctr" defTabSz="914400" rtl="0" eaLnBrk="1" fontAlgn="auto" latinLnBrk="0" hangingPunct="1">
                    <a:lnSpc>
                      <a:spcPct val="100000"/>
                    </a:lnSpc>
                    <a:spcBef>
                      <a:spcPts val="40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ea typeface="+mn-ea"/>
                    <a:cs typeface="Arial" pitchFamily="34" charset="0"/>
                  </a:endParaRPr>
                </a:p>
              </p:txBody>
            </p:sp>
            <p:sp>
              <p:nvSpPr>
                <p:cNvPr id="136" name="Hexagon 135">
                  <a:extLst>
                    <a:ext uri="{FF2B5EF4-FFF2-40B4-BE49-F238E27FC236}">
                      <a16:creationId xmlns:a16="http://schemas.microsoft.com/office/drawing/2014/main" id="{2A13E7FF-77A5-4930-895A-1F6438CA8F71}"/>
                    </a:ext>
                  </a:extLst>
                </p:cNvPr>
                <p:cNvSpPr/>
                <p:nvPr/>
              </p:nvSpPr>
              <p:spPr bwMode="gray">
                <a:xfrm>
                  <a:off x="4753957" y="2950183"/>
                  <a:ext cx="167297" cy="111798"/>
                </a:xfrm>
                <a:prstGeom prst="hexagon">
                  <a:avLst/>
                </a:prstGeom>
                <a:solidFill>
                  <a:schemeClr val="bg1">
                    <a:lumMod val="85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marL="0" marR="0" lvl="0" indent="0" algn="ctr" defTabSz="914400" rtl="0" eaLnBrk="1" fontAlgn="auto" latinLnBrk="0" hangingPunct="1">
                    <a:lnSpc>
                      <a:spcPct val="100000"/>
                    </a:lnSpc>
                    <a:spcBef>
                      <a:spcPts val="40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ea typeface="+mn-ea"/>
                    <a:cs typeface="Arial" pitchFamily="34" charset="0"/>
                  </a:endParaRPr>
                </a:p>
              </p:txBody>
            </p:sp>
            <p:sp>
              <p:nvSpPr>
                <p:cNvPr id="137" name="Hexagon 136">
                  <a:extLst>
                    <a:ext uri="{FF2B5EF4-FFF2-40B4-BE49-F238E27FC236}">
                      <a16:creationId xmlns:a16="http://schemas.microsoft.com/office/drawing/2014/main" id="{BFC19433-0F60-4A8F-8D17-54151853E6B1}"/>
                    </a:ext>
                  </a:extLst>
                </p:cNvPr>
                <p:cNvSpPr/>
                <p:nvPr/>
              </p:nvSpPr>
              <p:spPr bwMode="gray">
                <a:xfrm>
                  <a:off x="4470829" y="3066895"/>
                  <a:ext cx="167297" cy="111798"/>
                </a:xfrm>
                <a:prstGeom prst="hexagon">
                  <a:avLst/>
                </a:prstGeom>
                <a:solidFill>
                  <a:schemeClr val="bg1">
                    <a:lumMod val="85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marL="0" marR="0" lvl="0" indent="0" algn="ctr" defTabSz="914400" rtl="0" eaLnBrk="1" fontAlgn="auto" latinLnBrk="0" hangingPunct="1">
                    <a:lnSpc>
                      <a:spcPct val="100000"/>
                    </a:lnSpc>
                    <a:spcBef>
                      <a:spcPts val="40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ea typeface="+mn-ea"/>
                    <a:cs typeface="Arial" pitchFamily="34" charset="0"/>
                  </a:endParaRPr>
                </a:p>
              </p:txBody>
            </p:sp>
            <p:sp>
              <p:nvSpPr>
                <p:cNvPr id="138" name="Hexagon 137">
                  <a:extLst>
                    <a:ext uri="{FF2B5EF4-FFF2-40B4-BE49-F238E27FC236}">
                      <a16:creationId xmlns:a16="http://schemas.microsoft.com/office/drawing/2014/main" id="{0FC264D1-0AB5-4E8D-B06E-571433BA3C5D}"/>
                    </a:ext>
                  </a:extLst>
                </p:cNvPr>
                <p:cNvSpPr/>
                <p:nvPr/>
              </p:nvSpPr>
              <p:spPr bwMode="gray">
                <a:xfrm>
                  <a:off x="4470829" y="2950183"/>
                  <a:ext cx="167297" cy="111798"/>
                </a:xfrm>
                <a:prstGeom prst="hexagon">
                  <a:avLst/>
                </a:prstGeom>
                <a:solidFill>
                  <a:schemeClr val="bg1">
                    <a:lumMod val="85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marL="0" marR="0" lvl="0" indent="0" algn="ctr" defTabSz="914400" rtl="0" eaLnBrk="1" fontAlgn="auto" latinLnBrk="0" hangingPunct="1">
                    <a:lnSpc>
                      <a:spcPct val="100000"/>
                    </a:lnSpc>
                    <a:spcBef>
                      <a:spcPts val="40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ea typeface="+mn-ea"/>
                    <a:cs typeface="Arial" pitchFamily="34" charset="0"/>
                  </a:endParaRPr>
                </a:p>
              </p:txBody>
            </p:sp>
          </p:grpSp>
          <p:sp>
            <p:nvSpPr>
              <p:cNvPr id="139" name="TextBox 138">
                <a:extLst>
                  <a:ext uri="{FF2B5EF4-FFF2-40B4-BE49-F238E27FC236}">
                    <a16:creationId xmlns:a16="http://schemas.microsoft.com/office/drawing/2014/main" id="{E8836310-B311-4A35-9C67-0D3421DE53D1}"/>
                  </a:ext>
                </a:extLst>
              </p:cNvPr>
              <p:cNvSpPr txBox="1"/>
              <p:nvPr/>
            </p:nvSpPr>
            <p:spPr>
              <a:xfrm>
                <a:off x="4596837" y="2331136"/>
                <a:ext cx="6732150" cy="511393"/>
              </a:xfrm>
              <a:prstGeom prst="rect">
                <a:avLst/>
              </a:prstGeom>
              <a:noFill/>
              <a:ln w="9525">
                <a:noFill/>
              </a:ln>
            </p:spPr>
            <p:txBody>
              <a:bodyPr wrap="square" lIns="91440" tIns="45720" rIns="91440" bIns="45720" rtlCol="0" anchor="ctr">
                <a:noAutofit/>
              </a:bodyPr>
              <a:lstStyle>
                <a:defPPr>
                  <a:defRPr lang="en-US"/>
                </a:defPPr>
                <a:lvl1pPr marL="457200">
                  <a:defRPr sz="1000" b="1">
                    <a:solidFill>
                      <a:prstClr val="black"/>
                    </a:solidFill>
                  </a:defRPr>
                </a:lvl1pPr>
              </a:lstStyle>
              <a:p>
                <a:pPr lvl="0" defTabSz="914400">
                  <a:defRPr/>
                </a:pPr>
                <a:r>
                  <a:rPr lang="en-US" sz="1100" dirty="0"/>
                  <a:t>Improper Testing:</a:t>
                </a:r>
                <a:r>
                  <a:rPr lang="en-US" sz="1100" b="0" dirty="0"/>
                  <a:t> Unawareness of API security nuances and absence of effective security testing execution.</a:t>
                </a:r>
                <a:endParaRPr kumimoji="0" lang="en-US" sz="1100" b="0" i="0" u="none" strike="noStrike" kern="1200" cap="none" spc="0" normalizeH="0" baseline="0" noProof="0" dirty="0">
                  <a:ln>
                    <a:noFill/>
                  </a:ln>
                  <a:solidFill>
                    <a:prstClr val="black"/>
                  </a:solidFill>
                  <a:effectLst/>
                  <a:uLnTx/>
                  <a:uFillTx/>
                  <a:ea typeface="+mn-ea"/>
                  <a:cs typeface="+mn-cs"/>
                </a:endParaRPr>
              </a:p>
            </p:txBody>
          </p:sp>
          <p:grpSp>
            <p:nvGrpSpPr>
              <p:cNvPr id="140" name="Group 139">
                <a:extLst>
                  <a:ext uri="{FF2B5EF4-FFF2-40B4-BE49-F238E27FC236}">
                    <a16:creationId xmlns:a16="http://schemas.microsoft.com/office/drawing/2014/main" id="{786A4202-31A9-4E48-BCD0-EC38F27C7204}"/>
                  </a:ext>
                </a:extLst>
              </p:cNvPr>
              <p:cNvGrpSpPr/>
              <p:nvPr/>
            </p:nvGrpSpPr>
            <p:grpSpPr>
              <a:xfrm>
                <a:off x="4635625" y="2413607"/>
                <a:ext cx="392462" cy="346451"/>
                <a:chOff x="4470829" y="3491506"/>
                <a:chExt cx="450425" cy="346451"/>
              </a:xfrm>
            </p:grpSpPr>
            <p:sp>
              <p:nvSpPr>
                <p:cNvPr id="141" name="Hexagon 140">
                  <a:extLst>
                    <a:ext uri="{FF2B5EF4-FFF2-40B4-BE49-F238E27FC236}">
                      <a16:creationId xmlns:a16="http://schemas.microsoft.com/office/drawing/2014/main" id="{67FA74DD-2DC8-4E4F-89BC-6C31FE06742E}"/>
                    </a:ext>
                  </a:extLst>
                </p:cNvPr>
                <p:cNvSpPr/>
                <p:nvPr/>
              </p:nvSpPr>
              <p:spPr bwMode="gray">
                <a:xfrm>
                  <a:off x="4612393" y="3491506"/>
                  <a:ext cx="167297" cy="111798"/>
                </a:xfrm>
                <a:prstGeom prst="hexagon">
                  <a:avLst/>
                </a:prstGeom>
                <a:solidFill>
                  <a:schemeClr val="bg1">
                    <a:lumMod val="85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ea typeface="+mn-ea"/>
                    <a:cs typeface="+mn-cs"/>
                  </a:endParaRPr>
                </a:p>
              </p:txBody>
            </p:sp>
            <p:sp>
              <p:nvSpPr>
                <p:cNvPr id="142" name="Hexagon 141">
                  <a:extLst>
                    <a:ext uri="{FF2B5EF4-FFF2-40B4-BE49-F238E27FC236}">
                      <a16:creationId xmlns:a16="http://schemas.microsoft.com/office/drawing/2014/main" id="{435C42AD-A9FE-4561-B814-D36EF857042E}"/>
                    </a:ext>
                  </a:extLst>
                </p:cNvPr>
                <p:cNvSpPr/>
                <p:nvPr/>
              </p:nvSpPr>
              <p:spPr bwMode="gray">
                <a:xfrm>
                  <a:off x="4612393" y="3608832"/>
                  <a:ext cx="167297" cy="111798"/>
                </a:xfrm>
                <a:prstGeom prst="hexagon">
                  <a:avLst/>
                </a:prstGeom>
                <a:solidFill>
                  <a:schemeClr val="bg1">
                    <a:lumMod val="85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marL="0" marR="0" lvl="0" indent="0" algn="ctr" defTabSz="914400" rtl="0" eaLnBrk="1" fontAlgn="auto" latinLnBrk="0" hangingPunct="1">
                    <a:lnSpc>
                      <a:spcPct val="100000"/>
                    </a:lnSpc>
                    <a:spcBef>
                      <a:spcPts val="40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ea typeface="+mn-ea"/>
                    <a:cs typeface="Arial" pitchFamily="34" charset="0"/>
                  </a:endParaRPr>
                </a:p>
              </p:txBody>
            </p:sp>
            <p:sp>
              <p:nvSpPr>
                <p:cNvPr id="143" name="Hexagon 142">
                  <a:extLst>
                    <a:ext uri="{FF2B5EF4-FFF2-40B4-BE49-F238E27FC236}">
                      <a16:creationId xmlns:a16="http://schemas.microsoft.com/office/drawing/2014/main" id="{2F4E08A1-A357-45FF-B755-D83552430DA9}"/>
                    </a:ext>
                  </a:extLst>
                </p:cNvPr>
                <p:cNvSpPr/>
                <p:nvPr/>
              </p:nvSpPr>
              <p:spPr bwMode="gray">
                <a:xfrm>
                  <a:off x="4612393" y="3726159"/>
                  <a:ext cx="167297" cy="111798"/>
                </a:xfrm>
                <a:prstGeom prst="hexagon">
                  <a:avLst/>
                </a:prstGeom>
                <a:solidFill>
                  <a:schemeClr val="bg1">
                    <a:lumMod val="85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marL="0" marR="0" lvl="0" indent="0" algn="ctr" defTabSz="914400" rtl="0" eaLnBrk="1" fontAlgn="auto" latinLnBrk="0" hangingPunct="1">
                    <a:lnSpc>
                      <a:spcPct val="100000"/>
                    </a:lnSpc>
                    <a:spcBef>
                      <a:spcPts val="40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ea typeface="+mn-ea"/>
                    <a:cs typeface="Arial" pitchFamily="34" charset="0"/>
                  </a:endParaRPr>
                </a:p>
              </p:txBody>
            </p:sp>
            <p:sp>
              <p:nvSpPr>
                <p:cNvPr id="144" name="Hexagon 143">
                  <a:extLst>
                    <a:ext uri="{FF2B5EF4-FFF2-40B4-BE49-F238E27FC236}">
                      <a16:creationId xmlns:a16="http://schemas.microsoft.com/office/drawing/2014/main" id="{FDADF90F-15E0-446D-BBAE-AC26AFEDCE5A}"/>
                    </a:ext>
                  </a:extLst>
                </p:cNvPr>
                <p:cNvSpPr/>
                <p:nvPr/>
              </p:nvSpPr>
              <p:spPr bwMode="gray">
                <a:xfrm>
                  <a:off x="4753957" y="3667188"/>
                  <a:ext cx="167297" cy="111798"/>
                </a:xfrm>
                <a:prstGeom prst="hexagon">
                  <a:avLst/>
                </a:prstGeom>
                <a:solidFill>
                  <a:schemeClr val="bg1">
                    <a:lumMod val="85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marL="0" marR="0" lvl="0" indent="0" algn="ctr" defTabSz="914400" rtl="0" eaLnBrk="1" fontAlgn="auto" latinLnBrk="0" hangingPunct="1">
                    <a:lnSpc>
                      <a:spcPct val="100000"/>
                    </a:lnSpc>
                    <a:spcBef>
                      <a:spcPts val="40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ea typeface="+mn-ea"/>
                    <a:cs typeface="Arial" pitchFamily="34" charset="0"/>
                  </a:endParaRPr>
                </a:p>
              </p:txBody>
            </p:sp>
            <p:sp>
              <p:nvSpPr>
                <p:cNvPr id="145" name="Hexagon 144">
                  <a:extLst>
                    <a:ext uri="{FF2B5EF4-FFF2-40B4-BE49-F238E27FC236}">
                      <a16:creationId xmlns:a16="http://schemas.microsoft.com/office/drawing/2014/main" id="{02A53F0D-3521-4F63-A489-43A69D8B7D90}"/>
                    </a:ext>
                  </a:extLst>
                </p:cNvPr>
                <p:cNvSpPr/>
                <p:nvPr/>
              </p:nvSpPr>
              <p:spPr bwMode="gray">
                <a:xfrm>
                  <a:off x="4753957" y="3550476"/>
                  <a:ext cx="167297" cy="111798"/>
                </a:xfrm>
                <a:prstGeom prst="hexagon">
                  <a:avLst/>
                </a:prstGeom>
                <a:solidFill>
                  <a:schemeClr val="accent5"/>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marL="0" marR="0" lvl="0" indent="0" algn="ctr" defTabSz="914400" rtl="0" eaLnBrk="1" fontAlgn="auto" latinLnBrk="0" hangingPunct="1">
                    <a:lnSpc>
                      <a:spcPct val="100000"/>
                    </a:lnSpc>
                    <a:spcBef>
                      <a:spcPts val="40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ea typeface="+mn-ea"/>
                    <a:cs typeface="Arial" pitchFamily="34" charset="0"/>
                  </a:endParaRPr>
                </a:p>
              </p:txBody>
            </p:sp>
            <p:sp>
              <p:nvSpPr>
                <p:cNvPr id="146" name="Hexagon 145">
                  <a:extLst>
                    <a:ext uri="{FF2B5EF4-FFF2-40B4-BE49-F238E27FC236}">
                      <a16:creationId xmlns:a16="http://schemas.microsoft.com/office/drawing/2014/main" id="{61A4BC53-18CA-4A77-A30D-4E3965DD1D45}"/>
                    </a:ext>
                  </a:extLst>
                </p:cNvPr>
                <p:cNvSpPr/>
                <p:nvPr/>
              </p:nvSpPr>
              <p:spPr bwMode="gray">
                <a:xfrm>
                  <a:off x="4470829" y="3667188"/>
                  <a:ext cx="167297" cy="111798"/>
                </a:xfrm>
                <a:prstGeom prst="hexagon">
                  <a:avLst/>
                </a:prstGeom>
                <a:solidFill>
                  <a:schemeClr val="bg1">
                    <a:lumMod val="85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marL="0" marR="0" lvl="0" indent="0" algn="ctr" defTabSz="914400" rtl="0" eaLnBrk="1" fontAlgn="auto" latinLnBrk="0" hangingPunct="1">
                    <a:lnSpc>
                      <a:spcPct val="100000"/>
                    </a:lnSpc>
                    <a:spcBef>
                      <a:spcPts val="40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ea typeface="+mn-ea"/>
                    <a:cs typeface="Arial" pitchFamily="34" charset="0"/>
                  </a:endParaRPr>
                </a:p>
              </p:txBody>
            </p:sp>
            <p:sp>
              <p:nvSpPr>
                <p:cNvPr id="147" name="Hexagon 146">
                  <a:extLst>
                    <a:ext uri="{FF2B5EF4-FFF2-40B4-BE49-F238E27FC236}">
                      <a16:creationId xmlns:a16="http://schemas.microsoft.com/office/drawing/2014/main" id="{C874A9C4-ED3D-4C3F-BA41-E8A4873AF796}"/>
                    </a:ext>
                  </a:extLst>
                </p:cNvPr>
                <p:cNvSpPr/>
                <p:nvPr/>
              </p:nvSpPr>
              <p:spPr bwMode="gray">
                <a:xfrm>
                  <a:off x="4470829" y="3550476"/>
                  <a:ext cx="167297" cy="111798"/>
                </a:xfrm>
                <a:prstGeom prst="hexagon">
                  <a:avLst/>
                </a:prstGeom>
                <a:solidFill>
                  <a:schemeClr val="bg1">
                    <a:lumMod val="85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marL="0" marR="0" lvl="0" indent="0" algn="ctr" defTabSz="914400" rtl="0" eaLnBrk="1" fontAlgn="auto" latinLnBrk="0" hangingPunct="1">
                    <a:lnSpc>
                      <a:spcPct val="100000"/>
                    </a:lnSpc>
                    <a:spcBef>
                      <a:spcPts val="40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ea typeface="+mn-ea"/>
                    <a:cs typeface="Arial" pitchFamily="34" charset="0"/>
                  </a:endParaRPr>
                </a:p>
              </p:txBody>
            </p:sp>
          </p:grpSp>
          <p:sp>
            <p:nvSpPr>
              <p:cNvPr id="148" name="TextBox 147">
                <a:extLst>
                  <a:ext uri="{FF2B5EF4-FFF2-40B4-BE49-F238E27FC236}">
                    <a16:creationId xmlns:a16="http://schemas.microsoft.com/office/drawing/2014/main" id="{DEA71420-6096-46FB-850B-DE7BEC483ED8}"/>
                  </a:ext>
                </a:extLst>
              </p:cNvPr>
              <p:cNvSpPr txBox="1"/>
              <p:nvPr/>
            </p:nvSpPr>
            <p:spPr>
              <a:xfrm>
                <a:off x="4596837" y="2978149"/>
                <a:ext cx="6732150" cy="511393"/>
              </a:xfrm>
              <a:prstGeom prst="rect">
                <a:avLst/>
              </a:prstGeom>
              <a:noFill/>
              <a:ln w="9525">
                <a:noFill/>
              </a:ln>
            </p:spPr>
            <p:txBody>
              <a:bodyPr wrap="square" lIns="91440" tIns="45720" rIns="91440" bIns="45720" rtlCol="0" anchor="ctr">
                <a:noAutofit/>
              </a:bodyPr>
              <a:lstStyle>
                <a:defPPr>
                  <a:defRPr lang="en-US"/>
                </a:defPPr>
                <a:lvl1pPr marL="457200">
                  <a:defRPr sz="1000" b="1">
                    <a:solidFill>
                      <a:prstClr val="black"/>
                    </a:solidFill>
                  </a:defRPr>
                </a:lvl1pPr>
              </a:lstStyle>
              <a:p>
                <a:pPr lvl="0" defTabSz="914400">
                  <a:defRPr/>
                </a:pPr>
                <a:r>
                  <a:rPr lang="en-US" sz="1100" dirty="0"/>
                  <a:t>Lack of Ownership:</a:t>
                </a:r>
                <a:r>
                  <a:rPr lang="en-US" sz="1100" b="0" dirty="0"/>
                  <a:t> Vague security responsibility structuring and matrix. Security team, Developer, API product owner many times does not know their security responsibilities.</a:t>
                </a:r>
                <a:endParaRPr kumimoji="0" lang="en-US" sz="1100" b="0" i="0" u="none" strike="noStrike" kern="1200" cap="none" spc="0" normalizeH="0" baseline="0" noProof="0" dirty="0">
                  <a:ln>
                    <a:noFill/>
                  </a:ln>
                  <a:solidFill>
                    <a:prstClr val="black"/>
                  </a:solidFill>
                  <a:effectLst/>
                  <a:uLnTx/>
                  <a:uFillTx/>
                  <a:ea typeface="+mn-ea"/>
                  <a:cs typeface="+mn-cs"/>
                </a:endParaRPr>
              </a:p>
            </p:txBody>
          </p:sp>
          <p:grpSp>
            <p:nvGrpSpPr>
              <p:cNvPr id="149" name="Group 148">
                <a:extLst>
                  <a:ext uri="{FF2B5EF4-FFF2-40B4-BE49-F238E27FC236}">
                    <a16:creationId xmlns:a16="http://schemas.microsoft.com/office/drawing/2014/main" id="{9F4FBB49-78EC-4870-89CF-0B49BB4E5DE8}"/>
                  </a:ext>
                </a:extLst>
              </p:cNvPr>
              <p:cNvGrpSpPr/>
              <p:nvPr/>
            </p:nvGrpSpPr>
            <p:grpSpPr>
              <a:xfrm>
                <a:off x="4635625" y="3060620"/>
                <a:ext cx="392462" cy="346451"/>
                <a:chOff x="4470829" y="4091799"/>
                <a:chExt cx="450425" cy="346451"/>
              </a:xfrm>
            </p:grpSpPr>
            <p:sp>
              <p:nvSpPr>
                <p:cNvPr id="150" name="Hexagon 149">
                  <a:extLst>
                    <a:ext uri="{FF2B5EF4-FFF2-40B4-BE49-F238E27FC236}">
                      <a16:creationId xmlns:a16="http://schemas.microsoft.com/office/drawing/2014/main" id="{96D6A764-29BF-4D4F-BE18-AC0DB0EAC3AB}"/>
                    </a:ext>
                  </a:extLst>
                </p:cNvPr>
                <p:cNvSpPr/>
                <p:nvPr/>
              </p:nvSpPr>
              <p:spPr bwMode="gray">
                <a:xfrm>
                  <a:off x="4612393" y="4091799"/>
                  <a:ext cx="167297" cy="111798"/>
                </a:xfrm>
                <a:prstGeom prst="hexagon">
                  <a:avLst/>
                </a:prstGeom>
                <a:solidFill>
                  <a:schemeClr val="bg1">
                    <a:lumMod val="85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ea typeface="+mn-ea"/>
                    <a:cs typeface="+mn-cs"/>
                  </a:endParaRPr>
                </a:p>
              </p:txBody>
            </p:sp>
            <p:sp>
              <p:nvSpPr>
                <p:cNvPr id="151" name="Hexagon 150">
                  <a:extLst>
                    <a:ext uri="{FF2B5EF4-FFF2-40B4-BE49-F238E27FC236}">
                      <a16:creationId xmlns:a16="http://schemas.microsoft.com/office/drawing/2014/main" id="{1D96F28B-B30C-4370-8BE1-00F2C23ACD49}"/>
                    </a:ext>
                  </a:extLst>
                </p:cNvPr>
                <p:cNvSpPr/>
                <p:nvPr/>
              </p:nvSpPr>
              <p:spPr bwMode="gray">
                <a:xfrm>
                  <a:off x="4612393" y="4209125"/>
                  <a:ext cx="167297" cy="111798"/>
                </a:xfrm>
                <a:prstGeom prst="hexagon">
                  <a:avLst/>
                </a:prstGeom>
                <a:solidFill>
                  <a:schemeClr val="bg1">
                    <a:lumMod val="85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marL="0" marR="0" lvl="0" indent="0" algn="ctr" defTabSz="914400" rtl="0" eaLnBrk="1" fontAlgn="auto" latinLnBrk="0" hangingPunct="1">
                    <a:lnSpc>
                      <a:spcPct val="100000"/>
                    </a:lnSpc>
                    <a:spcBef>
                      <a:spcPts val="40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ea typeface="+mn-ea"/>
                    <a:cs typeface="Arial" pitchFamily="34" charset="0"/>
                  </a:endParaRPr>
                </a:p>
              </p:txBody>
            </p:sp>
            <p:sp>
              <p:nvSpPr>
                <p:cNvPr id="152" name="Hexagon 151">
                  <a:extLst>
                    <a:ext uri="{FF2B5EF4-FFF2-40B4-BE49-F238E27FC236}">
                      <a16:creationId xmlns:a16="http://schemas.microsoft.com/office/drawing/2014/main" id="{9E7B62BD-F6DF-4619-BC21-E23CA1CED4D3}"/>
                    </a:ext>
                  </a:extLst>
                </p:cNvPr>
                <p:cNvSpPr/>
                <p:nvPr/>
              </p:nvSpPr>
              <p:spPr bwMode="gray">
                <a:xfrm>
                  <a:off x="4612393" y="4326452"/>
                  <a:ext cx="167297" cy="111798"/>
                </a:xfrm>
                <a:prstGeom prst="hexagon">
                  <a:avLst/>
                </a:prstGeom>
                <a:solidFill>
                  <a:schemeClr val="bg1">
                    <a:lumMod val="85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marL="0" marR="0" lvl="0" indent="0" algn="ctr" defTabSz="914400" rtl="0" eaLnBrk="1" fontAlgn="auto" latinLnBrk="0" hangingPunct="1">
                    <a:lnSpc>
                      <a:spcPct val="100000"/>
                    </a:lnSpc>
                    <a:spcBef>
                      <a:spcPts val="40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ea typeface="+mn-ea"/>
                    <a:cs typeface="Arial" pitchFamily="34" charset="0"/>
                  </a:endParaRPr>
                </a:p>
              </p:txBody>
            </p:sp>
            <p:sp>
              <p:nvSpPr>
                <p:cNvPr id="153" name="Hexagon 152">
                  <a:extLst>
                    <a:ext uri="{FF2B5EF4-FFF2-40B4-BE49-F238E27FC236}">
                      <a16:creationId xmlns:a16="http://schemas.microsoft.com/office/drawing/2014/main" id="{C8EAA686-5131-4BC2-A362-D06294C19FAC}"/>
                    </a:ext>
                  </a:extLst>
                </p:cNvPr>
                <p:cNvSpPr/>
                <p:nvPr/>
              </p:nvSpPr>
              <p:spPr bwMode="gray">
                <a:xfrm>
                  <a:off x="4753957" y="4267481"/>
                  <a:ext cx="167297" cy="111798"/>
                </a:xfrm>
                <a:prstGeom prst="hexagon">
                  <a:avLst/>
                </a:prstGeom>
                <a:solidFill>
                  <a:schemeClr val="accent5"/>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marL="0" marR="0" lvl="0" indent="0" algn="ctr" defTabSz="914400" rtl="0" eaLnBrk="1" fontAlgn="auto" latinLnBrk="0" hangingPunct="1">
                    <a:lnSpc>
                      <a:spcPct val="100000"/>
                    </a:lnSpc>
                    <a:spcBef>
                      <a:spcPts val="40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ea typeface="+mn-ea"/>
                    <a:cs typeface="Arial" pitchFamily="34" charset="0"/>
                  </a:endParaRPr>
                </a:p>
              </p:txBody>
            </p:sp>
            <p:sp>
              <p:nvSpPr>
                <p:cNvPr id="154" name="Hexagon 153">
                  <a:extLst>
                    <a:ext uri="{FF2B5EF4-FFF2-40B4-BE49-F238E27FC236}">
                      <a16:creationId xmlns:a16="http://schemas.microsoft.com/office/drawing/2014/main" id="{19D299ED-8755-4445-988F-FE0484622223}"/>
                    </a:ext>
                  </a:extLst>
                </p:cNvPr>
                <p:cNvSpPr/>
                <p:nvPr/>
              </p:nvSpPr>
              <p:spPr bwMode="gray">
                <a:xfrm>
                  <a:off x="4753957" y="4150769"/>
                  <a:ext cx="167297" cy="111798"/>
                </a:xfrm>
                <a:prstGeom prst="hexagon">
                  <a:avLst/>
                </a:prstGeom>
                <a:solidFill>
                  <a:schemeClr val="bg1">
                    <a:lumMod val="85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marL="0" marR="0" lvl="0" indent="0" algn="ctr" defTabSz="914400" rtl="0" eaLnBrk="1" fontAlgn="auto" latinLnBrk="0" hangingPunct="1">
                    <a:lnSpc>
                      <a:spcPct val="100000"/>
                    </a:lnSpc>
                    <a:spcBef>
                      <a:spcPts val="40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ea typeface="+mn-ea"/>
                    <a:cs typeface="Arial" pitchFamily="34" charset="0"/>
                  </a:endParaRPr>
                </a:p>
              </p:txBody>
            </p:sp>
            <p:sp>
              <p:nvSpPr>
                <p:cNvPr id="155" name="Hexagon 154">
                  <a:extLst>
                    <a:ext uri="{FF2B5EF4-FFF2-40B4-BE49-F238E27FC236}">
                      <a16:creationId xmlns:a16="http://schemas.microsoft.com/office/drawing/2014/main" id="{BABF29EC-4EA4-4EBF-8DC3-38C9D4F9B504}"/>
                    </a:ext>
                  </a:extLst>
                </p:cNvPr>
                <p:cNvSpPr/>
                <p:nvPr/>
              </p:nvSpPr>
              <p:spPr bwMode="gray">
                <a:xfrm>
                  <a:off x="4470829" y="4267481"/>
                  <a:ext cx="167297" cy="111798"/>
                </a:xfrm>
                <a:prstGeom prst="hexagon">
                  <a:avLst/>
                </a:prstGeom>
                <a:solidFill>
                  <a:schemeClr val="bg1">
                    <a:lumMod val="85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marL="0" marR="0" lvl="0" indent="0" algn="ctr" defTabSz="914400" rtl="0" eaLnBrk="1" fontAlgn="auto" latinLnBrk="0" hangingPunct="1">
                    <a:lnSpc>
                      <a:spcPct val="100000"/>
                    </a:lnSpc>
                    <a:spcBef>
                      <a:spcPts val="40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ea typeface="+mn-ea"/>
                    <a:cs typeface="Arial" pitchFamily="34" charset="0"/>
                  </a:endParaRPr>
                </a:p>
              </p:txBody>
            </p:sp>
            <p:sp>
              <p:nvSpPr>
                <p:cNvPr id="156" name="Hexagon 155">
                  <a:extLst>
                    <a:ext uri="{FF2B5EF4-FFF2-40B4-BE49-F238E27FC236}">
                      <a16:creationId xmlns:a16="http://schemas.microsoft.com/office/drawing/2014/main" id="{834336C1-21F0-4FFE-A129-7C42A51E4131}"/>
                    </a:ext>
                  </a:extLst>
                </p:cNvPr>
                <p:cNvSpPr/>
                <p:nvPr/>
              </p:nvSpPr>
              <p:spPr bwMode="gray">
                <a:xfrm>
                  <a:off x="4470829" y="4150769"/>
                  <a:ext cx="167297" cy="111798"/>
                </a:xfrm>
                <a:prstGeom prst="hexagon">
                  <a:avLst/>
                </a:prstGeom>
                <a:solidFill>
                  <a:schemeClr val="bg1">
                    <a:lumMod val="85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marL="0" marR="0" lvl="0" indent="0" algn="ctr" defTabSz="914400" rtl="0" eaLnBrk="1" fontAlgn="auto" latinLnBrk="0" hangingPunct="1">
                    <a:lnSpc>
                      <a:spcPct val="100000"/>
                    </a:lnSpc>
                    <a:spcBef>
                      <a:spcPts val="40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ea typeface="+mn-ea"/>
                    <a:cs typeface="Arial" pitchFamily="34" charset="0"/>
                  </a:endParaRPr>
                </a:p>
              </p:txBody>
            </p:sp>
          </p:grpSp>
          <p:sp>
            <p:nvSpPr>
              <p:cNvPr id="157" name="TextBox 156">
                <a:extLst>
                  <a:ext uri="{FF2B5EF4-FFF2-40B4-BE49-F238E27FC236}">
                    <a16:creationId xmlns:a16="http://schemas.microsoft.com/office/drawing/2014/main" id="{BEAA6055-C551-498E-BF00-113E5C974238}"/>
                  </a:ext>
                </a:extLst>
              </p:cNvPr>
              <p:cNvSpPr txBox="1"/>
              <p:nvPr/>
            </p:nvSpPr>
            <p:spPr>
              <a:xfrm>
                <a:off x="4596837" y="3625162"/>
                <a:ext cx="6732150" cy="511393"/>
              </a:xfrm>
              <a:prstGeom prst="rect">
                <a:avLst/>
              </a:prstGeom>
              <a:noFill/>
              <a:ln w="9525">
                <a:noFill/>
              </a:ln>
            </p:spPr>
            <p:txBody>
              <a:bodyPr wrap="square" lIns="91440" tIns="45720" rIns="91440" bIns="45720" rtlCol="0" anchor="ctr">
                <a:noAutofit/>
              </a:bodyPr>
              <a:lstStyle>
                <a:defPPr>
                  <a:defRPr lang="en-US"/>
                </a:defPPr>
                <a:lvl1pPr marL="457200">
                  <a:defRPr sz="1000" b="1">
                    <a:solidFill>
                      <a:prstClr val="black"/>
                    </a:solidFill>
                  </a:defRPr>
                </a:lvl1pPr>
              </a:lstStyle>
              <a:p>
                <a:pPr lvl="0" defTabSz="914400">
                  <a:defRPr/>
                </a:pPr>
                <a:r>
                  <a:rPr lang="en-US" sz="1100" dirty="0"/>
                  <a:t>Dependency on Products:</a:t>
                </a:r>
                <a:r>
                  <a:rPr lang="en-US" sz="1100" b="0" dirty="0"/>
                  <a:t> Complete dependency on API management solution products to provide security.</a:t>
                </a:r>
                <a:endParaRPr kumimoji="0" lang="en-US" sz="1100" b="0" i="0" u="none" strike="noStrike" kern="1200" cap="none" spc="0" normalizeH="0" baseline="0" noProof="0" dirty="0">
                  <a:ln>
                    <a:noFill/>
                  </a:ln>
                  <a:solidFill>
                    <a:prstClr val="black"/>
                  </a:solidFill>
                  <a:effectLst/>
                  <a:uLnTx/>
                  <a:uFillTx/>
                  <a:ea typeface="+mn-ea"/>
                  <a:cs typeface="+mn-cs"/>
                </a:endParaRPr>
              </a:p>
            </p:txBody>
          </p:sp>
          <p:grpSp>
            <p:nvGrpSpPr>
              <p:cNvPr id="158" name="Group 157">
                <a:extLst>
                  <a:ext uri="{FF2B5EF4-FFF2-40B4-BE49-F238E27FC236}">
                    <a16:creationId xmlns:a16="http://schemas.microsoft.com/office/drawing/2014/main" id="{05F26E82-DF48-4F01-AD2E-65A6713C0412}"/>
                  </a:ext>
                </a:extLst>
              </p:cNvPr>
              <p:cNvGrpSpPr/>
              <p:nvPr/>
            </p:nvGrpSpPr>
            <p:grpSpPr>
              <a:xfrm>
                <a:off x="4635625" y="3707633"/>
                <a:ext cx="392462" cy="346451"/>
                <a:chOff x="4470829" y="4692091"/>
                <a:chExt cx="450425" cy="346451"/>
              </a:xfrm>
            </p:grpSpPr>
            <p:sp>
              <p:nvSpPr>
                <p:cNvPr id="159" name="Hexagon 158">
                  <a:extLst>
                    <a:ext uri="{FF2B5EF4-FFF2-40B4-BE49-F238E27FC236}">
                      <a16:creationId xmlns:a16="http://schemas.microsoft.com/office/drawing/2014/main" id="{165D2ED9-3BEE-42D0-9EEC-30DE98A612FA}"/>
                    </a:ext>
                  </a:extLst>
                </p:cNvPr>
                <p:cNvSpPr/>
                <p:nvPr/>
              </p:nvSpPr>
              <p:spPr bwMode="gray">
                <a:xfrm>
                  <a:off x="4612393" y="4692091"/>
                  <a:ext cx="167297" cy="111798"/>
                </a:xfrm>
                <a:prstGeom prst="hexagon">
                  <a:avLst/>
                </a:prstGeom>
                <a:solidFill>
                  <a:schemeClr val="bg1">
                    <a:lumMod val="85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ea typeface="+mn-ea"/>
                    <a:cs typeface="+mn-cs"/>
                  </a:endParaRPr>
                </a:p>
              </p:txBody>
            </p:sp>
            <p:sp>
              <p:nvSpPr>
                <p:cNvPr id="160" name="Hexagon 159">
                  <a:extLst>
                    <a:ext uri="{FF2B5EF4-FFF2-40B4-BE49-F238E27FC236}">
                      <a16:creationId xmlns:a16="http://schemas.microsoft.com/office/drawing/2014/main" id="{1989AE8B-6644-4D9A-87C3-6B96D124938A}"/>
                    </a:ext>
                  </a:extLst>
                </p:cNvPr>
                <p:cNvSpPr/>
                <p:nvPr/>
              </p:nvSpPr>
              <p:spPr bwMode="gray">
                <a:xfrm>
                  <a:off x="4612393" y="4809417"/>
                  <a:ext cx="167297" cy="111798"/>
                </a:xfrm>
                <a:prstGeom prst="hexagon">
                  <a:avLst/>
                </a:prstGeom>
                <a:solidFill>
                  <a:schemeClr val="bg1">
                    <a:lumMod val="85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marL="0" marR="0" lvl="0" indent="0" algn="ctr" defTabSz="914400" rtl="0" eaLnBrk="1" fontAlgn="auto" latinLnBrk="0" hangingPunct="1">
                    <a:lnSpc>
                      <a:spcPct val="100000"/>
                    </a:lnSpc>
                    <a:spcBef>
                      <a:spcPts val="40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ea typeface="+mn-ea"/>
                    <a:cs typeface="Arial" pitchFamily="34" charset="0"/>
                  </a:endParaRPr>
                </a:p>
              </p:txBody>
            </p:sp>
            <p:sp>
              <p:nvSpPr>
                <p:cNvPr id="161" name="Hexagon 160">
                  <a:extLst>
                    <a:ext uri="{FF2B5EF4-FFF2-40B4-BE49-F238E27FC236}">
                      <a16:creationId xmlns:a16="http://schemas.microsoft.com/office/drawing/2014/main" id="{103FFC34-58A7-498D-AAB5-AC7E5F883007}"/>
                    </a:ext>
                  </a:extLst>
                </p:cNvPr>
                <p:cNvSpPr/>
                <p:nvPr/>
              </p:nvSpPr>
              <p:spPr bwMode="gray">
                <a:xfrm>
                  <a:off x="4612393" y="4926744"/>
                  <a:ext cx="167297" cy="111798"/>
                </a:xfrm>
                <a:prstGeom prst="hexagon">
                  <a:avLst/>
                </a:prstGeom>
                <a:solidFill>
                  <a:schemeClr val="accent5"/>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marL="0" marR="0" lvl="0" indent="0" algn="ctr" defTabSz="914400" rtl="0" eaLnBrk="1" fontAlgn="auto" latinLnBrk="0" hangingPunct="1">
                    <a:lnSpc>
                      <a:spcPct val="100000"/>
                    </a:lnSpc>
                    <a:spcBef>
                      <a:spcPts val="40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ea typeface="+mn-ea"/>
                    <a:cs typeface="Arial" pitchFamily="34" charset="0"/>
                  </a:endParaRPr>
                </a:p>
              </p:txBody>
            </p:sp>
            <p:sp>
              <p:nvSpPr>
                <p:cNvPr id="162" name="Hexagon 161">
                  <a:extLst>
                    <a:ext uri="{FF2B5EF4-FFF2-40B4-BE49-F238E27FC236}">
                      <a16:creationId xmlns:a16="http://schemas.microsoft.com/office/drawing/2014/main" id="{2B859FC3-5AE4-45FB-9833-E34FA34F947D}"/>
                    </a:ext>
                  </a:extLst>
                </p:cNvPr>
                <p:cNvSpPr/>
                <p:nvPr/>
              </p:nvSpPr>
              <p:spPr bwMode="gray">
                <a:xfrm>
                  <a:off x="4753957" y="4867773"/>
                  <a:ext cx="167297" cy="111798"/>
                </a:xfrm>
                <a:prstGeom prst="hexagon">
                  <a:avLst/>
                </a:prstGeom>
                <a:solidFill>
                  <a:schemeClr val="bg1">
                    <a:lumMod val="85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marL="0" marR="0" lvl="0" indent="0" algn="ctr" defTabSz="914400" rtl="0" eaLnBrk="1" fontAlgn="auto" latinLnBrk="0" hangingPunct="1">
                    <a:lnSpc>
                      <a:spcPct val="100000"/>
                    </a:lnSpc>
                    <a:spcBef>
                      <a:spcPts val="40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ea typeface="+mn-ea"/>
                    <a:cs typeface="Arial" pitchFamily="34" charset="0"/>
                  </a:endParaRPr>
                </a:p>
              </p:txBody>
            </p:sp>
            <p:sp>
              <p:nvSpPr>
                <p:cNvPr id="163" name="Hexagon 162">
                  <a:extLst>
                    <a:ext uri="{FF2B5EF4-FFF2-40B4-BE49-F238E27FC236}">
                      <a16:creationId xmlns:a16="http://schemas.microsoft.com/office/drawing/2014/main" id="{05AEE770-BE1E-4A30-9D96-DEEABF24E1C6}"/>
                    </a:ext>
                  </a:extLst>
                </p:cNvPr>
                <p:cNvSpPr/>
                <p:nvPr/>
              </p:nvSpPr>
              <p:spPr bwMode="gray">
                <a:xfrm>
                  <a:off x="4753957" y="4751061"/>
                  <a:ext cx="167297" cy="111798"/>
                </a:xfrm>
                <a:prstGeom prst="hexagon">
                  <a:avLst/>
                </a:prstGeom>
                <a:solidFill>
                  <a:schemeClr val="bg1">
                    <a:lumMod val="85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marL="0" marR="0" lvl="0" indent="0" algn="ctr" defTabSz="914400" rtl="0" eaLnBrk="1" fontAlgn="auto" latinLnBrk="0" hangingPunct="1">
                    <a:lnSpc>
                      <a:spcPct val="100000"/>
                    </a:lnSpc>
                    <a:spcBef>
                      <a:spcPts val="40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ea typeface="+mn-ea"/>
                    <a:cs typeface="Arial" pitchFamily="34" charset="0"/>
                  </a:endParaRPr>
                </a:p>
              </p:txBody>
            </p:sp>
            <p:sp>
              <p:nvSpPr>
                <p:cNvPr id="164" name="Hexagon 163">
                  <a:extLst>
                    <a:ext uri="{FF2B5EF4-FFF2-40B4-BE49-F238E27FC236}">
                      <a16:creationId xmlns:a16="http://schemas.microsoft.com/office/drawing/2014/main" id="{302E0526-8164-42AB-9311-458BA7E0FB40}"/>
                    </a:ext>
                  </a:extLst>
                </p:cNvPr>
                <p:cNvSpPr/>
                <p:nvPr/>
              </p:nvSpPr>
              <p:spPr bwMode="gray">
                <a:xfrm>
                  <a:off x="4470829" y="4867773"/>
                  <a:ext cx="167297" cy="111798"/>
                </a:xfrm>
                <a:prstGeom prst="hexagon">
                  <a:avLst/>
                </a:prstGeom>
                <a:solidFill>
                  <a:schemeClr val="bg1">
                    <a:lumMod val="85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marL="0" marR="0" lvl="0" indent="0" algn="ctr" defTabSz="914400" rtl="0" eaLnBrk="1" fontAlgn="auto" latinLnBrk="0" hangingPunct="1">
                    <a:lnSpc>
                      <a:spcPct val="100000"/>
                    </a:lnSpc>
                    <a:spcBef>
                      <a:spcPts val="40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ea typeface="+mn-ea"/>
                    <a:cs typeface="Arial" pitchFamily="34" charset="0"/>
                  </a:endParaRPr>
                </a:p>
              </p:txBody>
            </p:sp>
            <p:sp>
              <p:nvSpPr>
                <p:cNvPr id="165" name="Hexagon 164">
                  <a:extLst>
                    <a:ext uri="{FF2B5EF4-FFF2-40B4-BE49-F238E27FC236}">
                      <a16:creationId xmlns:a16="http://schemas.microsoft.com/office/drawing/2014/main" id="{0B31C366-6A3D-4DE0-A68F-8B30D6FE6FBA}"/>
                    </a:ext>
                  </a:extLst>
                </p:cNvPr>
                <p:cNvSpPr/>
                <p:nvPr/>
              </p:nvSpPr>
              <p:spPr bwMode="gray">
                <a:xfrm>
                  <a:off x="4470829" y="4751061"/>
                  <a:ext cx="167297" cy="111798"/>
                </a:xfrm>
                <a:prstGeom prst="hexagon">
                  <a:avLst/>
                </a:prstGeom>
                <a:solidFill>
                  <a:schemeClr val="bg1">
                    <a:lumMod val="85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marL="0" marR="0" lvl="0" indent="0" algn="ctr" defTabSz="914400" rtl="0" eaLnBrk="1" fontAlgn="auto" latinLnBrk="0" hangingPunct="1">
                    <a:lnSpc>
                      <a:spcPct val="100000"/>
                    </a:lnSpc>
                    <a:spcBef>
                      <a:spcPts val="40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ea typeface="+mn-ea"/>
                    <a:cs typeface="Arial" pitchFamily="34" charset="0"/>
                  </a:endParaRPr>
                </a:p>
              </p:txBody>
            </p:sp>
          </p:grpSp>
          <p:sp>
            <p:nvSpPr>
              <p:cNvPr id="166" name="TextBox 165">
                <a:extLst>
                  <a:ext uri="{FF2B5EF4-FFF2-40B4-BE49-F238E27FC236}">
                    <a16:creationId xmlns:a16="http://schemas.microsoft.com/office/drawing/2014/main" id="{07B71C86-778D-471C-B94B-C9C7C3B06F76}"/>
                  </a:ext>
                </a:extLst>
              </p:cNvPr>
              <p:cNvSpPr txBox="1"/>
              <p:nvPr/>
            </p:nvSpPr>
            <p:spPr>
              <a:xfrm>
                <a:off x="4596837" y="4272175"/>
                <a:ext cx="6732150" cy="511393"/>
              </a:xfrm>
              <a:prstGeom prst="rect">
                <a:avLst/>
              </a:prstGeom>
              <a:noFill/>
              <a:ln w="9525">
                <a:noFill/>
              </a:ln>
            </p:spPr>
            <p:txBody>
              <a:bodyPr wrap="square" lIns="91440" tIns="45720" rIns="91440" bIns="45720" rtlCol="0" anchor="ctr">
                <a:noAutofit/>
              </a:bodyPr>
              <a:lstStyle>
                <a:defPPr>
                  <a:defRPr lang="en-US"/>
                </a:defPPr>
                <a:lvl1pPr marL="457200">
                  <a:defRPr sz="1000" b="1">
                    <a:solidFill>
                      <a:prstClr val="black"/>
                    </a:solidFill>
                  </a:defRPr>
                </a:lvl1pPr>
              </a:lstStyle>
              <a:p>
                <a:pPr lvl="0" defTabSz="914400">
                  <a:defRPr/>
                </a:pPr>
                <a:r>
                  <a:rPr lang="en-US" sz="1100" dirty="0"/>
                  <a:t>Slower to Implement:</a:t>
                </a:r>
                <a:r>
                  <a:rPr lang="en-US" sz="1100" b="0" dirty="0"/>
                  <a:t> Mismatch in rate of API development (high) capabilities and rate of API security implementation (low). In such cases security may appear as a bottleneck.</a:t>
                </a:r>
              </a:p>
            </p:txBody>
          </p:sp>
          <p:grpSp>
            <p:nvGrpSpPr>
              <p:cNvPr id="167" name="Group 166">
                <a:extLst>
                  <a:ext uri="{FF2B5EF4-FFF2-40B4-BE49-F238E27FC236}">
                    <a16:creationId xmlns:a16="http://schemas.microsoft.com/office/drawing/2014/main" id="{3D8C3A6E-6377-486E-AA96-ED0B54AE6BB2}"/>
                  </a:ext>
                </a:extLst>
              </p:cNvPr>
              <p:cNvGrpSpPr/>
              <p:nvPr/>
            </p:nvGrpSpPr>
            <p:grpSpPr>
              <a:xfrm>
                <a:off x="4635625" y="4354646"/>
                <a:ext cx="392462" cy="346451"/>
                <a:chOff x="4470829" y="5292384"/>
                <a:chExt cx="450425" cy="346451"/>
              </a:xfrm>
            </p:grpSpPr>
            <p:sp>
              <p:nvSpPr>
                <p:cNvPr id="168" name="Hexagon 167">
                  <a:extLst>
                    <a:ext uri="{FF2B5EF4-FFF2-40B4-BE49-F238E27FC236}">
                      <a16:creationId xmlns:a16="http://schemas.microsoft.com/office/drawing/2014/main" id="{9D6535F6-F03B-4830-91A1-54DA3CD08ACB}"/>
                    </a:ext>
                  </a:extLst>
                </p:cNvPr>
                <p:cNvSpPr/>
                <p:nvPr/>
              </p:nvSpPr>
              <p:spPr bwMode="gray">
                <a:xfrm>
                  <a:off x="4612393" y="5292384"/>
                  <a:ext cx="167297" cy="111798"/>
                </a:xfrm>
                <a:prstGeom prst="hexagon">
                  <a:avLst/>
                </a:prstGeom>
                <a:solidFill>
                  <a:schemeClr val="bg1">
                    <a:lumMod val="85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ea typeface="+mn-ea"/>
                    <a:cs typeface="+mn-cs"/>
                  </a:endParaRPr>
                </a:p>
              </p:txBody>
            </p:sp>
            <p:sp>
              <p:nvSpPr>
                <p:cNvPr id="169" name="Hexagon 168">
                  <a:extLst>
                    <a:ext uri="{FF2B5EF4-FFF2-40B4-BE49-F238E27FC236}">
                      <a16:creationId xmlns:a16="http://schemas.microsoft.com/office/drawing/2014/main" id="{D593861C-7809-4CCA-BEDA-E5E0F81053B4}"/>
                    </a:ext>
                  </a:extLst>
                </p:cNvPr>
                <p:cNvSpPr/>
                <p:nvPr/>
              </p:nvSpPr>
              <p:spPr bwMode="gray">
                <a:xfrm>
                  <a:off x="4612393" y="5409710"/>
                  <a:ext cx="167297" cy="111798"/>
                </a:xfrm>
                <a:prstGeom prst="hexagon">
                  <a:avLst/>
                </a:prstGeom>
                <a:solidFill>
                  <a:schemeClr val="bg1">
                    <a:lumMod val="85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marL="0" marR="0" lvl="0" indent="0" algn="ctr" defTabSz="914400" rtl="0" eaLnBrk="1" fontAlgn="auto" latinLnBrk="0" hangingPunct="1">
                    <a:lnSpc>
                      <a:spcPct val="100000"/>
                    </a:lnSpc>
                    <a:spcBef>
                      <a:spcPts val="40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ea typeface="+mn-ea"/>
                    <a:cs typeface="Arial" pitchFamily="34" charset="0"/>
                  </a:endParaRPr>
                </a:p>
              </p:txBody>
            </p:sp>
            <p:sp>
              <p:nvSpPr>
                <p:cNvPr id="170" name="Hexagon 169">
                  <a:extLst>
                    <a:ext uri="{FF2B5EF4-FFF2-40B4-BE49-F238E27FC236}">
                      <a16:creationId xmlns:a16="http://schemas.microsoft.com/office/drawing/2014/main" id="{9F902A45-765C-4C95-BB95-5D9338B6B18E}"/>
                    </a:ext>
                  </a:extLst>
                </p:cNvPr>
                <p:cNvSpPr/>
                <p:nvPr/>
              </p:nvSpPr>
              <p:spPr bwMode="gray">
                <a:xfrm>
                  <a:off x="4612393" y="5527037"/>
                  <a:ext cx="167297" cy="111798"/>
                </a:xfrm>
                <a:prstGeom prst="hexagon">
                  <a:avLst/>
                </a:prstGeom>
                <a:solidFill>
                  <a:schemeClr val="bg1">
                    <a:lumMod val="85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marL="0" marR="0" lvl="0" indent="0" algn="ctr" defTabSz="914400" rtl="0" eaLnBrk="1" fontAlgn="auto" latinLnBrk="0" hangingPunct="1">
                    <a:lnSpc>
                      <a:spcPct val="100000"/>
                    </a:lnSpc>
                    <a:spcBef>
                      <a:spcPts val="40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ea typeface="+mn-ea"/>
                    <a:cs typeface="Arial" pitchFamily="34" charset="0"/>
                  </a:endParaRPr>
                </a:p>
              </p:txBody>
            </p:sp>
            <p:sp>
              <p:nvSpPr>
                <p:cNvPr id="171" name="Hexagon 170">
                  <a:extLst>
                    <a:ext uri="{FF2B5EF4-FFF2-40B4-BE49-F238E27FC236}">
                      <a16:creationId xmlns:a16="http://schemas.microsoft.com/office/drawing/2014/main" id="{D60E3BAF-15D8-47D2-A20C-E33767D0C9C3}"/>
                    </a:ext>
                  </a:extLst>
                </p:cNvPr>
                <p:cNvSpPr/>
                <p:nvPr/>
              </p:nvSpPr>
              <p:spPr bwMode="gray">
                <a:xfrm>
                  <a:off x="4753957" y="5468066"/>
                  <a:ext cx="167297" cy="111798"/>
                </a:xfrm>
                <a:prstGeom prst="hexagon">
                  <a:avLst/>
                </a:prstGeom>
                <a:solidFill>
                  <a:schemeClr val="bg1">
                    <a:lumMod val="85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marL="0" marR="0" lvl="0" indent="0" algn="ctr" defTabSz="914400" rtl="0" eaLnBrk="1" fontAlgn="auto" latinLnBrk="0" hangingPunct="1">
                    <a:lnSpc>
                      <a:spcPct val="100000"/>
                    </a:lnSpc>
                    <a:spcBef>
                      <a:spcPts val="40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ea typeface="+mn-ea"/>
                    <a:cs typeface="Arial" pitchFamily="34" charset="0"/>
                  </a:endParaRPr>
                </a:p>
              </p:txBody>
            </p:sp>
            <p:sp>
              <p:nvSpPr>
                <p:cNvPr id="172" name="Hexagon 171">
                  <a:extLst>
                    <a:ext uri="{FF2B5EF4-FFF2-40B4-BE49-F238E27FC236}">
                      <a16:creationId xmlns:a16="http://schemas.microsoft.com/office/drawing/2014/main" id="{5A4816B0-ADD8-43A5-8E68-A368865E38A9}"/>
                    </a:ext>
                  </a:extLst>
                </p:cNvPr>
                <p:cNvSpPr/>
                <p:nvPr/>
              </p:nvSpPr>
              <p:spPr bwMode="gray">
                <a:xfrm>
                  <a:off x="4753957" y="5351354"/>
                  <a:ext cx="167297" cy="111798"/>
                </a:xfrm>
                <a:prstGeom prst="hexagon">
                  <a:avLst/>
                </a:prstGeom>
                <a:solidFill>
                  <a:schemeClr val="bg1">
                    <a:lumMod val="85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marL="0" marR="0" lvl="0" indent="0" algn="ctr" defTabSz="914400" rtl="0" eaLnBrk="1" fontAlgn="auto" latinLnBrk="0" hangingPunct="1">
                    <a:lnSpc>
                      <a:spcPct val="100000"/>
                    </a:lnSpc>
                    <a:spcBef>
                      <a:spcPts val="40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ea typeface="+mn-ea"/>
                    <a:cs typeface="Arial" pitchFamily="34" charset="0"/>
                  </a:endParaRPr>
                </a:p>
              </p:txBody>
            </p:sp>
            <p:sp>
              <p:nvSpPr>
                <p:cNvPr id="173" name="Hexagon 172">
                  <a:extLst>
                    <a:ext uri="{FF2B5EF4-FFF2-40B4-BE49-F238E27FC236}">
                      <a16:creationId xmlns:a16="http://schemas.microsoft.com/office/drawing/2014/main" id="{A4A57531-B10F-43C6-919F-52F36486FDBF}"/>
                    </a:ext>
                  </a:extLst>
                </p:cNvPr>
                <p:cNvSpPr/>
                <p:nvPr/>
              </p:nvSpPr>
              <p:spPr bwMode="gray">
                <a:xfrm>
                  <a:off x="4470829" y="5468066"/>
                  <a:ext cx="167297" cy="111798"/>
                </a:xfrm>
                <a:prstGeom prst="hexagon">
                  <a:avLst/>
                </a:prstGeom>
                <a:solidFill>
                  <a:schemeClr val="accent5"/>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marL="0" marR="0" lvl="0" indent="0" algn="ctr" defTabSz="914400" rtl="0" eaLnBrk="1" fontAlgn="auto" latinLnBrk="0" hangingPunct="1">
                    <a:lnSpc>
                      <a:spcPct val="100000"/>
                    </a:lnSpc>
                    <a:spcBef>
                      <a:spcPts val="40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ea typeface="+mn-ea"/>
                    <a:cs typeface="Arial" pitchFamily="34" charset="0"/>
                  </a:endParaRPr>
                </a:p>
              </p:txBody>
            </p:sp>
            <p:sp>
              <p:nvSpPr>
                <p:cNvPr id="174" name="Hexagon 173">
                  <a:extLst>
                    <a:ext uri="{FF2B5EF4-FFF2-40B4-BE49-F238E27FC236}">
                      <a16:creationId xmlns:a16="http://schemas.microsoft.com/office/drawing/2014/main" id="{C2F2189E-26BB-4316-95B9-7881C3226D45}"/>
                    </a:ext>
                  </a:extLst>
                </p:cNvPr>
                <p:cNvSpPr/>
                <p:nvPr/>
              </p:nvSpPr>
              <p:spPr bwMode="gray">
                <a:xfrm>
                  <a:off x="4470829" y="5351354"/>
                  <a:ext cx="167297" cy="111798"/>
                </a:xfrm>
                <a:prstGeom prst="hexagon">
                  <a:avLst/>
                </a:prstGeom>
                <a:solidFill>
                  <a:schemeClr val="bg1">
                    <a:lumMod val="85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marL="0" marR="0" lvl="0" indent="0" algn="ctr" defTabSz="914400" rtl="0" eaLnBrk="1" fontAlgn="auto" latinLnBrk="0" hangingPunct="1">
                    <a:lnSpc>
                      <a:spcPct val="100000"/>
                    </a:lnSpc>
                    <a:spcBef>
                      <a:spcPts val="40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ea typeface="+mn-ea"/>
                    <a:cs typeface="Arial" pitchFamily="34" charset="0"/>
                  </a:endParaRPr>
                </a:p>
              </p:txBody>
            </p:sp>
          </p:grpSp>
          <p:sp>
            <p:nvSpPr>
              <p:cNvPr id="175" name="TextBox 174">
                <a:extLst>
                  <a:ext uri="{FF2B5EF4-FFF2-40B4-BE49-F238E27FC236}">
                    <a16:creationId xmlns:a16="http://schemas.microsoft.com/office/drawing/2014/main" id="{E266BAC7-CDDE-4266-AC56-D651395F2268}"/>
                  </a:ext>
                </a:extLst>
              </p:cNvPr>
              <p:cNvSpPr txBox="1"/>
              <p:nvPr/>
            </p:nvSpPr>
            <p:spPr>
              <a:xfrm>
                <a:off x="4596836" y="4919187"/>
                <a:ext cx="6732150" cy="548640"/>
              </a:xfrm>
              <a:prstGeom prst="rect">
                <a:avLst/>
              </a:prstGeom>
              <a:noFill/>
              <a:ln w="9525">
                <a:noFill/>
              </a:ln>
            </p:spPr>
            <p:txBody>
              <a:bodyPr wrap="square" lIns="91440" tIns="45720" rIns="91440" bIns="45720" rtlCol="0" anchor="ctr">
                <a:noAutofit/>
              </a:bodyPr>
              <a:lstStyle>
                <a:defPPr>
                  <a:defRPr lang="en-US"/>
                </a:defPPr>
                <a:lvl1pPr marL="457200">
                  <a:defRPr sz="1000" b="1">
                    <a:solidFill>
                      <a:prstClr val="black"/>
                    </a:solidFill>
                  </a:defRPr>
                </a:lvl1pPr>
              </a:lstStyle>
              <a:p>
                <a:pPr lvl="0" defTabSz="914400">
                  <a:defRPr/>
                </a:pPr>
                <a:r>
                  <a:rPr lang="en-US" sz="1100" dirty="0"/>
                  <a:t>Security Gaps:</a:t>
                </a:r>
                <a:r>
                  <a:rPr lang="en-US" sz="1100" b="0" dirty="0"/>
                  <a:t> Failure to identify all the important points of security in API lifecycle and manage them properly.</a:t>
                </a:r>
              </a:p>
            </p:txBody>
          </p:sp>
          <p:grpSp>
            <p:nvGrpSpPr>
              <p:cNvPr id="176" name="Group 175">
                <a:extLst>
                  <a:ext uri="{FF2B5EF4-FFF2-40B4-BE49-F238E27FC236}">
                    <a16:creationId xmlns:a16="http://schemas.microsoft.com/office/drawing/2014/main" id="{BBAFD665-5A45-4621-842A-2034873958AD}"/>
                  </a:ext>
                </a:extLst>
              </p:cNvPr>
              <p:cNvGrpSpPr/>
              <p:nvPr/>
            </p:nvGrpSpPr>
            <p:grpSpPr>
              <a:xfrm>
                <a:off x="4635624" y="5020282"/>
                <a:ext cx="392462" cy="346451"/>
                <a:chOff x="4470829" y="5892676"/>
                <a:chExt cx="450425" cy="346451"/>
              </a:xfrm>
            </p:grpSpPr>
            <p:sp>
              <p:nvSpPr>
                <p:cNvPr id="177" name="Hexagon 176">
                  <a:extLst>
                    <a:ext uri="{FF2B5EF4-FFF2-40B4-BE49-F238E27FC236}">
                      <a16:creationId xmlns:a16="http://schemas.microsoft.com/office/drawing/2014/main" id="{D01BCD02-8379-40FC-9C4B-A6ADDF6DA074}"/>
                    </a:ext>
                  </a:extLst>
                </p:cNvPr>
                <p:cNvSpPr/>
                <p:nvPr/>
              </p:nvSpPr>
              <p:spPr bwMode="gray">
                <a:xfrm>
                  <a:off x="4612393" y="5892676"/>
                  <a:ext cx="167297" cy="111798"/>
                </a:xfrm>
                <a:prstGeom prst="hexagon">
                  <a:avLst/>
                </a:prstGeom>
                <a:solidFill>
                  <a:schemeClr val="bg1">
                    <a:lumMod val="85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ea typeface="+mn-ea"/>
                    <a:cs typeface="+mn-cs"/>
                  </a:endParaRPr>
                </a:p>
              </p:txBody>
            </p:sp>
            <p:sp>
              <p:nvSpPr>
                <p:cNvPr id="178" name="Hexagon 177">
                  <a:extLst>
                    <a:ext uri="{FF2B5EF4-FFF2-40B4-BE49-F238E27FC236}">
                      <a16:creationId xmlns:a16="http://schemas.microsoft.com/office/drawing/2014/main" id="{EFA3460C-1497-4B7F-BD82-EA8007EE8F1B}"/>
                    </a:ext>
                  </a:extLst>
                </p:cNvPr>
                <p:cNvSpPr/>
                <p:nvPr/>
              </p:nvSpPr>
              <p:spPr bwMode="gray">
                <a:xfrm>
                  <a:off x="4612393" y="6010002"/>
                  <a:ext cx="167297" cy="111798"/>
                </a:xfrm>
                <a:prstGeom prst="hexagon">
                  <a:avLst/>
                </a:prstGeom>
                <a:solidFill>
                  <a:schemeClr val="bg1">
                    <a:lumMod val="85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marL="0" marR="0" lvl="0" indent="0" algn="ctr" defTabSz="914400" rtl="0" eaLnBrk="1" fontAlgn="auto" latinLnBrk="0" hangingPunct="1">
                    <a:lnSpc>
                      <a:spcPct val="100000"/>
                    </a:lnSpc>
                    <a:spcBef>
                      <a:spcPts val="40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ea typeface="+mn-ea"/>
                    <a:cs typeface="Arial" pitchFamily="34" charset="0"/>
                  </a:endParaRPr>
                </a:p>
              </p:txBody>
            </p:sp>
            <p:sp>
              <p:nvSpPr>
                <p:cNvPr id="179" name="Hexagon 178">
                  <a:extLst>
                    <a:ext uri="{FF2B5EF4-FFF2-40B4-BE49-F238E27FC236}">
                      <a16:creationId xmlns:a16="http://schemas.microsoft.com/office/drawing/2014/main" id="{219F7864-2B7B-42CB-B85B-3212D8940C1F}"/>
                    </a:ext>
                  </a:extLst>
                </p:cNvPr>
                <p:cNvSpPr/>
                <p:nvPr/>
              </p:nvSpPr>
              <p:spPr bwMode="gray">
                <a:xfrm>
                  <a:off x="4612393" y="6127329"/>
                  <a:ext cx="167297" cy="111798"/>
                </a:xfrm>
                <a:prstGeom prst="hexagon">
                  <a:avLst/>
                </a:prstGeom>
                <a:solidFill>
                  <a:schemeClr val="bg1">
                    <a:lumMod val="85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marL="0" marR="0" lvl="0" indent="0" algn="ctr" defTabSz="914400" rtl="0" eaLnBrk="1" fontAlgn="auto" latinLnBrk="0" hangingPunct="1">
                    <a:lnSpc>
                      <a:spcPct val="100000"/>
                    </a:lnSpc>
                    <a:spcBef>
                      <a:spcPts val="40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ea typeface="+mn-ea"/>
                    <a:cs typeface="Arial" pitchFamily="34" charset="0"/>
                  </a:endParaRPr>
                </a:p>
              </p:txBody>
            </p:sp>
            <p:sp>
              <p:nvSpPr>
                <p:cNvPr id="180" name="Hexagon 179">
                  <a:extLst>
                    <a:ext uri="{FF2B5EF4-FFF2-40B4-BE49-F238E27FC236}">
                      <a16:creationId xmlns:a16="http://schemas.microsoft.com/office/drawing/2014/main" id="{A6698AC9-0AAE-472D-8E79-E5460F84E5E7}"/>
                    </a:ext>
                  </a:extLst>
                </p:cNvPr>
                <p:cNvSpPr/>
                <p:nvPr/>
              </p:nvSpPr>
              <p:spPr bwMode="gray">
                <a:xfrm>
                  <a:off x="4753957" y="6068358"/>
                  <a:ext cx="167297" cy="111798"/>
                </a:xfrm>
                <a:prstGeom prst="hexagon">
                  <a:avLst/>
                </a:prstGeom>
                <a:solidFill>
                  <a:schemeClr val="bg1">
                    <a:lumMod val="85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marL="0" marR="0" lvl="0" indent="0" algn="ctr" defTabSz="914400" rtl="0" eaLnBrk="1" fontAlgn="auto" latinLnBrk="0" hangingPunct="1">
                    <a:lnSpc>
                      <a:spcPct val="100000"/>
                    </a:lnSpc>
                    <a:spcBef>
                      <a:spcPts val="40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ea typeface="+mn-ea"/>
                    <a:cs typeface="Arial" pitchFamily="34" charset="0"/>
                  </a:endParaRPr>
                </a:p>
              </p:txBody>
            </p:sp>
            <p:sp>
              <p:nvSpPr>
                <p:cNvPr id="181" name="Hexagon 180">
                  <a:extLst>
                    <a:ext uri="{FF2B5EF4-FFF2-40B4-BE49-F238E27FC236}">
                      <a16:creationId xmlns:a16="http://schemas.microsoft.com/office/drawing/2014/main" id="{02B4054B-C414-4513-BE4B-470D5D18A580}"/>
                    </a:ext>
                  </a:extLst>
                </p:cNvPr>
                <p:cNvSpPr/>
                <p:nvPr/>
              </p:nvSpPr>
              <p:spPr bwMode="gray">
                <a:xfrm>
                  <a:off x="4753957" y="5951646"/>
                  <a:ext cx="167297" cy="111798"/>
                </a:xfrm>
                <a:prstGeom prst="hexagon">
                  <a:avLst/>
                </a:prstGeom>
                <a:solidFill>
                  <a:schemeClr val="bg1">
                    <a:lumMod val="85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marL="0" marR="0" lvl="0" indent="0" algn="ctr" defTabSz="914400" rtl="0" eaLnBrk="1" fontAlgn="auto" latinLnBrk="0" hangingPunct="1">
                    <a:lnSpc>
                      <a:spcPct val="100000"/>
                    </a:lnSpc>
                    <a:spcBef>
                      <a:spcPts val="40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ea typeface="+mn-ea"/>
                    <a:cs typeface="Arial" pitchFamily="34" charset="0"/>
                  </a:endParaRPr>
                </a:p>
              </p:txBody>
            </p:sp>
            <p:sp>
              <p:nvSpPr>
                <p:cNvPr id="182" name="Hexagon 181">
                  <a:extLst>
                    <a:ext uri="{FF2B5EF4-FFF2-40B4-BE49-F238E27FC236}">
                      <a16:creationId xmlns:a16="http://schemas.microsoft.com/office/drawing/2014/main" id="{852259C0-A6E0-4D3F-96CA-0EF6F8D454A3}"/>
                    </a:ext>
                  </a:extLst>
                </p:cNvPr>
                <p:cNvSpPr/>
                <p:nvPr/>
              </p:nvSpPr>
              <p:spPr bwMode="gray">
                <a:xfrm>
                  <a:off x="4470829" y="6068358"/>
                  <a:ext cx="167297" cy="111798"/>
                </a:xfrm>
                <a:prstGeom prst="hexagon">
                  <a:avLst/>
                </a:prstGeom>
                <a:solidFill>
                  <a:schemeClr val="bg1">
                    <a:lumMod val="85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marL="0" marR="0" lvl="0" indent="0" algn="ctr" defTabSz="914400" rtl="0" eaLnBrk="1" fontAlgn="auto" latinLnBrk="0" hangingPunct="1">
                    <a:lnSpc>
                      <a:spcPct val="100000"/>
                    </a:lnSpc>
                    <a:spcBef>
                      <a:spcPts val="40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ea typeface="+mn-ea"/>
                    <a:cs typeface="Arial" pitchFamily="34" charset="0"/>
                  </a:endParaRPr>
                </a:p>
              </p:txBody>
            </p:sp>
            <p:sp>
              <p:nvSpPr>
                <p:cNvPr id="183" name="Hexagon 182">
                  <a:extLst>
                    <a:ext uri="{FF2B5EF4-FFF2-40B4-BE49-F238E27FC236}">
                      <a16:creationId xmlns:a16="http://schemas.microsoft.com/office/drawing/2014/main" id="{0E0AF031-6AA8-4609-95BF-62EF8134FCA1}"/>
                    </a:ext>
                  </a:extLst>
                </p:cNvPr>
                <p:cNvSpPr/>
                <p:nvPr/>
              </p:nvSpPr>
              <p:spPr bwMode="gray">
                <a:xfrm>
                  <a:off x="4470829" y="5951646"/>
                  <a:ext cx="167297" cy="111798"/>
                </a:xfrm>
                <a:prstGeom prst="hexagon">
                  <a:avLst/>
                </a:prstGeom>
                <a:solidFill>
                  <a:schemeClr val="accent5"/>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marL="0" marR="0" lvl="0" indent="0" algn="ctr" defTabSz="914400" rtl="0" eaLnBrk="1" fontAlgn="auto" latinLnBrk="0" hangingPunct="1">
                    <a:lnSpc>
                      <a:spcPct val="100000"/>
                    </a:lnSpc>
                    <a:spcBef>
                      <a:spcPts val="40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ea typeface="+mn-ea"/>
                    <a:cs typeface="Arial" pitchFamily="34" charset="0"/>
                  </a:endParaRPr>
                </a:p>
              </p:txBody>
            </p:sp>
          </p:grpSp>
          <p:cxnSp>
            <p:nvCxnSpPr>
              <p:cNvPr id="185" name="Straight Connector 184">
                <a:extLst>
                  <a:ext uri="{FF2B5EF4-FFF2-40B4-BE49-F238E27FC236}">
                    <a16:creationId xmlns:a16="http://schemas.microsoft.com/office/drawing/2014/main" id="{83023F8B-C296-46D8-820F-727159577811}"/>
                  </a:ext>
                </a:extLst>
              </p:cNvPr>
              <p:cNvCxnSpPr>
                <a:cxnSpLocks/>
              </p:cNvCxnSpPr>
              <p:nvPr/>
            </p:nvCxnSpPr>
            <p:spPr>
              <a:xfrm>
                <a:off x="4596836" y="2263326"/>
                <a:ext cx="6729984" cy="0"/>
              </a:xfrm>
              <a:prstGeom prst="line">
                <a:avLst/>
              </a:prstGeom>
              <a:noFill/>
              <a:ln w="9525">
                <a:solidFill>
                  <a:schemeClr val="accent6">
                    <a:lumMod val="60000"/>
                    <a:lumOff val="40000"/>
                  </a:schemeClr>
                </a:solidFill>
              </a:ln>
            </p:spPr>
          </p:cxnSp>
          <p:cxnSp>
            <p:nvCxnSpPr>
              <p:cNvPr id="186" name="Straight Connector 185">
                <a:extLst>
                  <a:ext uri="{FF2B5EF4-FFF2-40B4-BE49-F238E27FC236}">
                    <a16:creationId xmlns:a16="http://schemas.microsoft.com/office/drawing/2014/main" id="{127FA8AF-CAF3-4076-BF8C-CA40062A6AA7}"/>
                  </a:ext>
                </a:extLst>
              </p:cNvPr>
              <p:cNvCxnSpPr>
                <a:cxnSpLocks/>
              </p:cNvCxnSpPr>
              <p:nvPr/>
            </p:nvCxnSpPr>
            <p:spPr>
              <a:xfrm>
                <a:off x="4596836" y="2910339"/>
                <a:ext cx="6729984" cy="0"/>
              </a:xfrm>
              <a:prstGeom prst="line">
                <a:avLst/>
              </a:prstGeom>
              <a:noFill/>
              <a:ln w="9525">
                <a:solidFill>
                  <a:schemeClr val="accent6">
                    <a:lumMod val="60000"/>
                    <a:lumOff val="40000"/>
                  </a:schemeClr>
                </a:solidFill>
              </a:ln>
            </p:spPr>
          </p:cxnSp>
          <p:cxnSp>
            <p:nvCxnSpPr>
              <p:cNvPr id="187" name="Straight Connector 186">
                <a:extLst>
                  <a:ext uri="{FF2B5EF4-FFF2-40B4-BE49-F238E27FC236}">
                    <a16:creationId xmlns:a16="http://schemas.microsoft.com/office/drawing/2014/main" id="{BD497826-BB85-4606-9120-04D479D0A5E3}"/>
                  </a:ext>
                </a:extLst>
              </p:cNvPr>
              <p:cNvCxnSpPr>
                <a:cxnSpLocks/>
              </p:cNvCxnSpPr>
              <p:nvPr/>
            </p:nvCxnSpPr>
            <p:spPr>
              <a:xfrm>
                <a:off x="4596836" y="3557352"/>
                <a:ext cx="6729984" cy="0"/>
              </a:xfrm>
              <a:prstGeom prst="line">
                <a:avLst/>
              </a:prstGeom>
              <a:noFill/>
              <a:ln w="9525">
                <a:solidFill>
                  <a:schemeClr val="accent6">
                    <a:lumMod val="60000"/>
                    <a:lumOff val="40000"/>
                  </a:schemeClr>
                </a:solidFill>
              </a:ln>
            </p:spPr>
          </p:cxnSp>
          <p:cxnSp>
            <p:nvCxnSpPr>
              <p:cNvPr id="188" name="Straight Connector 187">
                <a:extLst>
                  <a:ext uri="{FF2B5EF4-FFF2-40B4-BE49-F238E27FC236}">
                    <a16:creationId xmlns:a16="http://schemas.microsoft.com/office/drawing/2014/main" id="{193ED0A1-E633-42E4-84BE-FE8C44AD498D}"/>
                  </a:ext>
                </a:extLst>
              </p:cNvPr>
              <p:cNvCxnSpPr>
                <a:cxnSpLocks/>
              </p:cNvCxnSpPr>
              <p:nvPr/>
            </p:nvCxnSpPr>
            <p:spPr>
              <a:xfrm>
                <a:off x="4596836" y="4204365"/>
                <a:ext cx="6729984" cy="0"/>
              </a:xfrm>
              <a:prstGeom prst="line">
                <a:avLst/>
              </a:prstGeom>
              <a:noFill/>
              <a:ln w="9525">
                <a:solidFill>
                  <a:schemeClr val="accent6">
                    <a:lumMod val="60000"/>
                    <a:lumOff val="40000"/>
                  </a:schemeClr>
                </a:solidFill>
              </a:ln>
            </p:spPr>
          </p:cxnSp>
          <p:cxnSp>
            <p:nvCxnSpPr>
              <p:cNvPr id="189" name="Straight Connector 188">
                <a:extLst>
                  <a:ext uri="{FF2B5EF4-FFF2-40B4-BE49-F238E27FC236}">
                    <a16:creationId xmlns:a16="http://schemas.microsoft.com/office/drawing/2014/main" id="{3AC8D8CD-D11D-4094-A41E-85CE76A6D6A4}"/>
                  </a:ext>
                </a:extLst>
              </p:cNvPr>
              <p:cNvCxnSpPr>
                <a:cxnSpLocks/>
              </p:cNvCxnSpPr>
              <p:nvPr/>
            </p:nvCxnSpPr>
            <p:spPr>
              <a:xfrm>
                <a:off x="4596836" y="4851378"/>
                <a:ext cx="6729984" cy="0"/>
              </a:xfrm>
              <a:prstGeom prst="line">
                <a:avLst/>
              </a:prstGeom>
              <a:noFill/>
              <a:ln w="9525">
                <a:solidFill>
                  <a:schemeClr val="accent6">
                    <a:lumMod val="60000"/>
                    <a:lumOff val="40000"/>
                  </a:schemeClr>
                </a:solidFill>
              </a:ln>
            </p:spPr>
          </p:cxnSp>
        </p:grpSp>
        <p:grpSp>
          <p:nvGrpSpPr>
            <p:cNvPr id="23" name="Group 22">
              <a:extLst>
                <a:ext uri="{FF2B5EF4-FFF2-40B4-BE49-F238E27FC236}">
                  <a16:creationId xmlns:a16="http://schemas.microsoft.com/office/drawing/2014/main" id="{4E2B7C18-24C6-4C1D-892F-BA6D2D2A0A38}"/>
                </a:ext>
              </a:extLst>
            </p:cNvPr>
            <p:cNvGrpSpPr/>
            <p:nvPr/>
          </p:nvGrpSpPr>
          <p:grpSpPr>
            <a:xfrm>
              <a:off x="623565" y="1801406"/>
              <a:ext cx="3855431" cy="3566575"/>
              <a:chOff x="421341" y="1802205"/>
              <a:chExt cx="3855431" cy="3566575"/>
            </a:xfrm>
          </p:grpSpPr>
          <p:grpSp>
            <p:nvGrpSpPr>
              <p:cNvPr id="113" name="Group 112">
                <a:extLst>
                  <a:ext uri="{FF2B5EF4-FFF2-40B4-BE49-F238E27FC236}">
                    <a16:creationId xmlns:a16="http://schemas.microsoft.com/office/drawing/2014/main" id="{CB564F48-CF36-40D8-999B-082ACF0588A5}"/>
                  </a:ext>
                </a:extLst>
              </p:cNvPr>
              <p:cNvGrpSpPr>
                <a:grpSpLocks noChangeAspect="1"/>
              </p:cNvGrpSpPr>
              <p:nvPr/>
            </p:nvGrpSpPr>
            <p:grpSpPr>
              <a:xfrm>
                <a:off x="421341" y="1802205"/>
                <a:ext cx="3855431" cy="3566575"/>
                <a:chOff x="469901" y="1956505"/>
                <a:chExt cx="4343400" cy="3753698"/>
              </a:xfrm>
            </p:grpSpPr>
            <p:sp>
              <p:nvSpPr>
                <p:cNvPr id="114" name="Hexagon 113">
                  <a:extLst>
                    <a:ext uri="{FF2B5EF4-FFF2-40B4-BE49-F238E27FC236}">
                      <a16:creationId xmlns:a16="http://schemas.microsoft.com/office/drawing/2014/main" id="{B99863F3-64A8-4266-A6D6-E64E7D04F286}"/>
                    </a:ext>
                  </a:extLst>
                </p:cNvPr>
                <p:cNvSpPr/>
                <p:nvPr/>
              </p:nvSpPr>
              <p:spPr bwMode="gray">
                <a:xfrm>
                  <a:off x="1834988" y="3227704"/>
                  <a:ext cx="1613228" cy="1211300"/>
                </a:xfrm>
                <a:prstGeom prst="hexagon">
                  <a:avLst/>
                </a:prstGeom>
                <a:solidFill>
                  <a:srgbClr val="C3C3C3"/>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88900" rIns="0" bIns="889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ea typeface="+mn-ea"/>
                      <a:cs typeface="Arial" pitchFamily="34" charset="0"/>
                    </a:rPr>
                    <a:t>Common Issues</a:t>
                  </a:r>
                </a:p>
              </p:txBody>
            </p:sp>
            <p:sp>
              <p:nvSpPr>
                <p:cNvPr id="115" name="Hexagon 114">
                  <a:extLst>
                    <a:ext uri="{FF2B5EF4-FFF2-40B4-BE49-F238E27FC236}">
                      <a16:creationId xmlns:a16="http://schemas.microsoft.com/office/drawing/2014/main" id="{9C96FAB0-79E4-4933-A58A-26AB575451ED}"/>
                    </a:ext>
                  </a:extLst>
                </p:cNvPr>
                <p:cNvSpPr/>
                <p:nvPr/>
              </p:nvSpPr>
              <p:spPr bwMode="gray">
                <a:xfrm>
                  <a:off x="1834988" y="4498903"/>
                  <a:ext cx="1613228" cy="1211300"/>
                </a:xfrm>
                <a:prstGeom prst="hexagon">
                  <a:avLst/>
                </a:prstGeom>
                <a:solidFill>
                  <a:schemeClr val="accent5"/>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88900" rIns="0" bIns="889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white"/>
                    </a:solidFill>
                    <a:effectLst/>
                    <a:uLnTx/>
                    <a:uFillTx/>
                    <a:ea typeface="+mn-ea"/>
                    <a:cs typeface="Arial"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b="1" dirty="0">
                    <a:solidFill>
                      <a:prstClr val="white"/>
                    </a:solidFill>
                    <a:cs typeface="Arial"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white"/>
                    </a:solidFill>
                    <a:effectLst/>
                    <a:uLnTx/>
                    <a:uFillTx/>
                    <a:ea typeface="+mn-ea"/>
                    <a:cs typeface="Arial"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b="1" dirty="0">
                    <a:solidFill>
                      <a:prstClr val="white"/>
                    </a:solidFill>
                    <a:cs typeface="Arial"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ea typeface="+mn-ea"/>
                      <a:cs typeface="Arial" pitchFamily="34" charset="0"/>
                    </a:rPr>
                    <a:t>Dependency on Products</a:t>
                  </a:r>
                </a:p>
              </p:txBody>
            </p:sp>
            <p:sp>
              <p:nvSpPr>
                <p:cNvPr id="116" name="Hexagon 115">
                  <a:extLst>
                    <a:ext uri="{FF2B5EF4-FFF2-40B4-BE49-F238E27FC236}">
                      <a16:creationId xmlns:a16="http://schemas.microsoft.com/office/drawing/2014/main" id="{5C62CD9A-82B8-4300-81E6-4E6E272967C6}"/>
                    </a:ext>
                  </a:extLst>
                </p:cNvPr>
                <p:cNvSpPr/>
                <p:nvPr/>
              </p:nvSpPr>
              <p:spPr bwMode="gray">
                <a:xfrm>
                  <a:off x="3200073" y="3859976"/>
                  <a:ext cx="1613228" cy="1211300"/>
                </a:xfrm>
                <a:prstGeom prst="hexagon">
                  <a:avLst/>
                </a:prstGeom>
                <a:solidFill>
                  <a:schemeClr val="accent5"/>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88900" rIns="0" bIns="889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white"/>
                    </a:solidFill>
                    <a:effectLst/>
                    <a:uLnTx/>
                    <a:uFillTx/>
                    <a:ea typeface="+mn-ea"/>
                    <a:cs typeface="Arial"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b="1" dirty="0">
                    <a:solidFill>
                      <a:prstClr val="white"/>
                    </a:solidFill>
                    <a:cs typeface="Arial"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white"/>
                    </a:solidFill>
                    <a:effectLst/>
                    <a:uLnTx/>
                    <a:uFillTx/>
                    <a:ea typeface="+mn-ea"/>
                    <a:cs typeface="Arial"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b="1" dirty="0">
                    <a:solidFill>
                      <a:prstClr val="white"/>
                    </a:solidFill>
                    <a:cs typeface="Arial"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dirty="0">
                      <a:solidFill>
                        <a:prstClr val="white"/>
                      </a:solidFill>
                      <a:cs typeface="Arial" pitchFamily="34" charset="0"/>
                    </a:rPr>
                    <a:t>Lack of Ownership</a:t>
                  </a:r>
                  <a:endParaRPr kumimoji="0" lang="en-US" sz="1100" b="1" i="0" u="none" strike="noStrike" kern="1200" cap="none" spc="0" normalizeH="0" baseline="0" noProof="0" dirty="0">
                    <a:ln>
                      <a:noFill/>
                    </a:ln>
                    <a:solidFill>
                      <a:prstClr val="white"/>
                    </a:solidFill>
                    <a:effectLst/>
                    <a:uLnTx/>
                    <a:uFillTx/>
                    <a:ea typeface="+mn-ea"/>
                    <a:cs typeface="Arial" pitchFamily="34" charset="0"/>
                  </a:endParaRPr>
                </a:p>
              </p:txBody>
            </p:sp>
            <p:sp>
              <p:nvSpPr>
                <p:cNvPr id="117" name="Hexagon 116">
                  <a:extLst>
                    <a:ext uri="{FF2B5EF4-FFF2-40B4-BE49-F238E27FC236}">
                      <a16:creationId xmlns:a16="http://schemas.microsoft.com/office/drawing/2014/main" id="{0AB74AAF-86E2-40FF-B733-E02AFF3627FF}"/>
                    </a:ext>
                  </a:extLst>
                </p:cNvPr>
                <p:cNvSpPr/>
                <p:nvPr/>
              </p:nvSpPr>
              <p:spPr bwMode="gray">
                <a:xfrm>
                  <a:off x="3200073" y="2595432"/>
                  <a:ext cx="1613228" cy="1211300"/>
                </a:xfrm>
                <a:prstGeom prst="hexagon">
                  <a:avLst/>
                </a:prstGeom>
                <a:solidFill>
                  <a:schemeClr val="accent5"/>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88900" rIns="0" bIns="889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white"/>
                    </a:solidFill>
                    <a:effectLst/>
                    <a:uLnTx/>
                    <a:uFillTx/>
                    <a:ea typeface="+mn-ea"/>
                    <a:cs typeface="Arial"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b="1" dirty="0">
                    <a:solidFill>
                      <a:prstClr val="white"/>
                    </a:solidFill>
                    <a:cs typeface="Arial"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white"/>
                    </a:solidFill>
                    <a:effectLst/>
                    <a:uLnTx/>
                    <a:uFillTx/>
                    <a:ea typeface="+mn-ea"/>
                    <a:cs typeface="Arial"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b="1" dirty="0">
                    <a:solidFill>
                      <a:prstClr val="white"/>
                    </a:solidFill>
                    <a:cs typeface="Arial"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dirty="0">
                      <a:solidFill>
                        <a:prstClr val="white"/>
                      </a:solidFill>
                      <a:cs typeface="Arial" pitchFamily="34" charset="0"/>
                    </a:rPr>
                    <a:t>Improper Testing</a:t>
                  </a:r>
                  <a:endParaRPr kumimoji="0" lang="en-US" sz="1100" b="1" i="0" u="none" strike="noStrike" kern="1200" cap="none" spc="0" normalizeH="0" baseline="0" noProof="0" dirty="0">
                    <a:ln>
                      <a:noFill/>
                    </a:ln>
                    <a:solidFill>
                      <a:prstClr val="white"/>
                    </a:solidFill>
                    <a:effectLst/>
                    <a:uLnTx/>
                    <a:uFillTx/>
                    <a:ea typeface="+mn-ea"/>
                    <a:cs typeface="Arial" pitchFamily="34" charset="0"/>
                  </a:endParaRPr>
                </a:p>
              </p:txBody>
            </p:sp>
            <p:sp>
              <p:nvSpPr>
                <p:cNvPr id="118" name="Hexagon 117">
                  <a:extLst>
                    <a:ext uri="{FF2B5EF4-FFF2-40B4-BE49-F238E27FC236}">
                      <a16:creationId xmlns:a16="http://schemas.microsoft.com/office/drawing/2014/main" id="{8C420F35-B75E-4EF2-AA9F-67D2F0E13808}"/>
                    </a:ext>
                  </a:extLst>
                </p:cNvPr>
                <p:cNvSpPr/>
                <p:nvPr/>
              </p:nvSpPr>
              <p:spPr bwMode="gray">
                <a:xfrm>
                  <a:off x="469901" y="3859976"/>
                  <a:ext cx="1613228" cy="1211300"/>
                </a:xfrm>
                <a:prstGeom prst="hexagon">
                  <a:avLst/>
                </a:prstGeom>
                <a:solidFill>
                  <a:schemeClr val="accent5"/>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88900" rIns="0" bIns="889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white"/>
                    </a:solidFill>
                    <a:effectLst/>
                    <a:uLnTx/>
                    <a:uFillTx/>
                    <a:ea typeface="+mn-ea"/>
                    <a:cs typeface="Arial"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b="1" dirty="0">
                    <a:solidFill>
                      <a:prstClr val="white"/>
                    </a:solidFill>
                    <a:cs typeface="Arial"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white"/>
                    </a:solidFill>
                    <a:effectLst/>
                    <a:uLnTx/>
                    <a:uFillTx/>
                    <a:ea typeface="+mn-ea"/>
                    <a:cs typeface="Arial"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b="1" dirty="0">
                    <a:solidFill>
                      <a:prstClr val="white"/>
                    </a:solidFill>
                    <a:cs typeface="Arial"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ea typeface="+mn-ea"/>
                      <a:cs typeface="Arial" pitchFamily="34" charset="0"/>
                    </a:rPr>
                    <a:t>Slower to Implement</a:t>
                  </a:r>
                </a:p>
              </p:txBody>
            </p:sp>
            <p:sp>
              <p:nvSpPr>
                <p:cNvPr id="119" name="Hexagon 118">
                  <a:extLst>
                    <a:ext uri="{FF2B5EF4-FFF2-40B4-BE49-F238E27FC236}">
                      <a16:creationId xmlns:a16="http://schemas.microsoft.com/office/drawing/2014/main" id="{77C18A2C-8593-415C-95C0-61CD2FAE8634}"/>
                    </a:ext>
                  </a:extLst>
                </p:cNvPr>
                <p:cNvSpPr/>
                <p:nvPr/>
              </p:nvSpPr>
              <p:spPr bwMode="gray">
                <a:xfrm>
                  <a:off x="469901" y="2595432"/>
                  <a:ext cx="1613228" cy="1211300"/>
                </a:xfrm>
                <a:prstGeom prst="hexagon">
                  <a:avLst/>
                </a:prstGeom>
                <a:solidFill>
                  <a:schemeClr val="accent5"/>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88900" rIns="0" bIns="889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white"/>
                    </a:solidFill>
                    <a:effectLst/>
                    <a:uLnTx/>
                    <a:uFillTx/>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b="1" dirty="0">
                    <a:solidFill>
                      <a:prstClr val="white"/>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white"/>
                    </a:solidFill>
                    <a:effectLst/>
                    <a:uLnTx/>
                    <a:uFillTx/>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b="1" dirty="0">
                    <a:solidFill>
                      <a:prstClr val="white"/>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ea typeface="+mn-ea"/>
                      <a:cs typeface="+mn-cs"/>
                    </a:rPr>
                    <a:t>Security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ea typeface="+mn-ea"/>
                      <a:cs typeface="+mn-cs"/>
                    </a:rPr>
                    <a:t>Gaps</a:t>
                  </a:r>
                </a:p>
              </p:txBody>
            </p:sp>
            <p:sp>
              <p:nvSpPr>
                <p:cNvPr id="120" name="Hexagon 119">
                  <a:extLst>
                    <a:ext uri="{FF2B5EF4-FFF2-40B4-BE49-F238E27FC236}">
                      <a16:creationId xmlns:a16="http://schemas.microsoft.com/office/drawing/2014/main" id="{42736116-5AB3-4B71-BA23-1359F118B919}"/>
                    </a:ext>
                  </a:extLst>
                </p:cNvPr>
                <p:cNvSpPr/>
                <p:nvPr/>
              </p:nvSpPr>
              <p:spPr bwMode="gray">
                <a:xfrm>
                  <a:off x="1834988" y="1956505"/>
                  <a:ext cx="1613228" cy="1211300"/>
                </a:xfrm>
                <a:prstGeom prst="hexagon">
                  <a:avLst/>
                </a:prstGeom>
                <a:solidFill>
                  <a:schemeClr val="accent5"/>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88900" rIns="0" bIns="889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white"/>
                    </a:solidFill>
                    <a:effectLst/>
                    <a:uLnTx/>
                    <a:uFillTx/>
                    <a:ea typeface="+mn-ea"/>
                    <a:cs typeface="Arial"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b="1" dirty="0">
                    <a:solidFill>
                      <a:prstClr val="white"/>
                    </a:solidFill>
                    <a:cs typeface="Arial"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white"/>
                    </a:solidFill>
                    <a:effectLst/>
                    <a:uLnTx/>
                    <a:uFillTx/>
                    <a:ea typeface="+mn-ea"/>
                    <a:cs typeface="Arial"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b="1" dirty="0">
                    <a:solidFill>
                      <a:prstClr val="white"/>
                    </a:solidFill>
                    <a:cs typeface="Arial"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ea typeface="+mn-ea"/>
                      <a:cs typeface="Arial" pitchFamily="34" charset="0"/>
                    </a:rPr>
                    <a:t>Nonexistent </a:t>
                  </a:r>
                  <a:r>
                    <a:rPr lang="en-US" sz="1100" b="1" dirty="0">
                      <a:solidFill>
                        <a:prstClr val="white"/>
                      </a:solidFill>
                      <a:cs typeface="Arial" pitchFamily="34" charset="0"/>
                    </a:rPr>
                    <a:t>Guidelines</a:t>
                  </a:r>
                  <a:endParaRPr kumimoji="0" lang="en-US" sz="1100" b="1" i="0" u="none" strike="noStrike" kern="1200" cap="none" spc="0" normalizeH="0" baseline="0" noProof="0" dirty="0">
                    <a:ln>
                      <a:noFill/>
                    </a:ln>
                    <a:solidFill>
                      <a:prstClr val="white"/>
                    </a:solidFill>
                    <a:effectLst/>
                    <a:uLnTx/>
                    <a:uFillTx/>
                    <a:ea typeface="+mn-ea"/>
                    <a:cs typeface="Arial" pitchFamily="34" charset="0"/>
                  </a:endParaRPr>
                </a:p>
              </p:txBody>
            </p:sp>
          </p:grpSp>
          <p:grpSp>
            <p:nvGrpSpPr>
              <p:cNvPr id="190" name="Group 630">
                <a:extLst>
                  <a:ext uri="{FF2B5EF4-FFF2-40B4-BE49-F238E27FC236}">
                    <a16:creationId xmlns:a16="http://schemas.microsoft.com/office/drawing/2014/main" id="{FC3467CE-1AD4-4398-A5B3-82D75F5FC890}"/>
                  </a:ext>
                </a:extLst>
              </p:cNvPr>
              <p:cNvGrpSpPr>
                <a:grpSpLocks noChangeAspect="1"/>
              </p:cNvGrpSpPr>
              <p:nvPr/>
            </p:nvGrpSpPr>
            <p:grpSpPr bwMode="auto">
              <a:xfrm>
                <a:off x="2074736" y="1924193"/>
                <a:ext cx="548640" cy="548640"/>
                <a:chOff x="4593" y="2664"/>
                <a:chExt cx="340" cy="340"/>
              </a:xfrm>
              <a:solidFill>
                <a:schemeClr val="bg1"/>
              </a:solidFill>
            </p:grpSpPr>
            <p:sp>
              <p:nvSpPr>
                <p:cNvPr id="191" name="Freeform 631">
                  <a:extLst>
                    <a:ext uri="{FF2B5EF4-FFF2-40B4-BE49-F238E27FC236}">
                      <a16:creationId xmlns:a16="http://schemas.microsoft.com/office/drawing/2014/main" id="{2CF1B1DE-8285-4C73-ADD6-A20FD959500A}"/>
                    </a:ext>
                  </a:extLst>
                </p:cNvPr>
                <p:cNvSpPr>
                  <a:spLocks noEditPoints="1"/>
                </p:cNvSpPr>
                <p:nvPr/>
              </p:nvSpPr>
              <p:spPr bwMode="auto">
                <a:xfrm>
                  <a:off x="4685" y="2728"/>
                  <a:ext cx="156" cy="212"/>
                </a:xfrm>
                <a:custGeom>
                  <a:avLst/>
                  <a:gdLst>
                    <a:gd name="T0" fmla="*/ 224 w 235"/>
                    <a:gd name="T1" fmla="*/ 149 h 320"/>
                    <a:gd name="T2" fmla="*/ 214 w 235"/>
                    <a:gd name="T3" fmla="*/ 149 h 320"/>
                    <a:gd name="T4" fmla="*/ 214 w 235"/>
                    <a:gd name="T5" fmla="*/ 96 h 320"/>
                    <a:gd name="T6" fmla="*/ 118 w 235"/>
                    <a:gd name="T7" fmla="*/ 0 h 320"/>
                    <a:gd name="T8" fmla="*/ 22 w 235"/>
                    <a:gd name="T9" fmla="*/ 96 h 320"/>
                    <a:gd name="T10" fmla="*/ 22 w 235"/>
                    <a:gd name="T11" fmla="*/ 149 h 320"/>
                    <a:gd name="T12" fmla="*/ 11 w 235"/>
                    <a:gd name="T13" fmla="*/ 149 h 320"/>
                    <a:gd name="T14" fmla="*/ 0 w 235"/>
                    <a:gd name="T15" fmla="*/ 160 h 320"/>
                    <a:gd name="T16" fmla="*/ 0 w 235"/>
                    <a:gd name="T17" fmla="*/ 309 h 320"/>
                    <a:gd name="T18" fmla="*/ 11 w 235"/>
                    <a:gd name="T19" fmla="*/ 320 h 320"/>
                    <a:gd name="T20" fmla="*/ 224 w 235"/>
                    <a:gd name="T21" fmla="*/ 320 h 320"/>
                    <a:gd name="T22" fmla="*/ 235 w 235"/>
                    <a:gd name="T23" fmla="*/ 309 h 320"/>
                    <a:gd name="T24" fmla="*/ 235 w 235"/>
                    <a:gd name="T25" fmla="*/ 160 h 320"/>
                    <a:gd name="T26" fmla="*/ 224 w 235"/>
                    <a:gd name="T27" fmla="*/ 149 h 320"/>
                    <a:gd name="T28" fmla="*/ 43 w 235"/>
                    <a:gd name="T29" fmla="*/ 96 h 320"/>
                    <a:gd name="T30" fmla="*/ 118 w 235"/>
                    <a:gd name="T31" fmla="*/ 21 h 320"/>
                    <a:gd name="T32" fmla="*/ 192 w 235"/>
                    <a:gd name="T33" fmla="*/ 96 h 320"/>
                    <a:gd name="T34" fmla="*/ 192 w 235"/>
                    <a:gd name="T35" fmla="*/ 149 h 320"/>
                    <a:gd name="T36" fmla="*/ 43 w 235"/>
                    <a:gd name="T37" fmla="*/ 149 h 320"/>
                    <a:gd name="T38" fmla="*/ 43 w 235"/>
                    <a:gd name="T39" fmla="*/ 96 h 320"/>
                    <a:gd name="T40" fmla="*/ 214 w 235"/>
                    <a:gd name="T41" fmla="*/ 298 h 320"/>
                    <a:gd name="T42" fmla="*/ 22 w 235"/>
                    <a:gd name="T43" fmla="*/ 298 h 320"/>
                    <a:gd name="T44" fmla="*/ 22 w 235"/>
                    <a:gd name="T45" fmla="*/ 170 h 320"/>
                    <a:gd name="T46" fmla="*/ 214 w 235"/>
                    <a:gd name="T47" fmla="*/ 170 h 320"/>
                    <a:gd name="T48" fmla="*/ 214 w 235"/>
                    <a:gd name="T49" fmla="*/ 29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5" h="320">
                      <a:moveTo>
                        <a:pt x="224" y="149"/>
                      </a:moveTo>
                      <a:cubicBezTo>
                        <a:pt x="214" y="149"/>
                        <a:pt x="214" y="149"/>
                        <a:pt x="214" y="149"/>
                      </a:cubicBezTo>
                      <a:cubicBezTo>
                        <a:pt x="214" y="96"/>
                        <a:pt x="214" y="96"/>
                        <a:pt x="214" y="96"/>
                      </a:cubicBezTo>
                      <a:cubicBezTo>
                        <a:pt x="214" y="43"/>
                        <a:pt x="171" y="0"/>
                        <a:pt x="118" y="0"/>
                      </a:cubicBezTo>
                      <a:cubicBezTo>
                        <a:pt x="65" y="0"/>
                        <a:pt x="22" y="43"/>
                        <a:pt x="22" y="96"/>
                      </a:cubicBezTo>
                      <a:cubicBezTo>
                        <a:pt x="22" y="149"/>
                        <a:pt x="22" y="149"/>
                        <a:pt x="22" y="149"/>
                      </a:cubicBezTo>
                      <a:cubicBezTo>
                        <a:pt x="11" y="149"/>
                        <a:pt x="11" y="149"/>
                        <a:pt x="11" y="149"/>
                      </a:cubicBezTo>
                      <a:cubicBezTo>
                        <a:pt x="5" y="149"/>
                        <a:pt x="0" y="154"/>
                        <a:pt x="0" y="160"/>
                      </a:cubicBezTo>
                      <a:cubicBezTo>
                        <a:pt x="0" y="309"/>
                        <a:pt x="0" y="309"/>
                        <a:pt x="0" y="309"/>
                      </a:cubicBezTo>
                      <a:cubicBezTo>
                        <a:pt x="0" y="315"/>
                        <a:pt x="5" y="320"/>
                        <a:pt x="11" y="320"/>
                      </a:cubicBezTo>
                      <a:cubicBezTo>
                        <a:pt x="224" y="320"/>
                        <a:pt x="224" y="320"/>
                        <a:pt x="224" y="320"/>
                      </a:cubicBezTo>
                      <a:cubicBezTo>
                        <a:pt x="230" y="320"/>
                        <a:pt x="235" y="315"/>
                        <a:pt x="235" y="309"/>
                      </a:cubicBezTo>
                      <a:cubicBezTo>
                        <a:pt x="235" y="160"/>
                        <a:pt x="235" y="160"/>
                        <a:pt x="235" y="160"/>
                      </a:cubicBezTo>
                      <a:cubicBezTo>
                        <a:pt x="235" y="154"/>
                        <a:pt x="230" y="149"/>
                        <a:pt x="224" y="149"/>
                      </a:cubicBezTo>
                      <a:close/>
                      <a:moveTo>
                        <a:pt x="43" y="96"/>
                      </a:moveTo>
                      <a:cubicBezTo>
                        <a:pt x="43" y="54"/>
                        <a:pt x="76" y="21"/>
                        <a:pt x="118" y="21"/>
                      </a:cubicBezTo>
                      <a:cubicBezTo>
                        <a:pt x="159" y="21"/>
                        <a:pt x="192" y="54"/>
                        <a:pt x="192" y="96"/>
                      </a:cubicBezTo>
                      <a:cubicBezTo>
                        <a:pt x="192" y="149"/>
                        <a:pt x="192" y="149"/>
                        <a:pt x="192" y="149"/>
                      </a:cubicBezTo>
                      <a:cubicBezTo>
                        <a:pt x="43" y="149"/>
                        <a:pt x="43" y="149"/>
                        <a:pt x="43" y="149"/>
                      </a:cubicBezTo>
                      <a:lnTo>
                        <a:pt x="43" y="96"/>
                      </a:lnTo>
                      <a:close/>
                      <a:moveTo>
                        <a:pt x="214" y="298"/>
                      </a:moveTo>
                      <a:cubicBezTo>
                        <a:pt x="22" y="298"/>
                        <a:pt x="22" y="298"/>
                        <a:pt x="22" y="298"/>
                      </a:cubicBezTo>
                      <a:cubicBezTo>
                        <a:pt x="22" y="170"/>
                        <a:pt x="22" y="170"/>
                        <a:pt x="22" y="170"/>
                      </a:cubicBezTo>
                      <a:cubicBezTo>
                        <a:pt x="214" y="170"/>
                        <a:pt x="214" y="170"/>
                        <a:pt x="214" y="170"/>
                      </a:cubicBezTo>
                      <a:lnTo>
                        <a:pt x="214" y="298"/>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GB" dirty="0"/>
                </a:p>
              </p:txBody>
            </p:sp>
            <p:sp>
              <p:nvSpPr>
                <p:cNvPr id="192" name="Freeform 632">
                  <a:extLst>
                    <a:ext uri="{FF2B5EF4-FFF2-40B4-BE49-F238E27FC236}">
                      <a16:creationId xmlns:a16="http://schemas.microsoft.com/office/drawing/2014/main" id="{89AD09EF-1B57-4F91-91CA-F04CEC70EB10}"/>
                    </a:ext>
                  </a:extLst>
                </p:cNvPr>
                <p:cNvSpPr>
                  <a:spLocks noEditPoints="1"/>
                </p:cNvSpPr>
                <p:nvPr/>
              </p:nvSpPr>
              <p:spPr bwMode="auto">
                <a:xfrm>
                  <a:off x="4593" y="266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GB" dirty="0"/>
                </a:p>
              </p:txBody>
            </p:sp>
          </p:grpSp>
          <p:grpSp>
            <p:nvGrpSpPr>
              <p:cNvPr id="193" name="Group 192">
                <a:extLst>
                  <a:ext uri="{FF2B5EF4-FFF2-40B4-BE49-F238E27FC236}">
                    <a16:creationId xmlns:a16="http://schemas.microsoft.com/office/drawing/2014/main" id="{63A2F30C-1ED9-4433-8B58-9CA6E44B9ECF}"/>
                  </a:ext>
                </a:extLst>
              </p:cNvPr>
              <p:cNvGrpSpPr/>
              <p:nvPr/>
            </p:nvGrpSpPr>
            <p:grpSpPr>
              <a:xfrm>
                <a:off x="3286459" y="2534578"/>
                <a:ext cx="548640" cy="548640"/>
                <a:chOff x="10185149" y="2087017"/>
                <a:chExt cx="400703" cy="370763"/>
              </a:xfrm>
              <a:solidFill>
                <a:schemeClr val="bg1"/>
              </a:solidFill>
            </p:grpSpPr>
            <p:sp>
              <p:nvSpPr>
                <p:cNvPr id="194" name="Freeform 326">
                  <a:extLst>
                    <a:ext uri="{FF2B5EF4-FFF2-40B4-BE49-F238E27FC236}">
                      <a16:creationId xmlns:a16="http://schemas.microsoft.com/office/drawing/2014/main" id="{10ECBB5F-C545-4ED6-B8AE-2EF4DC3981EA}"/>
                    </a:ext>
                  </a:extLst>
                </p:cNvPr>
                <p:cNvSpPr>
                  <a:spLocks noEditPoints="1"/>
                </p:cNvSpPr>
                <p:nvPr/>
              </p:nvSpPr>
              <p:spPr bwMode="auto">
                <a:xfrm>
                  <a:off x="10185149" y="2087017"/>
                  <a:ext cx="400703" cy="370763"/>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95" name="Freeform 327">
                  <a:extLst>
                    <a:ext uri="{FF2B5EF4-FFF2-40B4-BE49-F238E27FC236}">
                      <a16:creationId xmlns:a16="http://schemas.microsoft.com/office/drawing/2014/main" id="{E16AE882-1444-42A1-9288-65C630365C5E}"/>
                    </a:ext>
                  </a:extLst>
                </p:cNvPr>
                <p:cNvSpPr>
                  <a:spLocks noEditPoints="1"/>
                </p:cNvSpPr>
                <p:nvPr/>
              </p:nvSpPr>
              <p:spPr bwMode="auto">
                <a:xfrm>
                  <a:off x="10277075" y="2156603"/>
                  <a:ext cx="221565" cy="231591"/>
                </a:xfrm>
                <a:custGeom>
                  <a:avLst/>
                  <a:gdLst>
                    <a:gd name="T0" fmla="*/ 149 w 284"/>
                    <a:gd name="T1" fmla="*/ 106 h 320"/>
                    <a:gd name="T2" fmla="*/ 149 w 284"/>
                    <a:gd name="T3" fmla="*/ 181 h 320"/>
                    <a:gd name="T4" fmla="*/ 139 w 284"/>
                    <a:gd name="T5" fmla="*/ 192 h 320"/>
                    <a:gd name="T6" fmla="*/ 128 w 284"/>
                    <a:gd name="T7" fmla="*/ 181 h 320"/>
                    <a:gd name="T8" fmla="*/ 128 w 284"/>
                    <a:gd name="T9" fmla="*/ 106 h 320"/>
                    <a:gd name="T10" fmla="*/ 139 w 284"/>
                    <a:gd name="T11" fmla="*/ 96 h 320"/>
                    <a:gd name="T12" fmla="*/ 149 w 284"/>
                    <a:gd name="T13" fmla="*/ 106 h 320"/>
                    <a:gd name="T14" fmla="*/ 280 w 284"/>
                    <a:gd name="T15" fmla="*/ 64 h 320"/>
                    <a:gd name="T16" fmla="*/ 280 w 284"/>
                    <a:gd name="T17" fmla="*/ 79 h 320"/>
                    <a:gd name="T18" fmla="*/ 272 w 284"/>
                    <a:gd name="T19" fmla="*/ 82 h 320"/>
                    <a:gd name="T20" fmla="*/ 265 w 284"/>
                    <a:gd name="T21" fmla="*/ 79 h 320"/>
                    <a:gd name="T22" fmla="*/ 250 w 284"/>
                    <a:gd name="T23" fmla="*/ 64 h 320"/>
                    <a:gd name="T24" fmla="*/ 233 w 284"/>
                    <a:gd name="T25" fmla="*/ 80 h 320"/>
                    <a:gd name="T26" fmla="*/ 277 w 284"/>
                    <a:gd name="T27" fmla="*/ 181 h 320"/>
                    <a:gd name="T28" fmla="*/ 139 w 284"/>
                    <a:gd name="T29" fmla="*/ 320 h 320"/>
                    <a:gd name="T30" fmla="*/ 0 w 284"/>
                    <a:gd name="T31" fmla="*/ 181 h 320"/>
                    <a:gd name="T32" fmla="*/ 128 w 284"/>
                    <a:gd name="T33" fmla="*/ 43 h 320"/>
                    <a:gd name="T34" fmla="*/ 128 w 284"/>
                    <a:gd name="T35" fmla="*/ 21 h 320"/>
                    <a:gd name="T36" fmla="*/ 107 w 284"/>
                    <a:gd name="T37" fmla="*/ 21 h 320"/>
                    <a:gd name="T38" fmla="*/ 96 w 284"/>
                    <a:gd name="T39" fmla="*/ 10 h 320"/>
                    <a:gd name="T40" fmla="*/ 107 w 284"/>
                    <a:gd name="T41" fmla="*/ 0 h 320"/>
                    <a:gd name="T42" fmla="*/ 171 w 284"/>
                    <a:gd name="T43" fmla="*/ 0 h 320"/>
                    <a:gd name="T44" fmla="*/ 181 w 284"/>
                    <a:gd name="T45" fmla="*/ 10 h 320"/>
                    <a:gd name="T46" fmla="*/ 171 w 284"/>
                    <a:gd name="T47" fmla="*/ 21 h 320"/>
                    <a:gd name="T48" fmla="*/ 149 w 284"/>
                    <a:gd name="T49" fmla="*/ 21 h 320"/>
                    <a:gd name="T50" fmla="*/ 149 w 284"/>
                    <a:gd name="T51" fmla="*/ 43 h 320"/>
                    <a:gd name="T52" fmla="*/ 217 w 284"/>
                    <a:gd name="T53" fmla="*/ 67 h 320"/>
                    <a:gd name="T54" fmla="*/ 235 w 284"/>
                    <a:gd name="T55" fmla="*/ 49 h 320"/>
                    <a:gd name="T56" fmla="*/ 220 w 284"/>
                    <a:gd name="T57" fmla="*/ 33 h 320"/>
                    <a:gd name="T58" fmla="*/ 220 w 284"/>
                    <a:gd name="T59" fmla="*/ 18 h 320"/>
                    <a:gd name="T60" fmla="*/ 235 w 284"/>
                    <a:gd name="T61" fmla="*/ 18 h 320"/>
                    <a:gd name="T62" fmla="*/ 280 w 284"/>
                    <a:gd name="T63" fmla="*/ 64 h 320"/>
                    <a:gd name="T64" fmla="*/ 139 w 284"/>
                    <a:gd name="T65" fmla="*/ 64 h 320"/>
                    <a:gd name="T66" fmla="*/ 21 w 284"/>
                    <a:gd name="T67" fmla="*/ 181 h 320"/>
                    <a:gd name="T68" fmla="*/ 139 w 284"/>
                    <a:gd name="T69" fmla="*/ 298 h 320"/>
                    <a:gd name="T70" fmla="*/ 256 w 284"/>
                    <a:gd name="T71" fmla="*/ 181 h 320"/>
                    <a:gd name="T72" fmla="*/ 139 w 284"/>
                    <a:gd name="T73" fmla="*/ 6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4" h="320">
                      <a:moveTo>
                        <a:pt x="149" y="106"/>
                      </a:moveTo>
                      <a:cubicBezTo>
                        <a:pt x="149" y="181"/>
                        <a:pt x="149" y="181"/>
                        <a:pt x="149" y="181"/>
                      </a:cubicBezTo>
                      <a:cubicBezTo>
                        <a:pt x="149" y="187"/>
                        <a:pt x="145" y="192"/>
                        <a:pt x="139" y="192"/>
                      </a:cubicBezTo>
                      <a:cubicBezTo>
                        <a:pt x="133" y="192"/>
                        <a:pt x="128" y="187"/>
                        <a:pt x="128" y="181"/>
                      </a:cubicBezTo>
                      <a:cubicBezTo>
                        <a:pt x="128" y="106"/>
                        <a:pt x="128" y="106"/>
                        <a:pt x="128" y="106"/>
                      </a:cubicBezTo>
                      <a:cubicBezTo>
                        <a:pt x="128" y="100"/>
                        <a:pt x="133" y="96"/>
                        <a:pt x="139" y="96"/>
                      </a:cubicBezTo>
                      <a:cubicBezTo>
                        <a:pt x="145" y="96"/>
                        <a:pt x="149" y="100"/>
                        <a:pt x="149" y="106"/>
                      </a:cubicBezTo>
                      <a:close/>
                      <a:moveTo>
                        <a:pt x="280" y="64"/>
                      </a:moveTo>
                      <a:cubicBezTo>
                        <a:pt x="284" y="68"/>
                        <a:pt x="284" y="75"/>
                        <a:pt x="280" y="79"/>
                      </a:cubicBezTo>
                      <a:cubicBezTo>
                        <a:pt x="278" y="81"/>
                        <a:pt x="275" y="82"/>
                        <a:pt x="272" y="82"/>
                      </a:cubicBezTo>
                      <a:cubicBezTo>
                        <a:pt x="270" y="82"/>
                        <a:pt x="267" y="81"/>
                        <a:pt x="265" y="79"/>
                      </a:cubicBezTo>
                      <a:cubicBezTo>
                        <a:pt x="250" y="64"/>
                        <a:pt x="250" y="64"/>
                        <a:pt x="250" y="64"/>
                      </a:cubicBezTo>
                      <a:cubicBezTo>
                        <a:pt x="233" y="80"/>
                        <a:pt x="233" y="80"/>
                        <a:pt x="233" y="80"/>
                      </a:cubicBezTo>
                      <a:cubicBezTo>
                        <a:pt x="260" y="105"/>
                        <a:pt x="277" y="141"/>
                        <a:pt x="277" y="181"/>
                      </a:cubicBezTo>
                      <a:cubicBezTo>
                        <a:pt x="277" y="257"/>
                        <a:pt x="215" y="320"/>
                        <a:pt x="139" y="320"/>
                      </a:cubicBezTo>
                      <a:cubicBezTo>
                        <a:pt x="62" y="320"/>
                        <a:pt x="0" y="257"/>
                        <a:pt x="0" y="181"/>
                      </a:cubicBezTo>
                      <a:cubicBezTo>
                        <a:pt x="0" y="108"/>
                        <a:pt x="57" y="48"/>
                        <a:pt x="128" y="43"/>
                      </a:cubicBezTo>
                      <a:cubicBezTo>
                        <a:pt x="128" y="21"/>
                        <a:pt x="128" y="21"/>
                        <a:pt x="128" y="21"/>
                      </a:cubicBezTo>
                      <a:cubicBezTo>
                        <a:pt x="107" y="21"/>
                        <a:pt x="107" y="21"/>
                        <a:pt x="107" y="21"/>
                      </a:cubicBezTo>
                      <a:cubicBezTo>
                        <a:pt x="101" y="21"/>
                        <a:pt x="96" y="16"/>
                        <a:pt x="96" y="10"/>
                      </a:cubicBezTo>
                      <a:cubicBezTo>
                        <a:pt x="96" y="4"/>
                        <a:pt x="101" y="0"/>
                        <a:pt x="107" y="0"/>
                      </a:cubicBezTo>
                      <a:cubicBezTo>
                        <a:pt x="171" y="0"/>
                        <a:pt x="171" y="0"/>
                        <a:pt x="171" y="0"/>
                      </a:cubicBezTo>
                      <a:cubicBezTo>
                        <a:pt x="177" y="0"/>
                        <a:pt x="181" y="4"/>
                        <a:pt x="181" y="10"/>
                      </a:cubicBezTo>
                      <a:cubicBezTo>
                        <a:pt x="181" y="16"/>
                        <a:pt x="177" y="21"/>
                        <a:pt x="171" y="21"/>
                      </a:cubicBezTo>
                      <a:cubicBezTo>
                        <a:pt x="149" y="21"/>
                        <a:pt x="149" y="21"/>
                        <a:pt x="149" y="21"/>
                      </a:cubicBezTo>
                      <a:cubicBezTo>
                        <a:pt x="149" y="43"/>
                        <a:pt x="149" y="43"/>
                        <a:pt x="149" y="43"/>
                      </a:cubicBezTo>
                      <a:cubicBezTo>
                        <a:pt x="174" y="45"/>
                        <a:pt x="197" y="53"/>
                        <a:pt x="217" y="67"/>
                      </a:cubicBezTo>
                      <a:cubicBezTo>
                        <a:pt x="235" y="49"/>
                        <a:pt x="235" y="49"/>
                        <a:pt x="235" y="49"/>
                      </a:cubicBezTo>
                      <a:cubicBezTo>
                        <a:pt x="220" y="33"/>
                        <a:pt x="220" y="33"/>
                        <a:pt x="220" y="33"/>
                      </a:cubicBezTo>
                      <a:cubicBezTo>
                        <a:pt x="215" y="29"/>
                        <a:pt x="215" y="23"/>
                        <a:pt x="220" y="18"/>
                      </a:cubicBezTo>
                      <a:cubicBezTo>
                        <a:pt x="224" y="14"/>
                        <a:pt x="231" y="14"/>
                        <a:pt x="235" y="18"/>
                      </a:cubicBezTo>
                      <a:lnTo>
                        <a:pt x="280" y="64"/>
                      </a:lnTo>
                      <a:close/>
                      <a:moveTo>
                        <a:pt x="139" y="64"/>
                      </a:moveTo>
                      <a:cubicBezTo>
                        <a:pt x="74" y="64"/>
                        <a:pt x="21" y="116"/>
                        <a:pt x="21" y="181"/>
                      </a:cubicBezTo>
                      <a:cubicBezTo>
                        <a:pt x="21" y="246"/>
                        <a:pt x="74" y="298"/>
                        <a:pt x="139" y="298"/>
                      </a:cubicBezTo>
                      <a:cubicBezTo>
                        <a:pt x="203" y="298"/>
                        <a:pt x="256" y="246"/>
                        <a:pt x="256" y="181"/>
                      </a:cubicBezTo>
                      <a:cubicBezTo>
                        <a:pt x="256" y="116"/>
                        <a:pt x="203" y="64"/>
                        <a:pt x="139" y="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grpSp>
          <p:grpSp>
            <p:nvGrpSpPr>
              <p:cNvPr id="196" name="Group 188">
                <a:extLst>
                  <a:ext uri="{FF2B5EF4-FFF2-40B4-BE49-F238E27FC236}">
                    <a16:creationId xmlns:a16="http://schemas.microsoft.com/office/drawing/2014/main" id="{E6E8CFF5-D489-4C36-B2C3-8836BDB5B6D6}"/>
                  </a:ext>
                </a:extLst>
              </p:cNvPr>
              <p:cNvGrpSpPr>
                <a:grpSpLocks/>
              </p:cNvGrpSpPr>
              <p:nvPr/>
            </p:nvGrpSpPr>
            <p:grpSpPr bwMode="auto">
              <a:xfrm>
                <a:off x="3286459" y="3735496"/>
                <a:ext cx="548640" cy="548640"/>
                <a:chOff x="394" y="389"/>
                <a:chExt cx="341" cy="340"/>
              </a:xfrm>
              <a:solidFill>
                <a:schemeClr val="bg1"/>
              </a:solidFill>
            </p:grpSpPr>
            <p:sp>
              <p:nvSpPr>
                <p:cNvPr id="197" name="Freeform 189">
                  <a:extLst>
                    <a:ext uri="{FF2B5EF4-FFF2-40B4-BE49-F238E27FC236}">
                      <a16:creationId xmlns:a16="http://schemas.microsoft.com/office/drawing/2014/main" id="{49FE4CDB-F608-4065-903C-0B6230245D14}"/>
                    </a:ext>
                  </a:extLst>
                </p:cNvPr>
                <p:cNvSpPr>
                  <a:spLocks noEditPoints="1"/>
                </p:cNvSpPr>
                <p:nvPr/>
              </p:nvSpPr>
              <p:spPr bwMode="auto">
                <a:xfrm>
                  <a:off x="394" y="389"/>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ffectLst/>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98" name="Freeform 190">
                  <a:extLst>
                    <a:ext uri="{FF2B5EF4-FFF2-40B4-BE49-F238E27FC236}">
                      <a16:creationId xmlns:a16="http://schemas.microsoft.com/office/drawing/2014/main" id="{4B39E2DA-07FC-46EC-BFC6-416217380899}"/>
                    </a:ext>
                  </a:extLst>
                </p:cNvPr>
                <p:cNvSpPr>
                  <a:spLocks noEditPoints="1"/>
                </p:cNvSpPr>
                <p:nvPr/>
              </p:nvSpPr>
              <p:spPr bwMode="auto">
                <a:xfrm>
                  <a:off x="536" y="453"/>
                  <a:ext cx="56" cy="212"/>
                </a:xfrm>
                <a:custGeom>
                  <a:avLst/>
                  <a:gdLst>
                    <a:gd name="T0" fmla="*/ 53 w 85"/>
                    <a:gd name="T1" fmla="*/ 193 h 320"/>
                    <a:gd name="T2" fmla="*/ 53 w 85"/>
                    <a:gd name="T3" fmla="*/ 10 h 320"/>
                    <a:gd name="T4" fmla="*/ 43 w 85"/>
                    <a:gd name="T5" fmla="*/ 0 h 320"/>
                    <a:gd name="T6" fmla="*/ 32 w 85"/>
                    <a:gd name="T7" fmla="*/ 10 h 320"/>
                    <a:gd name="T8" fmla="*/ 32 w 85"/>
                    <a:gd name="T9" fmla="*/ 193 h 320"/>
                    <a:gd name="T10" fmla="*/ 0 w 85"/>
                    <a:gd name="T11" fmla="*/ 234 h 320"/>
                    <a:gd name="T12" fmla="*/ 32 w 85"/>
                    <a:gd name="T13" fmla="*/ 275 h 320"/>
                    <a:gd name="T14" fmla="*/ 32 w 85"/>
                    <a:gd name="T15" fmla="*/ 309 h 320"/>
                    <a:gd name="T16" fmla="*/ 43 w 85"/>
                    <a:gd name="T17" fmla="*/ 320 h 320"/>
                    <a:gd name="T18" fmla="*/ 53 w 85"/>
                    <a:gd name="T19" fmla="*/ 309 h 320"/>
                    <a:gd name="T20" fmla="*/ 53 w 85"/>
                    <a:gd name="T21" fmla="*/ 275 h 320"/>
                    <a:gd name="T22" fmla="*/ 85 w 85"/>
                    <a:gd name="T23" fmla="*/ 234 h 320"/>
                    <a:gd name="T24" fmla="*/ 53 w 85"/>
                    <a:gd name="T25" fmla="*/ 193 h 320"/>
                    <a:gd name="T26" fmla="*/ 43 w 85"/>
                    <a:gd name="T27" fmla="*/ 256 h 320"/>
                    <a:gd name="T28" fmla="*/ 21 w 85"/>
                    <a:gd name="T29" fmla="*/ 234 h 320"/>
                    <a:gd name="T30" fmla="*/ 43 w 85"/>
                    <a:gd name="T31" fmla="*/ 213 h 320"/>
                    <a:gd name="T32" fmla="*/ 64 w 85"/>
                    <a:gd name="T33" fmla="*/ 234 h 320"/>
                    <a:gd name="T34" fmla="*/ 43 w 85"/>
                    <a:gd name="T35" fmla="*/ 25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320">
                      <a:moveTo>
                        <a:pt x="53" y="193"/>
                      </a:moveTo>
                      <a:cubicBezTo>
                        <a:pt x="53" y="10"/>
                        <a:pt x="53" y="10"/>
                        <a:pt x="53" y="10"/>
                      </a:cubicBezTo>
                      <a:cubicBezTo>
                        <a:pt x="53" y="4"/>
                        <a:pt x="49" y="0"/>
                        <a:pt x="43" y="0"/>
                      </a:cubicBezTo>
                      <a:cubicBezTo>
                        <a:pt x="37" y="0"/>
                        <a:pt x="32" y="4"/>
                        <a:pt x="32" y="10"/>
                      </a:cubicBezTo>
                      <a:cubicBezTo>
                        <a:pt x="32" y="193"/>
                        <a:pt x="32" y="193"/>
                        <a:pt x="32" y="193"/>
                      </a:cubicBezTo>
                      <a:cubicBezTo>
                        <a:pt x="14" y="198"/>
                        <a:pt x="0" y="215"/>
                        <a:pt x="0" y="234"/>
                      </a:cubicBezTo>
                      <a:cubicBezTo>
                        <a:pt x="0" y="254"/>
                        <a:pt x="14" y="271"/>
                        <a:pt x="32" y="275"/>
                      </a:cubicBezTo>
                      <a:cubicBezTo>
                        <a:pt x="32" y="309"/>
                        <a:pt x="32" y="309"/>
                        <a:pt x="32" y="309"/>
                      </a:cubicBezTo>
                      <a:cubicBezTo>
                        <a:pt x="32" y="315"/>
                        <a:pt x="37" y="320"/>
                        <a:pt x="43" y="320"/>
                      </a:cubicBezTo>
                      <a:cubicBezTo>
                        <a:pt x="49" y="320"/>
                        <a:pt x="53" y="315"/>
                        <a:pt x="53" y="309"/>
                      </a:cubicBezTo>
                      <a:cubicBezTo>
                        <a:pt x="53" y="275"/>
                        <a:pt x="53" y="275"/>
                        <a:pt x="53" y="275"/>
                      </a:cubicBezTo>
                      <a:cubicBezTo>
                        <a:pt x="72" y="271"/>
                        <a:pt x="85" y="254"/>
                        <a:pt x="85" y="234"/>
                      </a:cubicBezTo>
                      <a:cubicBezTo>
                        <a:pt x="85" y="215"/>
                        <a:pt x="72" y="198"/>
                        <a:pt x="53" y="193"/>
                      </a:cubicBezTo>
                      <a:close/>
                      <a:moveTo>
                        <a:pt x="43" y="256"/>
                      </a:moveTo>
                      <a:cubicBezTo>
                        <a:pt x="31" y="256"/>
                        <a:pt x="21" y="246"/>
                        <a:pt x="21" y="234"/>
                      </a:cubicBezTo>
                      <a:cubicBezTo>
                        <a:pt x="21" y="223"/>
                        <a:pt x="31" y="213"/>
                        <a:pt x="43" y="213"/>
                      </a:cubicBezTo>
                      <a:cubicBezTo>
                        <a:pt x="54" y="213"/>
                        <a:pt x="64" y="223"/>
                        <a:pt x="64" y="234"/>
                      </a:cubicBezTo>
                      <a:cubicBezTo>
                        <a:pt x="64" y="246"/>
                        <a:pt x="54" y="256"/>
                        <a:pt x="43" y="256"/>
                      </a:cubicBezTo>
                      <a:close/>
                    </a:path>
                  </a:pathLst>
                </a:custGeom>
                <a:grpFill/>
                <a:ln>
                  <a:noFill/>
                </a:ln>
                <a:effectLst/>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99" name="Freeform 191">
                  <a:extLst>
                    <a:ext uri="{FF2B5EF4-FFF2-40B4-BE49-F238E27FC236}">
                      <a16:creationId xmlns:a16="http://schemas.microsoft.com/office/drawing/2014/main" id="{61D46A27-373A-4FAA-8E91-73D178EEFC87}"/>
                    </a:ext>
                  </a:extLst>
                </p:cNvPr>
                <p:cNvSpPr>
                  <a:spLocks noEditPoints="1"/>
                </p:cNvSpPr>
                <p:nvPr/>
              </p:nvSpPr>
              <p:spPr bwMode="auto">
                <a:xfrm>
                  <a:off x="472" y="453"/>
                  <a:ext cx="57" cy="212"/>
                </a:xfrm>
                <a:custGeom>
                  <a:avLst/>
                  <a:gdLst>
                    <a:gd name="T0" fmla="*/ 53 w 85"/>
                    <a:gd name="T1" fmla="*/ 44 h 320"/>
                    <a:gd name="T2" fmla="*/ 53 w 85"/>
                    <a:gd name="T3" fmla="*/ 10 h 320"/>
                    <a:gd name="T4" fmla="*/ 43 w 85"/>
                    <a:gd name="T5" fmla="*/ 0 h 320"/>
                    <a:gd name="T6" fmla="*/ 32 w 85"/>
                    <a:gd name="T7" fmla="*/ 10 h 320"/>
                    <a:gd name="T8" fmla="*/ 32 w 85"/>
                    <a:gd name="T9" fmla="*/ 44 h 320"/>
                    <a:gd name="T10" fmla="*/ 0 w 85"/>
                    <a:gd name="T11" fmla="*/ 85 h 320"/>
                    <a:gd name="T12" fmla="*/ 32 w 85"/>
                    <a:gd name="T13" fmla="*/ 126 h 320"/>
                    <a:gd name="T14" fmla="*/ 32 w 85"/>
                    <a:gd name="T15" fmla="*/ 309 h 320"/>
                    <a:gd name="T16" fmla="*/ 43 w 85"/>
                    <a:gd name="T17" fmla="*/ 320 h 320"/>
                    <a:gd name="T18" fmla="*/ 53 w 85"/>
                    <a:gd name="T19" fmla="*/ 309 h 320"/>
                    <a:gd name="T20" fmla="*/ 53 w 85"/>
                    <a:gd name="T21" fmla="*/ 126 h 320"/>
                    <a:gd name="T22" fmla="*/ 85 w 85"/>
                    <a:gd name="T23" fmla="*/ 85 h 320"/>
                    <a:gd name="T24" fmla="*/ 53 w 85"/>
                    <a:gd name="T25" fmla="*/ 44 h 320"/>
                    <a:gd name="T26" fmla="*/ 43 w 85"/>
                    <a:gd name="T27" fmla="*/ 106 h 320"/>
                    <a:gd name="T28" fmla="*/ 21 w 85"/>
                    <a:gd name="T29" fmla="*/ 85 h 320"/>
                    <a:gd name="T30" fmla="*/ 43 w 85"/>
                    <a:gd name="T31" fmla="*/ 64 h 320"/>
                    <a:gd name="T32" fmla="*/ 64 w 85"/>
                    <a:gd name="T33" fmla="*/ 85 h 320"/>
                    <a:gd name="T34" fmla="*/ 43 w 85"/>
                    <a:gd name="T35" fmla="*/ 10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320">
                      <a:moveTo>
                        <a:pt x="53" y="44"/>
                      </a:moveTo>
                      <a:cubicBezTo>
                        <a:pt x="53" y="10"/>
                        <a:pt x="53" y="10"/>
                        <a:pt x="53" y="10"/>
                      </a:cubicBezTo>
                      <a:cubicBezTo>
                        <a:pt x="53" y="4"/>
                        <a:pt x="49" y="0"/>
                        <a:pt x="43" y="0"/>
                      </a:cubicBezTo>
                      <a:cubicBezTo>
                        <a:pt x="37" y="0"/>
                        <a:pt x="32" y="4"/>
                        <a:pt x="32" y="10"/>
                      </a:cubicBezTo>
                      <a:cubicBezTo>
                        <a:pt x="32" y="44"/>
                        <a:pt x="32" y="44"/>
                        <a:pt x="32" y="44"/>
                      </a:cubicBezTo>
                      <a:cubicBezTo>
                        <a:pt x="14" y="49"/>
                        <a:pt x="0" y="65"/>
                        <a:pt x="0" y="85"/>
                      </a:cubicBezTo>
                      <a:cubicBezTo>
                        <a:pt x="0" y="105"/>
                        <a:pt x="14" y="121"/>
                        <a:pt x="32" y="126"/>
                      </a:cubicBezTo>
                      <a:cubicBezTo>
                        <a:pt x="32" y="309"/>
                        <a:pt x="32" y="309"/>
                        <a:pt x="32" y="309"/>
                      </a:cubicBezTo>
                      <a:cubicBezTo>
                        <a:pt x="32" y="315"/>
                        <a:pt x="37" y="320"/>
                        <a:pt x="43" y="320"/>
                      </a:cubicBezTo>
                      <a:cubicBezTo>
                        <a:pt x="49" y="320"/>
                        <a:pt x="53" y="315"/>
                        <a:pt x="53" y="309"/>
                      </a:cubicBezTo>
                      <a:cubicBezTo>
                        <a:pt x="53" y="126"/>
                        <a:pt x="53" y="126"/>
                        <a:pt x="53" y="126"/>
                      </a:cubicBezTo>
                      <a:cubicBezTo>
                        <a:pt x="72" y="121"/>
                        <a:pt x="85" y="105"/>
                        <a:pt x="85" y="85"/>
                      </a:cubicBezTo>
                      <a:cubicBezTo>
                        <a:pt x="85" y="65"/>
                        <a:pt x="72" y="49"/>
                        <a:pt x="53" y="44"/>
                      </a:cubicBezTo>
                      <a:close/>
                      <a:moveTo>
                        <a:pt x="43" y="106"/>
                      </a:moveTo>
                      <a:cubicBezTo>
                        <a:pt x="31" y="106"/>
                        <a:pt x="21" y="97"/>
                        <a:pt x="21" y="85"/>
                      </a:cubicBezTo>
                      <a:cubicBezTo>
                        <a:pt x="21" y="73"/>
                        <a:pt x="31" y="64"/>
                        <a:pt x="43" y="64"/>
                      </a:cubicBezTo>
                      <a:cubicBezTo>
                        <a:pt x="54" y="64"/>
                        <a:pt x="64" y="73"/>
                        <a:pt x="64" y="85"/>
                      </a:cubicBezTo>
                      <a:cubicBezTo>
                        <a:pt x="64" y="97"/>
                        <a:pt x="54" y="106"/>
                        <a:pt x="43" y="106"/>
                      </a:cubicBezTo>
                      <a:close/>
                    </a:path>
                  </a:pathLst>
                </a:custGeom>
                <a:grpFill/>
                <a:ln>
                  <a:noFill/>
                </a:ln>
                <a:effectLst/>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00" name="Freeform 192">
                  <a:extLst>
                    <a:ext uri="{FF2B5EF4-FFF2-40B4-BE49-F238E27FC236}">
                      <a16:creationId xmlns:a16="http://schemas.microsoft.com/office/drawing/2014/main" id="{D9C183CC-9B73-4400-935A-26EA0B730A18}"/>
                    </a:ext>
                  </a:extLst>
                </p:cNvPr>
                <p:cNvSpPr>
                  <a:spLocks noEditPoints="1"/>
                </p:cNvSpPr>
                <p:nvPr/>
              </p:nvSpPr>
              <p:spPr bwMode="auto">
                <a:xfrm>
                  <a:off x="600" y="453"/>
                  <a:ext cx="56" cy="212"/>
                </a:xfrm>
                <a:custGeom>
                  <a:avLst/>
                  <a:gdLst>
                    <a:gd name="T0" fmla="*/ 53 w 85"/>
                    <a:gd name="T1" fmla="*/ 97 h 320"/>
                    <a:gd name="T2" fmla="*/ 53 w 85"/>
                    <a:gd name="T3" fmla="*/ 10 h 320"/>
                    <a:gd name="T4" fmla="*/ 43 w 85"/>
                    <a:gd name="T5" fmla="*/ 0 h 320"/>
                    <a:gd name="T6" fmla="*/ 32 w 85"/>
                    <a:gd name="T7" fmla="*/ 10 h 320"/>
                    <a:gd name="T8" fmla="*/ 32 w 85"/>
                    <a:gd name="T9" fmla="*/ 97 h 320"/>
                    <a:gd name="T10" fmla="*/ 0 w 85"/>
                    <a:gd name="T11" fmla="*/ 138 h 320"/>
                    <a:gd name="T12" fmla="*/ 32 w 85"/>
                    <a:gd name="T13" fmla="*/ 179 h 320"/>
                    <a:gd name="T14" fmla="*/ 32 w 85"/>
                    <a:gd name="T15" fmla="*/ 309 h 320"/>
                    <a:gd name="T16" fmla="*/ 43 w 85"/>
                    <a:gd name="T17" fmla="*/ 320 h 320"/>
                    <a:gd name="T18" fmla="*/ 53 w 85"/>
                    <a:gd name="T19" fmla="*/ 309 h 320"/>
                    <a:gd name="T20" fmla="*/ 53 w 85"/>
                    <a:gd name="T21" fmla="*/ 179 h 320"/>
                    <a:gd name="T22" fmla="*/ 85 w 85"/>
                    <a:gd name="T23" fmla="*/ 138 h 320"/>
                    <a:gd name="T24" fmla="*/ 53 w 85"/>
                    <a:gd name="T25" fmla="*/ 97 h 320"/>
                    <a:gd name="T26" fmla="*/ 43 w 85"/>
                    <a:gd name="T27" fmla="*/ 160 h 320"/>
                    <a:gd name="T28" fmla="*/ 21 w 85"/>
                    <a:gd name="T29" fmla="*/ 138 h 320"/>
                    <a:gd name="T30" fmla="*/ 43 w 85"/>
                    <a:gd name="T31" fmla="*/ 117 h 320"/>
                    <a:gd name="T32" fmla="*/ 64 w 85"/>
                    <a:gd name="T33" fmla="*/ 138 h 320"/>
                    <a:gd name="T34" fmla="*/ 43 w 85"/>
                    <a:gd name="T35" fmla="*/ 16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320">
                      <a:moveTo>
                        <a:pt x="53" y="97"/>
                      </a:moveTo>
                      <a:cubicBezTo>
                        <a:pt x="53" y="10"/>
                        <a:pt x="53" y="10"/>
                        <a:pt x="53" y="10"/>
                      </a:cubicBezTo>
                      <a:cubicBezTo>
                        <a:pt x="53" y="4"/>
                        <a:pt x="49" y="0"/>
                        <a:pt x="43" y="0"/>
                      </a:cubicBezTo>
                      <a:cubicBezTo>
                        <a:pt x="37" y="0"/>
                        <a:pt x="32" y="4"/>
                        <a:pt x="32" y="10"/>
                      </a:cubicBezTo>
                      <a:cubicBezTo>
                        <a:pt x="32" y="97"/>
                        <a:pt x="32" y="97"/>
                        <a:pt x="32" y="97"/>
                      </a:cubicBezTo>
                      <a:cubicBezTo>
                        <a:pt x="14" y="102"/>
                        <a:pt x="0" y="119"/>
                        <a:pt x="0" y="138"/>
                      </a:cubicBezTo>
                      <a:cubicBezTo>
                        <a:pt x="0" y="158"/>
                        <a:pt x="14" y="175"/>
                        <a:pt x="32" y="179"/>
                      </a:cubicBezTo>
                      <a:cubicBezTo>
                        <a:pt x="32" y="309"/>
                        <a:pt x="32" y="309"/>
                        <a:pt x="32" y="309"/>
                      </a:cubicBezTo>
                      <a:cubicBezTo>
                        <a:pt x="32" y="315"/>
                        <a:pt x="37" y="320"/>
                        <a:pt x="43" y="320"/>
                      </a:cubicBezTo>
                      <a:cubicBezTo>
                        <a:pt x="49" y="320"/>
                        <a:pt x="53" y="315"/>
                        <a:pt x="53" y="309"/>
                      </a:cubicBezTo>
                      <a:cubicBezTo>
                        <a:pt x="53" y="179"/>
                        <a:pt x="53" y="179"/>
                        <a:pt x="53" y="179"/>
                      </a:cubicBezTo>
                      <a:cubicBezTo>
                        <a:pt x="72" y="175"/>
                        <a:pt x="85" y="158"/>
                        <a:pt x="85" y="138"/>
                      </a:cubicBezTo>
                      <a:cubicBezTo>
                        <a:pt x="85" y="119"/>
                        <a:pt x="72" y="102"/>
                        <a:pt x="53" y="97"/>
                      </a:cubicBezTo>
                      <a:close/>
                      <a:moveTo>
                        <a:pt x="43" y="160"/>
                      </a:moveTo>
                      <a:cubicBezTo>
                        <a:pt x="31" y="160"/>
                        <a:pt x="21" y="150"/>
                        <a:pt x="21" y="138"/>
                      </a:cubicBezTo>
                      <a:cubicBezTo>
                        <a:pt x="21" y="127"/>
                        <a:pt x="31" y="117"/>
                        <a:pt x="43" y="117"/>
                      </a:cubicBezTo>
                      <a:cubicBezTo>
                        <a:pt x="54" y="117"/>
                        <a:pt x="64" y="127"/>
                        <a:pt x="64" y="138"/>
                      </a:cubicBezTo>
                      <a:cubicBezTo>
                        <a:pt x="64" y="150"/>
                        <a:pt x="54" y="160"/>
                        <a:pt x="43" y="160"/>
                      </a:cubicBezTo>
                      <a:close/>
                    </a:path>
                  </a:pathLst>
                </a:custGeom>
                <a:grpFill/>
                <a:ln>
                  <a:noFill/>
                </a:ln>
                <a:effectLst/>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1" i="0" u="none" strike="noStrike" kern="0" cap="none" spc="0" normalizeH="0" baseline="0" noProof="0" dirty="0">
                    <a:ln w="10160">
                      <a:solidFill>
                        <a:srgbClr val="B4009E"/>
                      </a:solidFill>
                      <a:prstDash val="solid"/>
                    </a:ln>
                    <a:effectLst>
                      <a:outerShdw blurRad="38100" dist="22860" dir="5400000" algn="tl" rotWithShape="0">
                        <a:srgbClr val="000000">
                          <a:alpha val="30000"/>
                        </a:srgbClr>
                      </a:outerShdw>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grpSp>
          <p:grpSp>
            <p:nvGrpSpPr>
              <p:cNvPr id="201" name="Group 367">
                <a:extLst>
                  <a:ext uri="{FF2B5EF4-FFF2-40B4-BE49-F238E27FC236}">
                    <a16:creationId xmlns:a16="http://schemas.microsoft.com/office/drawing/2014/main" id="{B8D45702-8C61-4B2F-89F5-AA962DDBDD09}"/>
                  </a:ext>
                </a:extLst>
              </p:cNvPr>
              <p:cNvGrpSpPr>
                <a:grpSpLocks/>
              </p:cNvGrpSpPr>
              <p:nvPr/>
            </p:nvGrpSpPr>
            <p:grpSpPr bwMode="auto">
              <a:xfrm>
                <a:off x="863014" y="3735496"/>
                <a:ext cx="548640" cy="548640"/>
                <a:chOff x="4383" y="2091"/>
                <a:chExt cx="340" cy="341"/>
              </a:xfrm>
              <a:solidFill>
                <a:schemeClr val="bg1"/>
              </a:solidFill>
            </p:grpSpPr>
            <p:sp>
              <p:nvSpPr>
                <p:cNvPr id="202" name="Freeform 595">
                  <a:extLst>
                    <a:ext uri="{FF2B5EF4-FFF2-40B4-BE49-F238E27FC236}">
                      <a16:creationId xmlns:a16="http://schemas.microsoft.com/office/drawing/2014/main" id="{C79A168F-BF62-464E-AD77-CE684E951A9C}"/>
                    </a:ext>
                  </a:extLst>
                </p:cNvPr>
                <p:cNvSpPr>
                  <a:spLocks noEditPoints="1"/>
                </p:cNvSpPr>
                <p:nvPr/>
              </p:nvSpPr>
              <p:spPr bwMode="auto">
                <a:xfrm>
                  <a:off x="4445" y="2169"/>
                  <a:ext cx="200" cy="170"/>
                </a:xfrm>
                <a:custGeom>
                  <a:avLst/>
                  <a:gdLst>
                    <a:gd name="T0" fmla="*/ 23 w 300"/>
                    <a:gd name="T1" fmla="*/ 245 h 256"/>
                    <a:gd name="T2" fmla="*/ 2 w 300"/>
                    <a:gd name="T3" fmla="*/ 245 h 256"/>
                    <a:gd name="T4" fmla="*/ 12 w 300"/>
                    <a:gd name="T5" fmla="*/ 213 h 256"/>
                    <a:gd name="T6" fmla="*/ 55 w 300"/>
                    <a:gd name="T7" fmla="*/ 192 h 256"/>
                    <a:gd name="T8" fmla="*/ 44 w 300"/>
                    <a:gd name="T9" fmla="*/ 245 h 256"/>
                    <a:gd name="T10" fmla="*/ 66 w 300"/>
                    <a:gd name="T11" fmla="*/ 245 h 256"/>
                    <a:gd name="T12" fmla="*/ 55 w 300"/>
                    <a:gd name="T13" fmla="*/ 192 h 256"/>
                    <a:gd name="T14" fmla="*/ 87 w 300"/>
                    <a:gd name="T15" fmla="*/ 171 h 256"/>
                    <a:gd name="T16" fmla="*/ 98 w 300"/>
                    <a:gd name="T17" fmla="*/ 256 h 256"/>
                    <a:gd name="T18" fmla="*/ 108 w 300"/>
                    <a:gd name="T19" fmla="*/ 171 h 256"/>
                    <a:gd name="T20" fmla="*/ 140 w 300"/>
                    <a:gd name="T21" fmla="*/ 149 h 256"/>
                    <a:gd name="T22" fmla="*/ 130 w 300"/>
                    <a:gd name="T23" fmla="*/ 245 h 256"/>
                    <a:gd name="T24" fmla="*/ 151 w 300"/>
                    <a:gd name="T25" fmla="*/ 245 h 256"/>
                    <a:gd name="T26" fmla="*/ 140 w 300"/>
                    <a:gd name="T27" fmla="*/ 149 h 256"/>
                    <a:gd name="T28" fmla="*/ 172 w 300"/>
                    <a:gd name="T29" fmla="*/ 160 h 256"/>
                    <a:gd name="T30" fmla="*/ 183 w 300"/>
                    <a:gd name="T31" fmla="*/ 256 h 256"/>
                    <a:gd name="T32" fmla="*/ 194 w 300"/>
                    <a:gd name="T33" fmla="*/ 160 h 256"/>
                    <a:gd name="T34" fmla="*/ 226 w 300"/>
                    <a:gd name="T35" fmla="*/ 117 h 256"/>
                    <a:gd name="T36" fmla="*/ 215 w 300"/>
                    <a:gd name="T37" fmla="*/ 245 h 256"/>
                    <a:gd name="T38" fmla="*/ 236 w 300"/>
                    <a:gd name="T39" fmla="*/ 245 h 256"/>
                    <a:gd name="T40" fmla="*/ 226 w 300"/>
                    <a:gd name="T41" fmla="*/ 117 h 256"/>
                    <a:gd name="T42" fmla="*/ 258 w 300"/>
                    <a:gd name="T43" fmla="*/ 96 h 256"/>
                    <a:gd name="T44" fmla="*/ 268 w 300"/>
                    <a:gd name="T45" fmla="*/ 256 h 256"/>
                    <a:gd name="T46" fmla="*/ 279 w 300"/>
                    <a:gd name="T47" fmla="*/ 96 h 256"/>
                    <a:gd name="T48" fmla="*/ 300 w 300"/>
                    <a:gd name="T49" fmla="*/ 7 h 256"/>
                    <a:gd name="T50" fmla="*/ 290 w 300"/>
                    <a:gd name="T51" fmla="*/ 0 h 256"/>
                    <a:gd name="T52" fmla="*/ 236 w 300"/>
                    <a:gd name="T53" fmla="*/ 11 h 256"/>
                    <a:gd name="T54" fmla="*/ 264 w 300"/>
                    <a:gd name="T55" fmla="*/ 21 h 256"/>
                    <a:gd name="T56" fmla="*/ 98 w 300"/>
                    <a:gd name="T57" fmla="*/ 107 h 256"/>
                    <a:gd name="T58" fmla="*/ 6 w 300"/>
                    <a:gd name="T59" fmla="*/ 173 h 256"/>
                    <a:gd name="T60" fmla="*/ 12 w 300"/>
                    <a:gd name="T61" fmla="*/ 192 h 256"/>
                    <a:gd name="T62" fmla="*/ 101 w 300"/>
                    <a:gd name="T63" fmla="*/ 128 h 256"/>
                    <a:gd name="T64" fmla="*/ 191 w 300"/>
                    <a:gd name="T65" fmla="*/ 125 h 256"/>
                    <a:gd name="T66" fmla="*/ 279 w 300"/>
                    <a:gd name="T67" fmla="*/ 53 h 256"/>
                    <a:gd name="T68" fmla="*/ 300 w 300"/>
                    <a:gd name="T69" fmla="*/ 53 h 256"/>
                    <a:gd name="T70" fmla="*/ 300 w 300"/>
                    <a:gd name="T71" fmla="*/ 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 h="256">
                      <a:moveTo>
                        <a:pt x="23" y="224"/>
                      </a:moveTo>
                      <a:cubicBezTo>
                        <a:pt x="23" y="245"/>
                        <a:pt x="23" y="245"/>
                        <a:pt x="23" y="245"/>
                      </a:cubicBezTo>
                      <a:cubicBezTo>
                        <a:pt x="23" y="251"/>
                        <a:pt x="18" y="256"/>
                        <a:pt x="12" y="256"/>
                      </a:cubicBezTo>
                      <a:cubicBezTo>
                        <a:pt x="6" y="256"/>
                        <a:pt x="2" y="251"/>
                        <a:pt x="2" y="245"/>
                      </a:cubicBezTo>
                      <a:cubicBezTo>
                        <a:pt x="2" y="224"/>
                        <a:pt x="2" y="224"/>
                        <a:pt x="2" y="224"/>
                      </a:cubicBezTo>
                      <a:cubicBezTo>
                        <a:pt x="2" y="218"/>
                        <a:pt x="6" y="213"/>
                        <a:pt x="12" y="213"/>
                      </a:cubicBezTo>
                      <a:cubicBezTo>
                        <a:pt x="18" y="213"/>
                        <a:pt x="23" y="218"/>
                        <a:pt x="23" y="224"/>
                      </a:cubicBezTo>
                      <a:close/>
                      <a:moveTo>
                        <a:pt x="55" y="192"/>
                      </a:moveTo>
                      <a:cubicBezTo>
                        <a:pt x="49" y="192"/>
                        <a:pt x="44" y="197"/>
                        <a:pt x="44" y="203"/>
                      </a:cubicBezTo>
                      <a:cubicBezTo>
                        <a:pt x="44" y="245"/>
                        <a:pt x="44" y="245"/>
                        <a:pt x="44" y="245"/>
                      </a:cubicBezTo>
                      <a:cubicBezTo>
                        <a:pt x="44" y="251"/>
                        <a:pt x="49" y="256"/>
                        <a:pt x="55" y="256"/>
                      </a:cubicBezTo>
                      <a:cubicBezTo>
                        <a:pt x="61" y="256"/>
                        <a:pt x="66" y="251"/>
                        <a:pt x="66" y="245"/>
                      </a:cubicBezTo>
                      <a:cubicBezTo>
                        <a:pt x="66" y="203"/>
                        <a:pt x="66" y="203"/>
                        <a:pt x="66" y="203"/>
                      </a:cubicBezTo>
                      <a:cubicBezTo>
                        <a:pt x="66" y="197"/>
                        <a:pt x="61" y="192"/>
                        <a:pt x="55" y="192"/>
                      </a:cubicBezTo>
                      <a:close/>
                      <a:moveTo>
                        <a:pt x="98" y="160"/>
                      </a:moveTo>
                      <a:cubicBezTo>
                        <a:pt x="92" y="160"/>
                        <a:pt x="87" y="165"/>
                        <a:pt x="87" y="171"/>
                      </a:cubicBezTo>
                      <a:cubicBezTo>
                        <a:pt x="87" y="245"/>
                        <a:pt x="87" y="245"/>
                        <a:pt x="87" y="245"/>
                      </a:cubicBezTo>
                      <a:cubicBezTo>
                        <a:pt x="87" y="251"/>
                        <a:pt x="92" y="256"/>
                        <a:pt x="98" y="256"/>
                      </a:cubicBezTo>
                      <a:cubicBezTo>
                        <a:pt x="104" y="256"/>
                        <a:pt x="108" y="251"/>
                        <a:pt x="108" y="245"/>
                      </a:cubicBezTo>
                      <a:cubicBezTo>
                        <a:pt x="108" y="171"/>
                        <a:pt x="108" y="171"/>
                        <a:pt x="108" y="171"/>
                      </a:cubicBezTo>
                      <a:cubicBezTo>
                        <a:pt x="108" y="165"/>
                        <a:pt x="104" y="160"/>
                        <a:pt x="98" y="160"/>
                      </a:cubicBezTo>
                      <a:close/>
                      <a:moveTo>
                        <a:pt x="140" y="149"/>
                      </a:moveTo>
                      <a:cubicBezTo>
                        <a:pt x="134" y="149"/>
                        <a:pt x="130" y="154"/>
                        <a:pt x="130" y="160"/>
                      </a:cubicBezTo>
                      <a:cubicBezTo>
                        <a:pt x="130" y="245"/>
                        <a:pt x="130" y="245"/>
                        <a:pt x="130" y="245"/>
                      </a:cubicBezTo>
                      <a:cubicBezTo>
                        <a:pt x="130" y="251"/>
                        <a:pt x="134" y="256"/>
                        <a:pt x="140" y="256"/>
                      </a:cubicBezTo>
                      <a:cubicBezTo>
                        <a:pt x="146" y="256"/>
                        <a:pt x="151" y="251"/>
                        <a:pt x="151" y="245"/>
                      </a:cubicBezTo>
                      <a:cubicBezTo>
                        <a:pt x="151" y="160"/>
                        <a:pt x="151" y="160"/>
                        <a:pt x="151" y="160"/>
                      </a:cubicBezTo>
                      <a:cubicBezTo>
                        <a:pt x="151" y="154"/>
                        <a:pt x="146" y="149"/>
                        <a:pt x="140" y="149"/>
                      </a:cubicBezTo>
                      <a:close/>
                      <a:moveTo>
                        <a:pt x="183" y="149"/>
                      </a:moveTo>
                      <a:cubicBezTo>
                        <a:pt x="177" y="149"/>
                        <a:pt x="172" y="154"/>
                        <a:pt x="172" y="160"/>
                      </a:cubicBezTo>
                      <a:cubicBezTo>
                        <a:pt x="172" y="245"/>
                        <a:pt x="172" y="245"/>
                        <a:pt x="172" y="245"/>
                      </a:cubicBezTo>
                      <a:cubicBezTo>
                        <a:pt x="172" y="251"/>
                        <a:pt x="177" y="256"/>
                        <a:pt x="183" y="256"/>
                      </a:cubicBezTo>
                      <a:cubicBezTo>
                        <a:pt x="189" y="256"/>
                        <a:pt x="194" y="251"/>
                        <a:pt x="194" y="245"/>
                      </a:cubicBezTo>
                      <a:cubicBezTo>
                        <a:pt x="194" y="160"/>
                        <a:pt x="194" y="160"/>
                        <a:pt x="194" y="160"/>
                      </a:cubicBezTo>
                      <a:cubicBezTo>
                        <a:pt x="194" y="154"/>
                        <a:pt x="189" y="149"/>
                        <a:pt x="183" y="149"/>
                      </a:cubicBezTo>
                      <a:close/>
                      <a:moveTo>
                        <a:pt x="226" y="117"/>
                      </a:moveTo>
                      <a:cubicBezTo>
                        <a:pt x="220" y="117"/>
                        <a:pt x="215" y="122"/>
                        <a:pt x="215" y="128"/>
                      </a:cubicBezTo>
                      <a:cubicBezTo>
                        <a:pt x="215" y="245"/>
                        <a:pt x="215" y="245"/>
                        <a:pt x="215" y="245"/>
                      </a:cubicBezTo>
                      <a:cubicBezTo>
                        <a:pt x="215" y="251"/>
                        <a:pt x="220" y="256"/>
                        <a:pt x="226" y="256"/>
                      </a:cubicBezTo>
                      <a:cubicBezTo>
                        <a:pt x="232" y="256"/>
                        <a:pt x="236" y="251"/>
                        <a:pt x="236" y="245"/>
                      </a:cubicBezTo>
                      <a:cubicBezTo>
                        <a:pt x="236" y="128"/>
                        <a:pt x="236" y="128"/>
                        <a:pt x="236" y="128"/>
                      </a:cubicBezTo>
                      <a:cubicBezTo>
                        <a:pt x="236" y="122"/>
                        <a:pt x="232" y="117"/>
                        <a:pt x="226" y="117"/>
                      </a:cubicBezTo>
                      <a:close/>
                      <a:moveTo>
                        <a:pt x="268" y="85"/>
                      </a:moveTo>
                      <a:cubicBezTo>
                        <a:pt x="262" y="85"/>
                        <a:pt x="258" y="90"/>
                        <a:pt x="258" y="96"/>
                      </a:cubicBezTo>
                      <a:cubicBezTo>
                        <a:pt x="258" y="245"/>
                        <a:pt x="258" y="245"/>
                        <a:pt x="258" y="245"/>
                      </a:cubicBezTo>
                      <a:cubicBezTo>
                        <a:pt x="258" y="251"/>
                        <a:pt x="262" y="256"/>
                        <a:pt x="268" y="256"/>
                      </a:cubicBezTo>
                      <a:cubicBezTo>
                        <a:pt x="274" y="256"/>
                        <a:pt x="279" y="251"/>
                        <a:pt x="279" y="245"/>
                      </a:cubicBezTo>
                      <a:cubicBezTo>
                        <a:pt x="279" y="96"/>
                        <a:pt x="279" y="96"/>
                        <a:pt x="279" y="96"/>
                      </a:cubicBezTo>
                      <a:cubicBezTo>
                        <a:pt x="279" y="90"/>
                        <a:pt x="274" y="85"/>
                        <a:pt x="268" y="85"/>
                      </a:cubicBezTo>
                      <a:close/>
                      <a:moveTo>
                        <a:pt x="300" y="7"/>
                      </a:moveTo>
                      <a:cubicBezTo>
                        <a:pt x="298" y="4"/>
                        <a:pt x="296" y="2"/>
                        <a:pt x="294" y="1"/>
                      </a:cubicBezTo>
                      <a:cubicBezTo>
                        <a:pt x="292" y="0"/>
                        <a:pt x="291" y="0"/>
                        <a:pt x="290" y="0"/>
                      </a:cubicBezTo>
                      <a:cubicBezTo>
                        <a:pt x="247" y="0"/>
                        <a:pt x="247" y="0"/>
                        <a:pt x="247" y="0"/>
                      </a:cubicBezTo>
                      <a:cubicBezTo>
                        <a:pt x="241" y="0"/>
                        <a:pt x="236" y="5"/>
                        <a:pt x="236" y="11"/>
                      </a:cubicBezTo>
                      <a:cubicBezTo>
                        <a:pt x="236" y="17"/>
                        <a:pt x="241" y="21"/>
                        <a:pt x="247" y="21"/>
                      </a:cubicBezTo>
                      <a:cubicBezTo>
                        <a:pt x="264" y="21"/>
                        <a:pt x="264" y="21"/>
                        <a:pt x="264" y="21"/>
                      </a:cubicBezTo>
                      <a:cubicBezTo>
                        <a:pt x="179" y="107"/>
                        <a:pt x="179" y="107"/>
                        <a:pt x="179" y="107"/>
                      </a:cubicBezTo>
                      <a:cubicBezTo>
                        <a:pt x="98" y="107"/>
                        <a:pt x="98" y="107"/>
                        <a:pt x="98" y="107"/>
                      </a:cubicBezTo>
                      <a:cubicBezTo>
                        <a:pt x="95" y="107"/>
                        <a:pt x="93" y="107"/>
                        <a:pt x="91" y="109"/>
                      </a:cubicBezTo>
                      <a:cubicBezTo>
                        <a:pt x="6" y="173"/>
                        <a:pt x="6" y="173"/>
                        <a:pt x="6" y="173"/>
                      </a:cubicBezTo>
                      <a:cubicBezTo>
                        <a:pt x="1" y="176"/>
                        <a:pt x="0" y="183"/>
                        <a:pt x="4" y="188"/>
                      </a:cubicBezTo>
                      <a:cubicBezTo>
                        <a:pt x="6" y="191"/>
                        <a:pt x="9" y="192"/>
                        <a:pt x="12" y="192"/>
                      </a:cubicBezTo>
                      <a:cubicBezTo>
                        <a:pt x="15" y="192"/>
                        <a:pt x="17" y="191"/>
                        <a:pt x="19" y="190"/>
                      </a:cubicBezTo>
                      <a:cubicBezTo>
                        <a:pt x="101" y="128"/>
                        <a:pt x="101" y="128"/>
                        <a:pt x="101" y="128"/>
                      </a:cubicBezTo>
                      <a:cubicBezTo>
                        <a:pt x="183" y="128"/>
                        <a:pt x="183" y="128"/>
                        <a:pt x="183" y="128"/>
                      </a:cubicBezTo>
                      <a:cubicBezTo>
                        <a:pt x="186" y="128"/>
                        <a:pt x="189" y="127"/>
                        <a:pt x="191" y="125"/>
                      </a:cubicBezTo>
                      <a:cubicBezTo>
                        <a:pt x="279" y="36"/>
                        <a:pt x="279" y="36"/>
                        <a:pt x="279" y="36"/>
                      </a:cubicBezTo>
                      <a:cubicBezTo>
                        <a:pt x="279" y="53"/>
                        <a:pt x="279" y="53"/>
                        <a:pt x="279" y="53"/>
                      </a:cubicBezTo>
                      <a:cubicBezTo>
                        <a:pt x="279" y="59"/>
                        <a:pt x="284" y="64"/>
                        <a:pt x="290" y="64"/>
                      </a:cubicBezTo>
                      <a:cubicBezTo>
                        <a:pt x="296" y="64"/>
                        <a:pt x="300" y="59"/>
                        <a:pt x="300" y="53"/>
                      </a:cubicBezTo>
                      <a:cubicBezTo>
                        <a:pt x="300" y="11"/>
                        <a:pt x="300" y="11"/>
                        <a:pt x="300" y="11"/>
                      </a:cubicBezTo>
                      <a:cubicBezTo>
                        <a:pt x="300" y="9"/>
                        <a:pt x="300" y="8"/>
                        <a:pt x="300" y="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03" name="Freeform 596">
                  <a:extLst>
                    <a:ext uri="{FF2B5EF4-FFF2-40B4-BE49-F238E27FC236}">
                      <a16:creationId xmlns:a16="http://schemas.microsoft.com/office/drawing/2014/main" id="{3A86E2AA-CD3A-46CB-86FF-D118BF9F0429}"/>
                    </a:ext>
                  </a:extLst>
                </p:cNvPr>
                <p:cNvSpPr>
                  <a:spLocks noEditPoints="1"/>
                </p:cNvSpPr>
                <p:nvPr/>
              </p:nvSpPr>
              <p:spPr bwMode="auto">
                <a:xfrm>
                  <a:off x="4383" y="2091"/>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grpSp>
          <p:grpSp>
            <p:nvGrpSpPr>
              <p:cNvPr id="204" name="Group 203">
                <a:extLst>
                  <a:ext uri="{FF2B5EF4-FFF2-40B4-BE49-F238E27FC236}">
                    <a16:creationId xmlns:a16="http://schemas.microsoft.com/office/drawing/2014/main" id="{205506E2-DB43-46AF-93C3-D39B89FA77D4}"/>
                  </a:ext>
                </a:extLst>
              </p:cNvPr>
              <p:cNvGrpSpPr>
                <a:grpSpLocks/>
              </p:cNvGrpSpPr>
              <p:nvPr/>
            </p:nvGrpSpPr>
            <p:grpSpPr>
              <a:xfrm>
                <a:off x="863014" y="2534578"/>
                <a:ext cx="548640" cy="548640"/>
                <a:chOff x="5523598" y="2993097"/>
                <a:chExt cx="399993" cy="370106"/>
              </a:xfrm>
              <a:solidFill>
                <a:schemeClr val="bg1"/>
              </a:solidFill>
            </p:grpSpPr>
            <p:sp>
              <p:nvSpPr>
                <p:cNvPr id="205" name="Freeform 863">
                  <a:extLst>
                    <a:ext uri="{FF2B5EF4-FFF2-40B4-BE49-F238E27FC236}">
                      <a16:creationId xmlns:a16="http://schemas.microsoft.com/office/drawing/2014/main" id="{8D9D43F5-0C82-4CE3-933C-EFCF0C10014D}"/>
                    </a:ext>
                  </a:extLst>
                </p:cNvPr>
                <p:cNvSpPr>
                  <a:spLocks noEditPoints="1"/>
                </p:cNvSpPr>
                <p:nvPr/>
              </p:nvSpPr>
              <p:spPr bwMode="auto">
                <a:xfrm>
                  <a:off x="5523598" y="2993097"/>
                  <a:ext cx="399993" cy="370106"/>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06" name="Freeform 864">
                  <a:extLst>
                    <a:ext uri="{FF2B5EF4-FFF2-40B4-BE49-F238E27FC236}">
                      <a16:creationId xmlns:a16="http://schemas.microsoft.com/office/drawing/2014/main" id="{E59336F0-99C1-4C4B-B9E2-95E523768FBC}"/>
                    </a:ext>
                  </a:extLst>
                </p:cNvPr>
                <p:cNvSpPr>
                  <a:spLocks noEditPoints="1"/>
                </p:cNvSpPr>
                <p:nvPr/>
              </p:nvSpPr>
              <p:spPr bwMode="auto">
                <a:xfrm>
                  <a:off x="5598891" y="3077755"/>
                  <a:ext cx="232937" cy="199705"/>
                </a:xfrm>
                <a:custGeom>
                  <a:avLst/>
                  <a:gdLst>
                    <a:gd name="T0" fmla="*/ 256 w 298"/>
                    <a:gd name="T1" fmla="*/ 192 h 277"/>
                    <a:gd name="T2" fmla="*/ 223 w 298"/>
                    <a:gd name="T3" fmla="*/ 208 h 277"/>
                    <a:gd name="T4" fmla="*/ 84 w 298"/>
                    <a:gd name="T5" fmla="*/ 146 h 277"/>
                    <a:gd name="T6" fmla="*/ 85 w 298"/>
                    <a:gd name="T7" fmla="*/ 139 h 277"/>
                    <a:gd name="T8" fmla="*/ 84 w 298"/>
                    <a:gd name="T9" fmla="*/ 131 h 277"/>
                    <a:gd name="T10" fmla="*/ 223 w 298"/>
                    <a:gd name="T11" fmla="*/ 69 h 277"/>
                    <a:gd name="T12" fmla="*/ 256 w 298"/>
                    <a:gd name="T13" fmla="*/ 85 h 277"/>
                    <a:gd name="T14" fmla="*/ 298 w 298"/>
                    <a:gd name="T15" fmla="*/ 43 h 277"/>
                    <a:gd name="T16" fmla="*/ 256 w 298"/>
                    <a:gd name="T17" fmla="*/ 0 h 277"/>
                    <a:gd name="T18" fmla="*/ 213 w 298"/>
                    <a:gd name="T19" fmla="*/ 43 h 277"/>
                    <a:gd name="T20" fmla="*/ 214 w 298"/>
                    <a:gd name="T21" fmla="*/ 50 h 277"/>
                    <a:gd name="T22" fmla="*/ 75 w 298"/>
                    <a:gd name="T23" fmla="*/ 112 h 277"/>
                    <a:gd name="T24" fmla="*/ 42 w 298"/>
                    <a:gd name="T25" fmla="*/ 96 h 277"/>
                    <a:gd name="T26" fmla="*/ 0 w 298"/>
                    <a:gd name="T27" fmla="*/ 139 h 277"/>
                    <a:gd name="T28" fmla="*/ 42 w 298"/>
                    <a:gd name="T29" fmla="*/ 181 h 277"/>
                    <a:gd name="T30" fmla="*/ 75 w 298"/>
                    <a:gd name="T31" fmla="*/ 165 h 277"/>
                    <a:gd name="T32" fmla="*/ 214 w 298"/>
                    <a:gd name="T33" fmla="*/ 227 h 277"/>
                    <a:gd name="T34" fmla="*/ 213 w 298"/>
                    <a:gd name="T35" fmla="*/ 235 h 277"/>
                    <a:gd name="T36" fmla="*/ 256 w 298"/>
                    <a:gd name="T37" fmla="*/ 277 h 277"/>
                    <a:gd name="T38" fmla="*/ 298 w 298"/>
                    <a:gd name="T39" fmla="*/ 235 h 277"/>
                    <a:gd name="T40" fmla="*/ 256 w 298"/>
                    <a:gd name="T41" fmla="*/ 192 h 277"/>
                    <a:gd name="T42" fmla="*/ 256 w 298"/>
                    <a:gd name="T43" fmla="*/ 21 h 277"/>
                    <a:gd name="T44" fmla="*/ 277 w 298"/>
                    <a:gd name="T45" fmla="*/ 43 h 277"/>
                    <a:gd name="T46" fmla="*/ 256 w 298"/>
                    <a:gd name="T47" fmla="*/ 64 h 277"/>
                    <a:gd name="T48" fmla="*/ 234 w 298"/>
                    <a:gd name="T49" fmla="*/ 43 h 277"/>
                    <a:gd name="T50" fmla="*/ 256 w 298"/>
                    <a:gd name="T51" fmla="*/ 21 h 277"/>
                    <a:gd name="T52" fmla="*/ 42 w 298"/>
                    <a:gd name="T53" fmla="*/ 160 h 277"/>
                    <a:gd name="T54" fmla="*/ 21 w 298"/>
                    <a:gd name="T55" fmla="*/ 139 h 277"/>
                    <a:gd name="T56" fmla="*/ 42 w 298"/>
                    <a:gd name="T57" fmla="*/ 117 h 277"/>
                    <a:gd name="T58" fmla="*/ 64 w 298"/>
                    <a:gd name="T59" fmla="*/ 139 h 277"/>
                    <a:gd name="T60" fmla="*/ 42 w 298"/>
                    <a:gd name="T61" fmla="*/ 160 h 277"/>
                    <a:gd name="T62" fmla="*/ 256 w 298"/>
                    <a:gd name="T63" fmla="*/ 256 h 277"/>
                    <a:gd name="T64" fmla="*/ 234 w 298"/>
                    <a:gd name="T65" fmla="*/ 235 h 277"/>
                    <a:gd name="T66" fmla="*/ 256 w 298"/>
                    <a:gd name="T67" fmla="*/ 213 h 277"/>
                    <a:gd name="T68" fmla="*/ 277 w 298"/>
                    <a:gd name="T69" fmla="*/ 235 h 277"/>
                    <a:gd name="T70" fmla="*/ 256 w 298"/>
                    <a:gd name="T71" fmla="*/ 25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8" h="277">
                      <a:moveTo>
                        <a:pt x="256" y="192"/>
                      </a:moveTo>
                      <a:cubicBezTo>
                        <a:pt x="242" y="192"/>
                        <a:pt x="230" y="198"/>
                        <a:pt x="223" y="208"/>
                      </a:cubicBezTo>
                      <a:cubicBezTo>
                        <a:pt x="84" y="146"/>
                        <a:pt x="84" y="146"/>
                        <a:pt x="84" y="146"/>
                      </a:cubicBezTo>
                      <a:cubicBezTo>
                        <a:pt x="85" y="143"/>
                        <a:pt x="85" y="141"/>
                        <a:pt x="85" y="139"/>
                      </a:cubicBezTo>
                      <a:cubicBezTo>
                        <a:pt x="85" y="136"/>
                        <a:pt x="85" y="134"/>
                        <a:pt x="84" y="131"/>
                      </a:cubicBezTo>
                      <a:cubicBezTo>
                        <a:pt x="223" y="69"/>
                        <a:pt x="223" y="69"/>
                        <a:pt x="223" y="69"/>
                      </a:cubicBezTo>
                      <a:cubicBezTo>
                        <a:pt x="230" y="79"/>
                        <a:pt x="242" y="85"/>
                        <a:pt x="256" y="85"/>
                      </a:cubicBezTo>
                      <a:cubicBezTo>
                        <a:pt x="279" y="85"/>
                        <a:pt x="298" y="66"/>
                        <a:pt x="298" y="43"/>
                      </a:cubicBezTo>
                      <a:cubicBezTo>
                        <a:pt x="298" y="19"/>
                        <a:pt x="279" y="0"/>
                        <a:pt x="256" y="0"/>
                      </a:cubicBezTo>
                      <a:cubicBezTo>
                        <a:pt x="232" y="0"/>
                        <a:pt x="213" y="19"/>
                        <a:pt x="213" y="43"/>
                      </a:cubicBezTo>
                      <a:cubicBezTo>
                        <a:pt x="213" y="45"/>
                        <a:pt x="213" y="48"/>
                        <a:pt x="214" y="50"/>
                      </a:cubicBezTo>
                      <a:cubicBezTo>
                        <a:pt x="75" y="112"/>
                        <a:pt x="75" y="112"/>
                        <a:pt x="75" y="112"/>
                      </a:cubicBezTo>
                      <a:cubicBezTo>
                        <a:pt x="68" y="102"/>
                        <a:pt x="56" y="96"/>
                        <a:pt x="42" y="96"/>
                      </a:cubicBezTo>
                      <a:cubicBezTo>
                        <a:pt x="19" y="96"/>
                        <a:pt x="0" y="115"/>
                        <a:pt x="0" y="139"/>
                      </a:cubicBezTo>
                      <a:cubicBezTo>
                        <a:pt x="0" y="162"/>
                        <a:pt x="19" y="181"/>
                        <a:pt x="42" y="181"/>
                      </a:cubicBezTo>
                      <a:cubicBezTo>
                        <a:pt x="56" y="181"/>
                        <a:pt x="68" y="175"/>
                        <a:pt x="75" y="165"/>
                      </a:cubicBezTo>
                      <a:cubicBezTo>
                        <a:pt x="214" y="227"/>
                        <a:pt x="214" y="227"/>
                        <a:pt x="214" y="227"/>
                      </a:cubicBezTo>
                      <a:cubicBezTo>
                        <a:pt x="213" y="230"/>
                        <a:pt x="213" y="232"/>
                        <a:pt x="213" y="235"/>
                      </a:cubicBezTo>
                      <a:cubicBezTo>
                        <a:pt x="213" y="258"/>
                        <a:pt x="232" y="277"/>
                        <a:pt x="256" y="277"/>
                      </a:cubicBezTo>
                      <a:cubicBezTo>
                        <a:pt x="279" y="277"/>
                        <a:pt x="298" y="258"/>
                        <a:pt x="298" y="235"/>
                      </a:cubicBezTo>
                      <a:cubicBezTo>
                        <a:pt x="298" y="211"/>
                        <a:pt x="279" y="192"/>
                        <a:pt x="256" y="192"/>
                      </a:cubicBezTo>
                      <a:close/>
                      <a:moveTo>
                        <a:pt x="256" y="21"/>
                      </a:moveTo>
                      <a:cubicBezTo>
                        <a:pt x="267" y="21"/>
                        <a:pt x="277" y="31"/>
                        <a:pt x="277" y="43"/>
                      </a:cubicBezTo>
                      <a:cubicBezTo>
                        <a:pt x="277" y="54"/>
                        <a:pt x="267" y="64"/>
                        <a:pt x="256" y="64"/>
                      </a:cubicBezTo>
                      <a:cubicBezTo>
                        <a:pt x="244" y="64"/>
                        <a:pt x="234" y="54"/>
                        <a:pt x="234" y="43"/>
                      </a:cubicBezTo>
                      <a:cubicBezTo>
                        <a:pt x="234" y="31"/>
                        <a:pt x="244" y="21"/>
                        <a:pt x="256" y="21"/>
                      </a:cubicBezTo>
                      <a:close/>
                      <a:moveTo>
                        <a:pt x="42" y="160"/>
                      </a:moveTo>
                      <a:cubicBezTo>
                        <a:pt x="31" y="160"/>
                        <a:pt x="21" y="150"/>
                        <a:pt x="21" y="139"/>
                      </a:cubicBezTo>
                      <a:cubicBezTo>
                        <a:pt x="21" y="127"/>
                        <a:pt x="31" y="117"/>
                        <a:pt x="42" y="117"/>
                      </a:cubicBezTo>
                      <a:cubicBezTo>
                        <a:pt x="54" y="117"/>
                        <a:pt x="64" y="127"/>
                        <a:pt x="64" y="139"/>
                      </a:cubicBezTo>
                      <a:cubicBezTo>
                        <a:pt x="64" y="150"/>
                        <a:pt x="54" y="160"/>
                        <a:pt x="42" y="160"/>
                      </a:cubicBezTo>
                      <a:close/>
                      <a:moveTo>
                        <a:pt x="256" y="256"/>
                      </a:moveTo>
                      <a:cubicBezTo>
                        <a:pt x="244" y="256"/>
                        <a:pt x="234" y="246"/>
                        <a:pt x="234" y="235"/>
                      </a:cubicBezTo>
                      <a:cubicBezTo>
                        <a:pt x="234" y="223"/>
                        <a:pt x="244" y="213"/>
                        <a:pt x="256" y="213"/>
                      </a:cubicBezTo>
                      <a:cubicBezTo>
                        <a:pt x="267" y="213"/>
                        <a:pt x="277" y="223"/>
                        <a:pt x="277" y="235"/>
                      </a:cubicBezTo>
                      <a:cubicBezTo>
                        <a:pt x="277" y="246"/>
                        <a:pt x="267" y="256"/>
                        <a:pt x="256" y="25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grpSp>
          <p:grpSp>
            <p:nvGrpSpPr>
              <p:cNvPr id="207" name="Group 206">
                <a:extLst>
                  <a:ext uri="{FF2B5EF4-FFF2-40B4-BE49-F238E27FC236}">
                    <a16:creationId xmlns:a16="http://schemas.microsoft.com/office/drawing/2014/main" id="{940A7D2E-69F4-40E8-BD6F-193EC698C818}"/>
                  </a:ext>
                </a:extLst>
              </p:cNvPr>
              <p:cNvGrpSpPr>
                <a:grpSpLocks/>
              </p:cNvGrpSpPr>
              <p:nvPr/>
            </p:nvGrpSpPr>
            <p:grpSpPr>
              <a:xfrm>
                <a:off x="2074736" y="4343161"/>
                <a:ext cx="548640" cy="548640"/>
                <a:chOff x="10243152" y="4061926"/>
                <a:chExt cx="397603" cy="397603"/>
              </a:xfrm>
              <a:solidFill>
                <a:schemeClr val="bg1"/>
              </a:solidFill>
            </p:grpSpPr>
            <p:sp>
              <p:nvSpPr>
                <p:cNvPr id="208" name="Freeform 416">
                  <a:extLst>
                    <a:ext uri="{FF2B5EF4-FFF2-40B4-BE49-F238E27FC236}">
                      <a16:creationId xmlns:a16="http://schemas.microsoft.com/office/drawing/2014/main" id="{A1C99056-AFE2-4575-A507-D404A3C01343}"/>
                    </a:ext>
                  </a:extLst>
                </p:cNvPr>
                <p:cNvSpPr>
                  <a:spLocks noEditPoints="1"/>
                </p:cNvSpPr>
                <p:nvPr/>
              </p:nvSpPr>
              <p:spPr bwMode="auto">
                <a:xfrm>
                  <a:off x="10350739" y="4169513"/>
                  <a:ext cx="182430" cy="182430"/>
                </a:xfrm>
                <a:custGeom>
                  <a:avLst/>
                  <a:gdLst>
                    <a:gd name="T0" fmla="*/ 234 w 234"/>
                    <a:gd name="T1" fmla="*/ 64 h 235"/>
                    <a:gd name="T2" fmla="*/ 213 w 234"/>
                    <a:gd name="T3" fmla="*/ 64 h 235"/>
                    <a:gd name="T4" fmla="*/ 157 w 234"/>
                    <a:gd name="T5" fmla="*/ 93 h 235"/>
                    <a:gd name="T6" fmla="*/ 141 w 234"/>
                    <a:gd name="T7" fmla="*/ 93 h 235"/>
                    <a:gd name="T8" fmla="*/ 198 w 234"/>
                    <a:gd name="T9" fmla="*/ 21 h 235"/>
                    <a:gd name="T10" fmla="*/ 160 w 234"/>
                    <a:gd name="T11" fmla="*/ 11 h 235"/>
                    <a:gd name="T12" fmla="*/ 224 w 234"/>
                    <a:gd name="T13" fmla="*/ 0 h 235"/>
                    <a:gd name="T14" fmla="*/ 228 w 234"/>
                    <a:gd name="T15" fmla="*/ 1 h 235"/>
                    <a:gd name="T16" fmla="*/ 77 w 234"/>
                    <a:gd name="T17" fmla="*/ 142 h 235"/>
                    <a:gd name="T18" fmla="*/ 21 w 234"/>
                    <a:gd name="T19" fmla="*/ 171 h 235"/>
                    <a:gd name="T20" fmla="*/ 0 w 234"/>
                    <a:gd name="T21" fmla="*/ 171 h 235"/>
                    <a:gd name="T22" fmla="*/ 0 w 234"/>
                    <a:gd name="T23" fmla="*/ 224 h 235"/>
                    <a:gd name="T24" fmla="*/ 10 w 234"/>
                    <a:gd name="T25" fmla="*/ 235 h 235"/>
                    <a:gd name="T26" fmla="*/ 74 w 234"/>
                    <a:gd name="T27" fmla="*/ 224 h 235"/>
                    <a:gd name="T28" fmla="*/ 36 w 234"/>
                    <a:gd name="T29" fmla="*/ 213 h 235"/>
                    <a:gd name="T30" fmla="*/ 93 w 234"/>
                    <a:gd name="T31" fmla="*/ 142 h 235"/>
                    <a:gd name="T32" fmla="*/ 36 w 234"/>
                    <a:gd name="T33" fmla="*/ 21 h 235"/>
                    <a:gd name="T34" fmla="*/ 74 w 234"/>
                    <a:gd name="T35" fmla="*/ 11 h 235"/>
                    <a:gd name="T36" fmla="*/ 10 w 234"/>
                    <a:gd name="T37" fmla="*/ 0 h 235"/>
                    <a:gd name="T38" fmla="*/ 6 w 234"/>
                    <a:gd name="T39" fmla="*/ 1 h 235"/>
                    <a:gd name="T40" fmla="*/ 0 w 234"/>
                    <a:gd name="T41" fmla="*/ 64 h 235"/>
                    <a:gd name="T42" fmla="*/ 21 w 234"/>
                    <a:gd name="T43" fmla="*/ 64 h 235"/>
                    <a:gd name="T44" fmla="*/ 77 w 234"/>
                    <a:gd name="T45" fmla="*/ 93 h 235"/>
                    <a:gd name="T46" fmla="*/ 93 w 234"/>
                    <a:gd name="T47" fmla="*/ 93 h 235"/>
                    <a:gd name="T48" fmla="*/ 36 w 234"/>
                    <a:gd name="T49" fmla="*/ 21 h 235"/>
                    <a:gd name="T50" fmla="*/ 213 w 234"/>
                    <a:gd name="T51" fmla="*/ 171 h 235"/>
                    <a:gd name="T52" fmla="*/ 157 w 234"/>
                    <a:gd name="T53" fmla="*/ 142 h 235"/>
                    <a:gd name="T54" fmla="*/ 141 w 234"/>
                    <a:gd name="T55" fmla="*/ 157 h 235"/>
                    <a:gd name="T56" fmla="*/ 170 w 234"/>
                    <a:gd name="T57" fmla="*/ 213 h 235"/>
                    <a:gd name="T58" fmla="*/ 170 w 234"/>
                    <a:gd name="T59" fmla="*/ 235 h 235"/>
                    <a:gd name="T60" fmla="*/ 234 w 234"/>
                    <a:gd name="T61" fmla="*/ 228 h 235"/>
                    <a:gd name="T62" fmla="*/ 234 w 234"/>
                    <a:gd name="T63" fmla="*/ 224 h 235"/>
                    <a:gd name="T64" fmla="*/ 224 w 234"/>
                    <a:gd name="T65" fmla="*/ 16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4" h="235">
                      <a:moveTo>
                        <a:pt x="234" y="11"/>
                      </a:moveTo>
                      <a:cubicBezTo>
                        <a:pt x="234" y="64"/>
                        <a:pt x="234" y="64"/>
                        <a:pt x="234" y="64"/>
                      </a:cubicBezTo>
                      <a:cubicBezTo>
                        <a:pt x="234" y="70"/>
                        <a:pt x="230" y="75"/>
                        <a:pt x="224" y="75"/>
                      </a:cubicBezTo>
                      <a:cubicBezTo>
                        <a:pt x="218" y="75"/>
                        <a:pt x="213" y="70"/>
                        <a:pt x="213" y="64"/>
                      </a:cubicBezTo>
                      <a:cubicBezTo>
                        <a:pt x="213" y="36"/>
                        <a:pt x="213" y="36"/>
                        <a:pt x="213" y="36"/>
                      </a:cubicBezTo>
                      <a:cubicBezTo>
                        <a:pt x="157" y="93"/>
                        <a:pt x="157" y="93"/>
                        <a:pt x="157" y="93"/>
                      </a:cubicBezTo>
                      <a:cubicBezTo>
                        <a:pt x="154" y="95"/>
                        <a:pt x="152" y="96"/>
                        <a:pt x="149" y="96"/>
                      </a:cubicBezTo>
                      <a:cubicBezTo>
                        <a:pt x="146" y="96"/>
                        <a:pt x="144" y="95"/>
                        <a:pt x="141" y="93"/>
                      </a:cubicBezTo>
                      <a:cubicBezTo>
                        <a:pt x="137" y="89"/>
                        <a:pt x="137" y="82"/>
                        <a:pt x="141" y="78"/>
                      </a:cubicBezTo>
                      <a:cubicBezTo>
                        <a:pt x="198" y="21"/>
                        <a:pt x="198" y="21"/>
                        <a:pt x="198" y="21"/>
                      </a:cubicBezTo>
                      <a:cubicBezTo>
                        <a:pt x="170" y="21"/>
                        <a:pt x="170" y="21"/>
                        <a:pt x="170" y="21"/>
                      </a:cubicBezTo>
                      <a:cubicBezTo>
                        <a:pt x="164" y="21"/>
                        <a:pt x="160" y="17"/>
                        <a:pt x="160" y="11"/>
                      </a:cubicBezTo>
                      <a:cubicBezTo>
                        <a:pt x="160" y="5"/>
                        <a:pt x="164" y="0"/>
                        <a:pt x="170" y="0"/>
                      </a:cubicBezTo>
                      <a:cubicBezTo>
                        <a:pt x="224" y="0"/>
                        <a:pt x="224" y="0"/>
                        <a:pt x="224" y="0"/>
                      </a:cubicBezTo>
                      <a:cubicBezTo>
                        <a:pt x="224" y="0"/>
                        <a:pt x="224" y="0"/>
                        <a:pt x="224" y="0"/>
                      </a:cubicBezTo>
                      <a:cubicBezTo>
                        <a:pt x="225" y="0"/>
                        <a:pt x="226" y="0"/>
                        <a:pt x="228" y="1"/>
                      </a:cubicBezTo>
                      <a:cubicBezTo>
                        <a:pt x="232" y="2"/>
                        <a:pt x="234" y="6"/>
                        <a:pt x="234" y="11"/>
                      </a:cubicBezTo>
                      <a:close/>
                      <a:moveTo>
                        <a:pt x="77" y="142"/>
                      </a:moveTo>
                      <a:cubicBezTo>
                        <a:pt x="21" y="198"/>
                        <a:pt x="21" y="198"/>
                        <a:pt x="21" y="198"/>
                      </a:cubicBezTo>
                      <a:cubicBezTo>
                        <a:pt x="21" y="171"/>
                        <a:pt x="21" y="171"/>
                        <a:pt x="21" y="171"/>
                      </a:cubicBezTo>
                      <a:cubicBezTo>
                        <a:pt x="21" y="165"/>
                        <a:pt x="16" y="160"/>
                        <a:pt x="10" y="160"/>
                      </a:cubicBezTo>
                      <a:cubicBezTo>
                        <a:pt x="4" y="160"/>
                        <a:pt x="0" y="165"/>
                        <a:pt x="0" y="171"/>
                      </a:cubicBezTo>
                      <a:cubicBezTo>
                        <a:pt x="0" y="224"/>
                        <a:pt x="0" y="224"/>
                        <a:pt x="0" y="224"/>
                      </a:cubicBezTo>
                      <a:cubicBezTo>
                        <a:pt x="0" y="224"/>
                        <a:pt x="0" y="224"/>
                        <a:pt x="0" y="224"/>
                      </a:cubicBezTo>
                      <a:cubicBezTo>
                        <a:pt x="0" y="226"/>
                        <a:pt x="0" y="227"/>
                        <a:pt x="0" y="228"/>
                      </a:cubicBezTo>
                      <a:cubicBezTo>
                        <a:pt x="2" y="232"/>
                        <a:pt x="6" y="235"/>
                        <a:pt x="10" y="235"/>
                      </a:cubicBezTo>
                      <a:cubicBezTo>
                        <a:pt x="64" y="235"/>
                        <a:pt x="64" y="235"/>
                        <a:pt x="64" y="235"/>
                      </a:cubicBezTo>
                      <a:cubicBezTo>
                        <a:pt x="70" y="235"/>
                        <a:pt x="74" y="230"/>
                        <a:pt x="74" y="224"/>
                      </a:cubicBezTo>
                      <a:cubicBezTo>
                        <a:pt x="74" y="218"/>
                        <a:pt x="70" y="213"/>
                        <a:pt x="64" y="213"/>
                      </a:cubicBezTo>
                      <a:cubicBezTo>
                        <a:pt x="36" y="213"/>
                        <a:pt x="36" y="213"/>
                        <a:pt x="36" y="213"/>
                      </a:cubicBezTo>
                      <a:cubicBezTo>
                        <a:pt x="93" y="157"/>
                        <a:pt x="93" y="157"/>
                        <a:pt x="93" y="157"/>
                      </a:cubicBezTo>
                      <a:cubicBezTo>
                        <a:pt x="97" y="153"/>
                        <a:pt x="97" y="146"/>
                        <a:pt x="93" y="142"/>
                      </a:cubicBezTo>
                      <a:cubicBezTo>
                        <a:pt x="88" y="138"/>
                        <a:pt x="82" y="138"/>
                        <a:pt x="77" y="142"/>
                      </a:cubicBezTo>
                      <a:close/>
                      <a:moveTo>
                        <a:pt x="36" y="21"/>
                      </a:moveTo>
                      <a:cubicBezTo>
                        <a:pt x="64" y="21"/>
                        <a:pt x="64" y="21"/>
                        <a:pt x="64" y="21"/>
                      </a:cubicBezTo>
                      <a:cubicBezTo>
                        <a:pt x="70" y="21"/>
                        <a:pt x="74" y="17"/>
                        <a:pt x="74" y="11"/>
                      </a:cubicBezTo>
                      <a:cubicBezTo>
                        <a:pt x="74" y="5"/>
                        <a:pt x="70" y="0"/>
                        <a:pt x="64" y="0"/>
                      </a:cubicBezTo>
                      <a:cubicBezTo>
                        <a:pt x="10" y="0"/>
                        <a:pt x="10" y="0"/>
                        <a:pt x="10" y="0"/>
                      </a:cubicBezTo>
                      <a:cubicBezTo>
                        <a:pt x="10" y="0"/>
                        <a:pt x="10" y="0"/>
                        <a:pt x="10" y="0"/>
                      </a:cubicBezTo>
                      <a:cubicBezTo>
                        <a:pt x="9" y="0"/>
                        <a:pt x="8" y="0"/>
                        <a:pt x="6" y="1"/>
                      </a:cubicBezTo>
                      <a:cubicBezTo>
                        <a:pt x="2" y="2"/>
                        <a:pt x="0" y="6"/>
                        <a:pt x="0" y="11"/>
                      </a:cubicBezTo>
                      <a:cubicBezTo>
                        <a:pt x="0" y="64"/>
                        <a:pt x="0" y="64"/>
                        <a:pt x="0" y="64"/>
                      </a:cubicBezTo>
                      <a:cubicBezTo>
                        <a:pt x="0" y="70"/>
                        <a:pt x="4" y="75"/>
                        <a:pt x="10" y="75"/>
                      </a:cubicBezTo>
                      <a:cubicBezTo>
                        <a:pt x="16" y="75"/>
                        <a:pt x="21" y="70"/>
                        <a:pt x="21" y="64"/>
                      </a:cubicBezTo>
                      <a:cubicBezTo>
                        <a:pt x="21" y="36"/>
                        <a:pt x="21" y="36"/>
                        <a:pt x="21" y="36"/>
                      </a:cubicBezTo>
                      <a:cubicBezTo>
                        <a:pt x="77" y="93"/>
                        <a:pt x="77" y="93"/>
                        <a:pt x="77" y="93"/>
                      </a:cubicBezTo>
                      <a:cubicBezTo>
                        <a:pt x="80" y="95"/>
                        <a:pt x="82" y="96"/>
                        <a:pt x="85" y="96"/>
                      </a:cubicBezTo>
                      <a:cubicBezTo>
                        <a:pt x="88" y="96"/>
                        <a:pt x="90" y="95"/>
                        <a:pt x="93" y="93"/>
                      </a:cubicBezTo>
                      <a:cubicBezTo>
                        <a:pt x="97" y="89"/>
                        <a:pt x="97" y="82"/>
                        <a:pt x="93" y="78"/>
                      </a:cubicBezTo>
                      <a:lnTo>
                        <a:pt x="36" y="21"/>
                      </a:lnTo>
                      <a:close/>
                      <a:moveTo>
                        <a:pt x="224" y="160"/>
                      </a:moveTo>
                      <a:cubicBezTo>
                        <a:pt x="218" y="160"/>
                        <a:pt x="213" y="165"/>
                        <a:pt x="213" y="171"/>
                      </a:cubicBezTo>
                      <a:cubicBezTo>
                        <a:pt x="213" y="198"/>
                        <a:pt x="213" y="198"/>
                        <a:pt x="213" y="198"/>
                      </a:cubicBezTo>
                      <a:cubicBezTo>
                        <a:pt x="157" y="142"/>
                        <a:pt x="157" y="142"/>
                        <a:pt x="157" y="142"/>
                      </a:cubicBezTo>
                      <a:cubicBezTo>
                        <a:pt x="152" y="138"/>
                        <a:pt x="146" y="138"/>
                        <a:pt x="141" y="142"/>
                      </a:cubicBezTo>
                      <a:cubicBezTo>
                        <a:pt x="137" y="146"/>
                        <a:pt x="137" y="153"/>
                        <a:pt x="141" y="157"/>
                      </a:cubicBezTo>
                      <a:cubicBezTo>
                        <a:pt x="198" y="213"/>
                        <a:pt x="198" y="213"/>
                        <a:pt x="198" y="213"/>
                      </a:cubicBezTo>
                      <a:cubicBezTo>
                        <a:pt x="170" y="213"/>
                        <a:pt x="170" y="213"/>
                        <a:pt x="170" y="213"/>
                      </a:cubicBezTo>
                      <a:cubicBezTo>
                        <a:pt x="164" y="213"/>
                        <a:pt x="160" y="218"/>
                        <a:pt x="160" y="224"/>
                      </a:cubicBezTo>
                      <a:cubicBezTo>
                        <a:pt x="160" y="230"/>
                        <a:pt x="164" y="235"/>
                        <a:pt x="170" y="235"/>
                      </a:cubicBezTo>
                      <a:cubicBezTo>
                        <a:pt x="224" y="235"/>
                        <a:pt x="224" y="235"/>
                        <a:pt x="224" y="235"/>
                      </a:cubicBezTo>
                      <a:cubicBezTo>
                        <a:pt x="228" y="235"/>
                        <a:pt x="232" y="232"/>
                        <a:pt x="234" y="228"/>
                      </a:cubicBezTo>
                      <a:cubicBezTo>
                        <a:pt x="234" y="227"/>
                        <a:pt x="234" y="226"/>
                        <a:pt x="234" y="224"/>
                      </a:cubicBezTo>
                      <a:cubicBezTo>
                        <a:pt x="234" y="224"/>
                        <a:pt x="234" y="224"/>
                        <a:pt x="234" y="224"/>
                      </a:cubicBezTo>
                      <a:cubicBezTo>
                        <a:pt x="234" y="171"/>
                        <a:pt x="234" y="171"/>
                        <a:pt x="234" y="171"/>
                      </a:cubicBezTo>
                      <a:cubicBezTo>
                        <a:pt x="234" y="165"/>
                        <a:pt x="230" y="160"/>
                        <a:pt x="224" y="1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09" name="Freeform 417">
                  <a:extLst>
                    <a:ext uri="{FF2B5EF4-FFF2-40B4-BE49-F238E27FC236}">
                      <a16:creationId xmlns:a16="http://schemas.microsoft.com/office/drawing/2014/main" id="{2D48913C-6D22-4BE9-983A-C6959B089A50}"/>
                    </a:ext>
                  </a:extLst>
                </p:cNvPr>
                <p:cNvSpPr>
                  <a:spLocks noEditPoints="1"/>
                </p:cNvSpPr>
                <p:nvPr/>
              </p:nvSpPr>
              <p:spPr bwMode="auto">
                <a:xfrm>
                  <a:off x="10243152" y="4061926"/>
                  <a:ext cx="397603" cy="397603"/>
                </a:xfrm>
                <a:custGeom>
                  <a:avLst/>
                  <a:gdLst>
                    <a:gd name="T0" fmla="*/ 256 w 512"/>
                    <a:gd name="T1" fmla="*/ 22 h 512"/>
                    <a:gd name="T2" fmla="*/ 491 w 512"/>
                    <a:gd name="T3" fmla="*/ 256 h 512"/>
                    <a:gd name="T4" fmla="*/ 256 w 512"/>
                    <a:gd name="T5" fmla="*/ 491 h 512"/>
                    <a:gd name="T6" fmla="*/ 21 w 512"/>
                    <a:gd name="T7" fmla="*/ 256 h 512"/>
                    <a:gd name="T8" fmla="*/ 256 w 512"/>
                    <a:gd name="T9" fmla="*/ 22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2"/>
                      </a:moveTo>
                      <a:cubicBezTo>
                        <a:pt x="385" y="22"/>
                        <a:pt x="491" y="127"/>
                        <a:pt x="491" y="256"/>
                      </a:cubicBezTo>
                      <a:cubicBezTo>
                        <a:pt x="491" y="386"/>
                        <a:pt x="385" y="491"/>
                        <a:pt x="256" y="491"/>
                      </a:cubicBezTo>
                      <a:cubicBezTo>
                        <a:pt x="127" y="491"/>
                        <a:pt x="21" y="386"/>
                        <a:pt x="21" y="256"/>
                      </a:cubicBezTo>
                      <a:cubicBezTo>
                        <a:pt x="21" y="127"/>
                        <a:pt x="127" y="22"/>
                        <a:pt x="256" y="22"/>
                      </a:cubicBezTo>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grpSp>
        </p:grpSp>
      </p:grpSp>
      <p:grpSp>
        <p:nvGrpSpPr>
          <p:cNvPr id="95" name="Graphic 30">
            <a:extLst>
              <a:ext uri="{FF2B5EF4-FFF2-40B4-BE49-F238E27FC236}">
                <a16:creationId xmlns:a16="http://schemas.microsoft.com/office/drawing/2014/main" id="{1C95E35E-0BA5-4E40-8CAA-ED71A4724576}"/>
              </a:ext>
            </a:extLst>
          </p:cNvPr>
          <p:cNvGrpSpPr/>
          <p:nvPr/>
        </p:nvGrpSpPr>
        <p:grpSpPr>
          <a:xfrm>
            <a:off x="0" y="5194052"/>
            <a:ext cx="12191998" cy="1224478"/>
            <a:chOff x="0" y="5132504"/>
            <a:chExt cx="12191998" cy="1224478"/>
          </a:xfrm>
          <a:solidFill>
            <a:schemeClr val="accent1"/>
          </a:solidFill>
        </p:grpSpPr>
        <p:sp>
          <p:nvSpPr>
            <p:cNvPr id="96" name="Freeform: Shape 95">
              <a:extLst>
                <a:ext uri="{FF2B5EF4-FFF2-40B4-BE49-F238E27FC236}">
                  <a16:creationId xmlns:a16="http://schemas.microsoft.com/office/drawing/2014/main" id="{639DC47A-4E78-4CF9-B1FA-626902898ED3}"/>
                </a:ext>
              </a:extLst>
            </p:cNvPr>
            <p:cNvSpPr/>
            <p:nvPr/>
          </p:nvSpPr>
          <p:spPr>
            <a:xfrm>
              <a:off x="6742544" y="6038723"/>
              <a:ext cx="105558" cy="105558"/>
            </a:xfrm>
            <a:custGeom>
              <a:avLst/>
              <a:gdLst>
                <a:gd name="connsiteX0" fmla="*/ 107142 w 105558"/>
                <a:gd name="connsiteY0" fmla="*/ 57529 h 105558"/>
                <a:gd name="connsiteX1" fmla="*/ 57529 w 105558"/>
                <a:gd name="connsiteY1" fmla="*/ 107142 h 105558"/>
                <a:gd name="connsiteX2" fmla="*/ 7917 w 105558"/>
                <a:gd name="connsiteY2" fmla="*/ 57529 h 105558"/>
                <a:gd name="connsiteX3" fmla="*/ 57529 w 105558"/>
                <a:gd name="connsiteY3" fmla="*/ 7917 h 105558"/>
                <a:gd name="connsiteX4" fmla="*/ 107142 w 105558"/>
                <a:gd name="connsiteY4" fmla="*/ 57529 h 105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58" h="105558">
                  <a:moveTo>
                    <a:pt x="107142" y="57529"/>
                  </a:moveTo>
                  <a:cubicBezTo>
                    <a:pt x="107142" y="84930"/>
                    <a:pt x="84930" y="107142"/>
                    <a:pt x="57529" y="107142"/>
                  </a:cubicBezTo>
                  <a:cubicBezTo>
                    <a:pt x="30129" y="107142"/>
                    <a:pt x="7917" y="84930"/>
                    <a:pt x="7917" y="57529"/>
                  </a:cubicBezTo>
                  <a:cubicBezTo>
                    <a:pt x="7917" y="30129"/>
                    <a:pt x="30129" y="7917"/>
                    <a:pt x="57529" y="7917"/>
                  </a:cubicBezTo>
                  <a:cubicBezTo>
                    <a:pt x="84930" y="7917"/>
                    <a:pt x="107142" y="30129"/>
                    <a:pt x="107142" y="57529"/>
                  </a:cubicBezTo>
                  <a:close/>
                </a:path>
              </a:pathLst>
            </a:custGeom>
            <a:grpFill/>
            <a:ln w="9525" cap="flat">
              <a:solidFill>
                <a:schemeClr val="accent1"/>
              </a:solid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B47A39D5-5A8C-4B2F-A252-55AC559A22DA}"/>
                </a:ext>
              </a:extLst>
            </p:cNvPr>
            <p:cNvSpPr/>
            <p:nvPr/>
          </p:nvSpPr>
          <p:spPr>
            <a:xfrm>
              <a:off x="6742428" y="6066084"/>
              <a:ext cx="95003" cy="84447"/>
            </a:xfrm>
            <a:custGeom>
              <a:avLst/>
              <a:gdLst>
                <a:gd name="connsiteX0" fmla="*/ 9088 w 95002"/>
                <a:gd name="connsiteY0" fmla="*/ 19612 h 84446"/>
                <a:gd name="connsiteX1" fmla="*/ 19644 w 95002"/>
                <a:gd name="connsiteY1" fmla="*/ 61836 h 84446"/>
                <a:gd name="connsiteX2" fmla="*/ 89313 w 95002"/>
                <a:gd name="connsiteY2" fmla="*/ 68169 h 84446"/>
                <a:gd name="connsiteX3" fmla="*/ 78757 w 95002"/>
                <a:gd name="connsiteY3" fmla="*/ 25946 h 84446"/>
                <a:gd name="connsiteX4" fmla="*/ 9088 w 95002"/>
                <a:gd name="connsiteY4" fmla="*/ 19612 h 8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02" h="84446">
                  <a:moveTo>
                    <a:pt x="9088" y="19612"/>
                  </a:moveTo>
                  <a:cubicBezTo>
                    <a:pt x="5922" y="34390"/>
                    <a:pt x="9088" y="50224"/>
                    <a:pt x="19644" y="61836"/>
                  </a:cubicBezTo>
                  <a:cubicBezTo>
                    <a:pt x="37589" y="82947"/>
                    <a:pt x="68201" y="85059"/>
                    <a:pt x="89313" y="68169"/>
                  </a:cubicBezTo>
                  <a:cubicBezTo>
                    <a:pt x="92480" y="53391"/>
                    <a:pt x="89313" y="37557"/>
                    <a:pt x="78757" y="25946"/>
                  </a:cubicBezTo>
                  <a:cubicBezTo>
                    <a:pt x="60812" y="4834"/>
                    <a:pt x="30200" y="1667"/>
                    <a:pt x="9088" y="19612"/>
                  </a:cubicBezTo>
                  <a:close/>
                </a:path>
              </a:pathLst>
            </a:custGeom>
            <a:grpFill/>
            <a:ln w="9525" cap="flat">
              <a:solidFill>
                <a:schemeClr val="accent1"/>
              </a:solid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2763C013-6D46-43AF-88D0-A36865EC92F8}"/>
                </a:ext>
              </a:extLst>
            </p:cNvPr>
            <p:cNvSpPr/>
            <p:nvPr/>
          </p:nvSpPr>
          <p:spPr>
            <a:xfrm>
              <a:off x="4568246" y="5304242"/>
              <a:ext cx="95003" cy="95003"/>
            </a:xfrm>
            <a:custGeom>
              <a:avLst/>
              <a:gdLst>
                <a:gd name="connsiteX0" fmla="*/ 93214 w 95002"/>
                <a:gd name="connsiteY0" fmla="*/ 50990 h 95002"/>
                <a:gd name="connsiteX1" fmla="*/ 50990 w 95002"/>
                <a:gd name="connsiteY1" fmla="*/ 93214 h 95002"/>
                <a:gd name="connsiteX2" fmla="*/ 8767 w 95002"/>
                <a:gd name="connsiteY2" fmla="*/ 50990 h 95002"/>
                <a:gd name="connsiteX3" fmla="*/ 50990 w 95002"/>
                <a:gd name="connsiteY3" fmla="*/ 8767 h 95002"/>
                <a:gd name="connsiteX4" fmla="*/ 93214 w 95002"/>
                <a:gd name="connsiteY4" fmla="*/ 50990 h 95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02" h="95002">
                  <a:moveTo>
                    <a:pt x="93214" y="50990"/>
                  </a:moveTo>
                  <a:cubicBezTo>
                    <a:pt x="93214" y="74310"/>
                    <a:pt x="74310" y="93214"/>
                    <a:pt x="50990" y="93214"/>
                  </a:cubicBezTo>
                  <a:cubicBezTo>
                    <a:pt x="27671" y="93214"/>
                    <a:pt x="8767" y="74310"/>
                    <a:pt x="8767" y="50990"/>
                  </a:cubicBezTo>
                  <a:cubicBezTo>
                    <a:pt x="8767" y="27671"/>
                    <a:pt x="27671" y="8767"/>
                    <a:pt x="50990" y="8767"/>
                  </a:cubicBezTo>
                  <a:cubicBezTo>
                    <a:pt x="74310" y="8767"/>
                    <a:pt x="93214" y="27671"/>
                    <a:pt x="93214" y="50990"/>
                  </a:cubicBezTo>
                  <a:close/>
                </a:path>
              </a:pathLst>
            </a:custGeom>
            <a:grpFill/>
            <a:ln w="10548" cap="flat">
              <a:solidFill>
                <a:schemeClr val="accent1"/>
              </a:solid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B7973073-453A-49B7-94ED-99F4FAD4CD26}"/>
                </a:ext>
              </a:extLst>
            </p:cNvPr>
            <p:cNvSpPr/>
            <p:nvPr/>
          </p:nvSpPr>
          <p:spPr>
            <a:xfrm>
              <a:off x="4574580" y="5421412"/>
              <a:ext cx="84447" cy="84447"/>
            </a:xfrm>
            <a:custGeom>
              <a:avLst/>
              <a:gdLst>
                <a:gd name="connsiteX0" fmla="*/ 80547 w 84446"/>
                <a:gd name="connsiteY0" fmla="*/ 44657 h 84446"/>
                <a:gd name="connsiteX1" fmla="*/ 44657 w 84446"/>
                <a:gd name="connsiteY1" fmla="*/ 80547 h 84446"/>
                <a:gd name="connsiteX2" fmla="*/ 8767 w 84446"/>
                <a:gd name="connsiteY2" fmla="*/ 44657 h 84446"/>
                <a:gd name="connsiteX3" fmla="*/ 44657 w 84446"/>
                <a:gd name="connsiteY3" fmla="*/ 8767 h 84446"/>
                <a:gd name="connsiteX4" fmla="*/ 80547 w 84446"/>
                <a:gd name="connsiteY4" fmla="*/ 44657 h 8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46" h="84446">
                  <a:moveTo>
                    <a:pt x="80547" y="44657"/>
                  </a:moveTo>
                  <a:cubicBezTo>
                    <a:pt x="80547" y="64478"/>
                    <a:pt x="64478" y="80547"/>
                    <a:pt x="44657" y="80547"/>
                  </a:cubicBezTo>
                  <a:cubicBezTo>
                    <a:pt x="24835" y="80547"/>
                    <a:pt x="8767" y="64478"/>
                    <a:pt x="8767" y="44657"/>
                  </a:cubicBezTo>
                  <a:cubicBezTo>
                    <a:pt x="8767" y="24835"/>
                    <a:pt x="24835" y="8767"/>
                    <a:pt x="44657" y="8767"/>
                  </a:cubicBezTo>
                  <a:cubicBezTo>
                    <a:pt x="64478" y="8767"/>
                    <a:pt x="80547" y="24835"/>
                    <a:pt x="80547" y="44657"/>
                  </a:cubicBezTo>
                  <a:close/>
                </a:path>
              </a:pathLst>
            </a:custGeom>
            <a:grpFill/>
            <a:ln w="10548" cap="flat">
              <a:solidFill>
                <a:schemeClr val="accent1"/>
              </a:solid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A3C5933-CD82-455C-9CED-B1E539EE7DD6}"/>
                </a:ext>
              </a:extLst>
            </p:cNvPr>
            <p:cNvSpPr/>
            <p:nvPr/>
          </p:nvSpPr>
          <p:spPr>
            <a:xfrm>
              <a:off x="7963005" y="5728587"/>
              <a:ext cx="63335" cy="63335"/>
            </a:xfrm>
            <a:custGeom>
              <a:avLst/>
              <a:gdLst>
                <a:gd name="connsiteX0" fmla="*/ 57324 w 63335"/>
                <a:gd name="connsiteY0" fmla="*/ 33045 h 63335"/>
                <a:gd name="connsiteX1" fmla="*/ 33045 w 63335"/>
                <a:gd name="connsiteY1" fmla="*/ 57324 h 63335"/>
                <a:gd name="connsiteX2" fmla="*/ 8767 w 63335"/>
                <a:gd name="connsiteY2" fmla="*/ 33045 h 63335"/>
                <a:gd name="connsiteX3" fmla="*/ 33045 w 63335"/>
                <a:gd name="connsiteY3" fmla="*/ 8767 h 63335"/>
                <a:gd name="connsiteX4" fmla="*/ 57324 w 63335"/>
                <a:gd name="connsiteY4" fmla="*/ 33045 h 63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35" h="63335">
                  <a:moveTo>
                    <a:pt x="57324" y="33045"/>
                  </a:moveTo>
                  <a:cubicBezTo>
                    <a:pt x="57324" y="46454"/>
                    <a:pt x="46454" y="57324"/>
                    <a:pt x="33045" y="57324"/>
                  </a:cubicBezTo>
                  <a:cubicBezTo>
                    <a:pt x="19637" y="57324"/>
                    <a:pt x="8767" y="46454"/>
                    <a:pt x="8767" y="33045"/>
                  </a:cubicBezTo>
                  <a:cubicBezTo>
                    <a:pt x="8767" y="19637"/>
                    <a:pt x="19637" y="8767"/>
                    <a:pt x="33045" y="8767"/>
                  </a:cubicBezTo>
                  <a:cubicBezTo>
                    <a:pt x="46454" y="8767"/>
                    <a:pt x="57324" y="19637"/>
                    <a:pt x="57324" y="33045"/>
                  </a:cubicBezTo>
                  <a:close/>
                </a:path>
              </a:pathLst>
            </a:custGeom>
            <a:grpFill/>
            <a:ln w="10548" cap="flat">
              <a:solidFill>
                <a:schemeClr val="accent1"/>
              </a:solid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7C216B00-CF3C-4ADF-9C3B-8CE8BA145BE6}"/>
                </a:ext>
              </a:extLst>
            </p:cNvPr>
            <p:cNvSpPr/>
            <p:nvPr/>
          </p:nvSpPr>
          <p:spPr>
            <a:xfrm>
              <a:off x="5282877" y="5761310"/>
              <a:ext cx="73891" cy="73891"/>
            </a:xfrm>
            <a:custGeom>
              <a:avLst/>
              <a:gdLst>
                <a:gd name="connsiteX0" fmla="*/ 65769 w 73890"/>
                <a:gd name="connsiteY0" fmla="*/ 37268 h 73890"/>
                <a:gd name="connsiteX1" fmla="*/ 37268 w 73890"/>
                <a:gd name="connsiteY1" fmla="*/ 65768 h 73890"/>
                <a:gd name="connsiteX2" fmla="*/ 8767 w 73890"/>
                <a:gd name="connsiteY2" fmla="*/ 37268 h 73890"/>
                <a:gd name="connsiteX3" fmla="*/ 37268 w 73890"/>
                <a:gd name="connsiteY3" fmla="*/ 8767 h 73890"/>
                <a:gd name="connsiteX4" fmla="*/ 65769 w 73890"/>
                <a:gd name="connsiteY4" fmla="*/ 37268 h 7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90" h="73890">
                  <a:moveTo>
                    <a:pt x="65769" y="37268"/>
                  </a:moveTo>
                  <a:cubicBezTo>
                    <a:pt x="65769" y="53008"/>
                    <a:pt x="53008" y="65768"/>
                    <a:pt x="37268" y="65768"/>
                  </a:cubicBezTo>
                  <a:cubicBezTo>
                    <a:pt x="21527" y="65768"/>
                    <a:pt x="8767" y="53008"/>
                    <a:pt x="8767" y="37268"/>
                  </a:cubicBezTo>
                  <a:cubicBezTo>
                    <a:pt x="8767" y="21527"/>
                    <a:pt x="21527" y="8767"/>
                    <a:pt x="37268" y="8767"/>
                  </a:cubicBezTo>
                  <a:cubicBezTo>
                    <a:pt x="53008" y="8767"/>
                    <a:pt x="65769" y="21527"/>
                    <a:pt x="65769" y="37268"/>
                  </a:cubicBezTo>
                  <a:close/>
                </a:path>
              </a:pathLst>
            </a:custGeom>
            <a:grpFill/>
            <a:ln w="10548" cap="flat">
              <a:solidFill>
                <a:schemeClr val="accent1"/>
              </a:solid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30EE4743-A2CD-42B2-90E4-FC9E45A2A49C}"/>
                </a:ext>
              </a:extLst>
            </p:cNvPr>
            <p:cNvSpPr/>
            <p:nvPr/>
          </p:nvSpPr>
          <p:spPr>
            <a:xfrm>
              <a:off x="5636498" y="5350688"/>
              <a:ext cx="63335" cy="63335"/>
            </a:xfrm>
            <a:custGeom>
              <a:avLst/>
              <a:gdLst>
                <a:gd name="connsiteX0" fmla="*/ 61546 w 63335"/>
                <a:gd name="connsiteY0" fmla="*/ 35156 h 63335"/>
                <a:gd name="connsiteX1" fmla="*/ 35156 w 63335"/>
                <a:gd name="connsiteY1" fmla="*/ 61546 h 63335"/>
                <a:gd name="connsiteX2" fmla="*/ 8767 w 63335"/>
                <a:gd name="connsiteY2" fmla="*/ 35156 h 63335"/>
                <a:gd name="connsiteX3" fmla="*/ 35156 w 63335"/>
                <a:gd name="connsiteY3" fmla="*/ 8767 h 63335"/>
                <a:gd name="connsiteX4" fmla="*/ 61546 w 63335"/>
                <a:gd name="connsiteY4" fmla="*/ 35156 h 63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35" h="63335">
                  <a:moveTo>
                    <a:pt x="61546" y="35156"/>
                  </a:moveTo>
                  <a:cubicBezTo>
                    <a:pt x="61546" y="49731"/>
                    <a:pt x="49731" y="61546"/>
                    <a:pt x="35156" y="61546"/>
                  </a:cubicBezTo>
                  <a:cubicBezTo>
                    <a:pt x="20581" y="61546"/>
                    <a:pt x="8767" y="49731"/>
                    <a:pt x="8767" y="35156"/>
                  </a:cubicBezTo>
                  <a:cubicBezTo>
                    <a:pt x="8767" y="20582"/>
                    <a:pt x="20581" y="8767"/>
                    <a:pt x="35156" y="8767"/>
                  </a:cubicBezTo>
                  <a:cubicBezTo>
                    <a:pt x="49731" y="8767"/>
                    <a:pt x="61546" y="20582"/>
                    <a:pt x="61546" y="35156"/>
                  </a:cubicBezTo>
                  <a:close/>
                </a:path>
              </a:pathLst>
            </a:custGeom>
            <a:grpFill/>
            <a:ln w="10548" cap="flat">
              <a:solidFill>
                <a:schemeClr val="accent1"/>
              </a:solid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7B8DB179-8B1C-4582-B74B-56A649F0B6DD}"/>
                </a:ext>
              </a:extLst>
            </p:cNvPr>
            <p:cNvSpPr/>
            <p:nvPr/>
          </p:nvSpPr>
          <p:spPr>
            <a:xfrm>
              <a:off x="5126651" y="5817256"/>
              <a:ext cx="21112" cy="21112"/>
            </a:xfrm>
            <a:custGeom>
              <a:avLst/>
              <a:gdLst>
                <a:gd name="connsiteX0" fmla="*/ 19323 w 21111"/>
                <a:gd name="connsiteY0" fmla="*/ 14045 h 21111"/>
                <a:gd name="connsiteX1" fmla="*/ 14045 w 21111"/>
                <a:gd name="connsiteY1" fmla="*/ 19323 h 21111"/>
                <a:gd name="connsiteX2" fmla="*/ 8767 w 21111"/>
                <a:gd name="connsiteY2" fmla="*/ 14045 h 21111"/>
                <a:gd name="connsiteX3" fmla="*/ 14045 w 21111"/>
                <a:gd name="connsiteY3" fmla="*/ 8767 h 21111"/>
                <a:gd name="connsiteX4" fmla="*/ 19323 w 21111"/>
                <a:gd name="connsiteY4" fmla="*/ 14045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9323" y="14045"/>
                  </a:moveTo>
                  <a:cubicBezTo>
                    <a:pt x="19323" y="16960"/>
                    <a:pt x="16960" y="19323"/>
                    <a:pt x="14045" y="19323"/>
                  </a:cubicBezTo>
                  <a:cubicBezTo>
                    <a:pt x="11130" y="19323"/>
                    <a:pt x="8767" y="16960"/>
                    <a:pt x="8767" y="14045"/>
                  </a:cubicBezTo>
                  <a:cubicBezTo>
                    <a:pt x="8767" y="11130"/>
                    <a:pt x="11130" y="8767"/>
                    <a:pt x="14045" y="8767"/>
                  </a:cubicBezTo>
                  <a:cubicBezTo>
                    <a:pt x="16960" y="8767"/>
                    <a:pt x="19323" y="11130"/>
                    <a:pt x="19323" y="14045"/>
                  </a:cubicBezTo>
                  <a:close/>
                </a:path>
              </a:pathLst>
            </a:custGeom>
            <a:grpFill/>
            <a:ln w="10548" cap="flat">
              <a:solidFill>
                <a:schemeClr val="accent1"/>
              </a:solid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0B01A2CA-79BA-4F12-A12D-BBD2DD229021}"/>
                </a:ext>
              </a:extLst>
            </p:cNvPr>
            <p:cNvSpPr/>
            <p:nvPr/>
          </p:nvSpPr>
          <p:spPr>
            <a:xfrm>
              <a:off x="5067538" y="5944982"/>
              <a:ext cx="31668" cy="31668"/>
            </a:xfrm>
            <a:custGeom>
              <a:avLst/>
              <a:gdLst>
                <a:gd name="connsiteX0" fmla="*/ 23545 w 31667"/>
                <a:gd name="connsiteY0" fmla="*/ 16156 h 31667"/>
                <a:gd name="connsiteX1" fmla="*/ 16156 w 31667"/>
                <a:gd name="connsiteY1" fmla="*/ 23545 h 31667"/>
                <a:gd name="connsiteX2" fmla="*/ 8766 w 31667"/>
                <a:gd name="connsiteY2" fmla="*/ 16156 h 31667"/>
                <a:gd name="connsiteX3" fmla="*/ 16156 w 31667"/>
                <a:gd name="connsiteY3" fmla="*/ 8767 h 31667"/>
                <a:gd name="connsiteX4" fmla="*/ 23545 w 31667"/>
                <a:gd name="connsiteY4" fmla="*/ 16156 h 31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67" h="31667">
                  <a:moveTo>
                    <a:pt x="23545" y="16156"/>
                  </a:moveTo>
                  <a:cubicBezTo>
                    <a:pt x="23545" y="20237"/>
                    <a:pt x="20237" y="23545"/>
                    <a:pt x="16156" y="23545"/>
                  </a:cubicBezTo>
                  <a:cubicBezTo>
                    <a:pt x="12075" y="23545"/>
                    <a:pt x="8766" y="20237"/>
                    <a:pt x="8766" y="16156"/>
                  </a:cubicBezTo>
                  <a:cubicBezTo>
                    <a:pt x="8766" y="12075"/>
                    <a:pt x="12075" y="8767"/>
                    <a:pt x="16156" y="8767"/>
                  </a:cubicBezTo>
                  <a:cubicBezTo>
                    <a:pt x="20237" y="8767"/>
                    <a:pt x="23545" y="12075"/>
                    <a:pt x="23545" y="16156"/>
                  </a:cubicBezTo>
                  <a:close/>
                </a:path>
              </a:pathLst>
            </a:custGeom>
            <a:grpFill/>
            <a:ln w="10548" cap="flat">
              <a:solidFill>
                <a:schemeClr val="accent1"/>
              </a:solid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FDAC9CDA-51B5-4B26-93F5-446E49D00BC0}"/>
                </a:ext>
              </a:extLst>
            </p:cNvPr>
            <p:cNvSpPr/>
            <p:nvPr/>
          </p:nvSpPr>
          <p:spPr>
            <a:xfrm>
              <a:off x="5186819" y="5601917"/>
              <a:ext cx="21112" cy="21112"/>
            </a:xfrm>
            <a:custGeom>
              <a:avLst/>
              <a:gdLst>
                <a:gd name="connsiteX0" fmla="*/ 17212 w 21111"/>
                <a:gd name="connsiteY0" fmla="*/ 12989 h 21111"/>
                <a:gd name="connsiteX1" fmla="*/ 12989 w 21111"/>
                <a:gd name="connsiteY1" fmla="*/ 17212 h 21111"/>
                <a:gd name="connsiteX2" fmla="*/ 8767 w 21111"/>
                <a:gd name="connsiteY2" fmla="*/ 12989 h 21111"/>
                <a:gd name="connsiteX3" fmla="*/ 12989 w 21111"/>
                <a:gd name="connsiteY3" fmla="*/ 8767 h 21111"/>
                <a:gd name="connsiteX4" fmla="*/ 17212 w 21111"/>
                <a:gd name="connsiteY4" fmla="*/ 12989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7212" y="12989"/>
                  </a:moveTo>
                  <a:cubicBezTo>
                    <a:pt x="17212" y="15321"/>
                    <a:pt x="15321" y="17212"/>
                    <a:pt x="12989" y="17212"/>
                  </a:cubicBezTo>
                  <a:cubicBezTo>
                    <a:pt x="10657" y="17212"/>
                    <a:pt x="8767" y="15321"/>
                    <a:pt x="8767" y="12989"/>
                  </a:cubicBezTo>
                  <a:cubicBezTo>
                    <a:pt x="8767" y="10657"/>
                    <a:pt x="10657" y="8767"/>
                    <a:pt x="12989" y="8767"/>
                  </a:cubicBezTo>
                  <a:cubicBezTo>
                    <a:pt x="15321" y="8767"/>
                    <a:pt x="17212" y="10657"/>
                    <a:pt x="17212" y="12989"/>
                  </a:cubicBezTo>
                  <a:close/>
                </a:path>
              </a:pathLst>
            </a:custGeom>
            <a:grpFill/>
            <a:ln w="10548" cap="flat">
              <a:solidFill>
                <a:schemeClr val="accent1"/>
              </a:solid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DCC39BA-0F1D-4CCF-A8C8-EF005942769B}"/>
                </a:ext>
              </a:extLst>
            </p:cNvPr>
            <p:cNvSpPr/>
            <p:nvPr/>
          </p:nvSpPr>
          <p:spPr>
            <a:xfrm>
              <a:off x="6651970" y="5496358"/>
              <a:ext cx="21112" cy="21112"/>
            </a:xfrm>
            <a:custGeom>
              <a:avLst/>
              <a:gdLst>
                <a:gd name="connsiteX0" fmla="*/ 17211 w 21111"/>
                <a:gd name="connsiteY0" fmla="*/ 12989 h 21111"/>
                <a:gd name="connsiteX1" fmla="*/ 12989 w 21111"/>
                <a:gd name="connsiteY1" fmla="*/ 17212 h 21111"/>
                <a:gd name="connsiteX2" fmla="*/ 8766 w 21111"/>
                <a:gd name="connsiteY2" fmla="*/ 12989 h 21111"/>
                <a:gd name="connsiteX3" fmla="*/ 12989 w 21111"/>
                <a:gd name="connsiteY3" fmla="*/ 8767 h 21111"/>
                <a:gd name="connsiteX4" fmla="*/ 17211 w 21111"/>
                <a:gd name="connsiteY4" fmla="*/ 12989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7211" y="12989"/>
                  </a:moveTo>
                  <a:cubicBezTo>
                    <a:pt x="17211" y="15321"/>
                    <a:pt x="15321" y="17212"/>
                    <a:pt x="12989" y="17212"/>
                  </a:cubicBezTo>
                  <a:cubicBezTo>
                    <a:pt x="10657" y="17212"/>
                    <a:pt x="8766" y="15321"/>
                    <a:pt x="8766" y="12989"/>
                  </a:cubicBezTo>
                  <a:cubicBezTo>
                    <a:pt x="8766" y="10657"/>
                    <a:pt x="10656" y="8767"/>
                    <a:pt x="12989" y="8767"/>
                  </a:cubicBezTo>
                  <a:cubicBezTo>
                    <a:pt x="15320" y="8767"/>
                    <a:pt x="17211" y="10657"/>
                    <a:pt x="17211" y="12989"/>
                  </a:cubicBezTo>
                  <a:close/>
                </a:path>
              </a:pathLst>
            </a:custGeom>
            <a:grpFill/>
            <a:ln w="10548" cap="flat">
              <a:solidFill>
                <a:schemeClr val="accent1"/>
              </a:solid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4F07CB02-3C7D-4BFB-BB07-6F20E35D5BD3}"/>
                </a:ext>
              </a:extLst>
            </p:cNvPr>
            <p:cNvSpPr/>
            <p:nvPr/>
          </p:nvSpPr>
          <p:spPr>
            <a:xfrm>
              <a:off x="6565412" y="5714864"/>
              <a:ext cx="63335" cy="63335"/>
            </a:xfrm>
            <a:custGeom>
              <a:avLst/>
              <a:gdLst>
                <a:gd name="connsiteX0" fmla="*/ 55213 w 63335"/>
                <a:gd name="connsiteY0" fmla="*/ 31990 h 63335"/>
                <a:gd name="connsiteX1" fmla="*/ 31990 w 63335"/>
                <a:gd name="connsiteY1" fmla="*/ 55213 h 63335"/>
                <a:gd name="connsiteX2" fmla="*/ 8767 w 63335"/>
                <a:gd name="connsiteY2" fmla="*/ 31990 h 63335"/>
                <a:gd name="connsiteX3" fmla="*/ 31990 w 63335"/>
                <a:gd name="connsiteY3" fmla="*/ 8767 h 63335"/>
                <a:gd name="connsiteX4" fmla="*/ 55213 w 63335"/>
                <a:gd name="connsiteY4" fmla="*/ 31990 h 63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35" h="63335">
                  <a:moveTo>
                    <a:pt x="55213" y="31990"/>
                  </a:moveTo>
                  <a:cubicBezTo>
                    <a:pt x="55213" y="44815"/>
                    <a:pt x="44815" y="55213"/>
                    <a:pt x="31990" y="55213"/>
                  </a:cubicBezTo>
                  <a:cubicBezTo>
                    <a:pt x="19164" y="55213"/>
                    <a:pt x="8767" y="44815"/>
                    <a:pt x="8767" y="31990"/>
                  </a:cubicBezTo>
                  <a:cubicBezTo>
                    <a:pt x="8767" y="19164"/>
                    <a:pt x="19164" y="8767"/>
                    <a:pt x="31990" y="8767"/>
                  </a:cubicBezTo>
                  <a:cubicBezTo>
                    <a:pt x="44815" y="8767"/>
                    <a:pt x="55213" y="19164"/>
                    <a:pt x="55213" y="31990"/>
                  </a:cubicBezTo>
                  <a:close/>
                </a:path>
              </a:pathLst>
            </a:custGeom>
            <a:grpFill/>
            <a:ln w="10548" cap="flat">
              <a:solidFill>
                <a:schemeClr val="accent1"/>
              </a:solid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4359FB35-AD71-45D9-99C9-4A6ECA4EB0A4}"/>
                </a:ext>
              </a:extLst>
            </p:cNvPr>
            <p:cNvSpPr/>
            <p:nvPr/>
          </p:nvSpPr>
          <p:spPr>
            <a:xfrm>
              <a:off x="6821919" y="5633584"/>
              <a:ext cx="31668" cy="31668"/>
            </a:xfrm>
            <a:custGeom>
              <a:avLst/>
              <a:gdLst>
                <a:gd name="connsiteX0" fmla="*/ 31990 w 31667"/>
                <a:gd name="connsiteY0" fmla="*/ 20378 h 31667"/>
                <a:gd name="connsiteX1" fmla="*/ 20378 w 31667"/>
                <a:gd name="connsiteY1" fmla="*/ 31990 h 31667"/>
                <a:gd name="connsiteX2" fmla="*/ 8767 w 31667"/>
                <a:gd name="connsiteY2" fmla="*/ 20378 h 31667"/>
                <a:gd name="connsiteX3" fmla="*/ 20378 w 31667"/>
                <a:gd name="connsiteY3" fmla="*/ 8767 h 31667"/>
                <a:gd name="connsiteX4" fmla="*/ 31990 w 31667"/>
                <a:gd name="connsiteY4" fmla="*/ 20378 h 31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67" h="31667">
                  <a:moveTo>
                    <a:pt x="31990" y="20378"/>
                  </a:moveTo>
                  <a:cubicBezTo>
                    <a:pt x="31990" y="26791"/>
                    <a:pt x="26791" y="31990"/>
                    <a:pt x="20378" y="31990"/>
                  </a:cubicBezTo>
                  <a:cubicBezTo>
                    <a:pt x="13966" y="31990"/>
                    <a:pt x="8767" y="26791"/>
                    <a:pt x="8767" y="20378"/>
                  </a:cubicBezTo>
                  <a:cubicBezTo>
                    <a:pt x="8767" y="13965"/>
                    <a:pt x="13966" y="8767"/>
                    <a:pt x="20378" y="8767"/>
                  </a:cubicBezTo>
                  <a:cubicBezTo>
                    <a:pt x="26791" y="8767"/>
                    <a:pt x="31990" y="13965"/>
                    <a:pt x="31990" y="20378"/>
                  </a:cubicBezTo>
                  <a:close/>
                </a:path>
              </a:pathLst>
            </a:custGeom>
            <a:grpFill/>
            <a:ln w="10548" cap="flat">
              <a:solidFill>
                <a:schemeClr val="accent1"/>
              </a:solid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51C34648-726E-4C59-B71F-CFED8A27365F}"/>
                </a:ext>
              </a:extLst>
            </p:cNvPr>
            <p:cNvSpPr/>
            <p:nvPr/>
          </p:nvSpPr>
          <p:spPr>
            <a:xfrm>
              <a:off x="6787085" y="5690586"/>
              <a:ext cx="21112" cy="21112"/>
            </a:xfrm>
            <a:custGeom>
              <a:avLst/>
              <a:gdLst>
                <a:gd name="connsiteX0" fmla="*/ 17211 w 21111"/>
                <a:gd name="connsiteY0" fmla="*/ 12989 h 21111"/>
                <a:gd name="connsiteX1" fmla="*/ 12989 w 21111"/>
                <a:gd name="connsiteY1" fmla="*/ 17212 h 21111"/>
                <a:gd name="connsiteX2" fmla="*/ 8766 w 21111"/>
                <a:gd name="connsiteY2" fmla="*/ 12989 h 21111"/>
                <a:gd name="connsiteX3" fmla="*/ 12989 w 21111"/>
                <a:gd name="connsiteY3" fmla="*/ 8767 h 21111"/>
                <a:gd name="connsiteX4" fmla="*/ 17211 w 21111"/>
                <a:gd name="connsiteY4" fmla="*/ 12989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7211" y="12989"/>
                  </a:moveTo>
                  <a:cubicBezTo>
                    <a:pt x="17211" y="15321"/>
                    <a:pt x="15321" y="17212"/>
                    <a:pt x="12989" y="17212"/>
                  </a:cubicBezTo>
                  <a:cubicBezTo>
                    <a:pt x="10657" y="17212"/>
                    <a:pt x="8766" y="15321"/>
                    <a:pt x="8766" y="12989"/>
                  </a:cubicBezTo>
                  <a:cubicBezTo>
                    <a:pt x="8766" y="10657"/>
                    <a:pt x="10656" y="8767"/>
                    <a:pt x="12989" y="8767"/>
                  </a:cubicBezTo>
                  <a:cubicBezTo>
                    <a:pt x="15320" y="8767"/>
                    <a:pt x="17211" y="10657"/>
                    <a:pt x="17211" y="12989"/>
                  </a:cubicBezTo>
                  <a:close/>
                </a:path>
              </a:pathLst>
            </a:custGeom>
            <a:grpFill/>
            <a:ln w="10548" cap="flat">
              <a:solidFill>
                <a:schemeClr val="accent1"/>
              </a:solid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6622C0CB-4ED4-4FBC-9138-187A040DF460}"/>
                </a:ext>
              </a:extLst>
            </p:cNvPr>
            <p:cNvSpPr/>
            <p:nvPr/>
          </p:nvSpPr>
          <p:spPr>
            <a:xfrm>
              <a:off x="6753306" y="5667363"/>
              <a:ext cx="21112" cy="21112"/>
            </a:xfrm>
            <a:custGeom>
              <a:avLst/>
              <a:gdLst>
                <a:gd name="connsiteX0" fmla="*/ 21434 w 21111"/>
                <a:gd name="connsiteY0" fmla="*/ 15100 h 21111"/>
                <a:gd name="connsiteX1" fmla="*/ 15100 w 21111"/>
                <a:gd name="connsiteY1" fmla="*/ 21434 h 21111"/>
                <a:gd name="connsiteX2" fmla="*/ 8767 w 21111"/>
                <a:gd name="connsiteY2" fmla="*/ 15100 h 21111"/>
                <a:gd name="connsiteX3" fmla="*/ 15100 w 21111"/>
                <a:gd name="connsiteY3" fmla="*/ 8767 h 21111"/>
                <a:gd name="connsiteX4" fmla="*/ 21434 w 21111"/>
                <a:gd name="connsiteY4" fmla="*/ 15100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21434" y="15100"/>
                  </a:moveTo>
                  <a:cubicBezTo>
                    <a:pt x="21434" y="18598"/>
                    <a:pt x="18598" y="21434"/>
                    <a:pt x="15100" y="21434"/>
                  </a:cubicBezTo>
                  <a:cubicBezTo>
                    <a:pt x="11603" y="21434"/>
                    <a:pt x="8767" y="18598"/>
                    <a:pt x="8767" y="15100"/>
                  </a:cubicBezTo>
                  <a:cubicBezTo>
                    <a:pt x="8767" y="11602"/>
                    <a:pt x="11603" y="8767"/>
                    <a:pt x="15100" y="8767"/>
                  </a:cubicBezTo>
                  <a:cubicBezTo>
                    <a:pt x="18598" y="8767"/>
                    <a:pt x="21434" y="11602"/>
                    <a:pt x="21434" y="15100"/>
                  </a:cubicBezTo>
                  <a:close/>
                </a:path>
              </a:pathLst>
            </a:custGeom>
            <a:grpFill/>
            <a:ln w="10548" cap="flat">
              <a:solidFill>
                <a:schemeClr val="accent1"/>
              </a:solid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565A5C5C-7113-45EC-8897-BFB36833CBE6}"/>
                </a:ext>
              </a:extLst>
            </p:cNvPr>
            <p:cNvSpPr/>
            <p:nvPr/>
          </p:nvSpPr>
          <p:spPr>
            <a:xfrm>
              <a:off x="6821919" y="5718031"/>
              <a:ext cx="21112" cy="21112"/>
            </a:xfrm>
            <a:custGeom>
              <a:avLst/>
              <a:gdLst>
                <a:gd name="connsiteX0" fmla="*/ 21434 w 21111"/>
                <a:gd name="connsiteY0" fmla="*/ 15100 h 21111"/>
                <a:gd name="connsiteX1" fmla="*/ 15100 w 21111"/>
                <a:gd name="connsiteY1" fmla="*/ 21434 h 21111"/>
                <a:gd name="connsiteX2" fmla="*/ 8767 w 21111"/>
                <a:gd name="connsiteY2" fmla="*/ 15100 h 21111"/>
                <a:gd name="connsiteX3" fmla="*/ 15100 w 21111"/>
                <a:gd name="connsiteY3" fmla="*/ 8767 h 21111"/>
                <a:gd name="connsiteX4" fmla="*/ 21434 w 21111"/>
                <a:gd name="connsiteY4" fmla="*/ 15100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21434" y="15100"/>
                  </a:moveTo>
                  <a:cubicBezTo>
                    <a:pt x="21434" y="18598"/>
                    <a:pt x="18598" y="21434"/>
                    <a:pt x="15100" y="21434"/>
                  </a:cubicBezTo>
                  <a:cubicBezTo>
                    <a:pt x="11603" y="21434"/>
                    <a:pt x="8767" y="18598"/>
                    <a:pt x="8767" y="15100"/>
                  </a:cubicBezTo>
                  <a:cubicBezTo>
                    <a:pt x="8767" y="11602"/>
                    <a:pt x="11603" y="8767"/>
                    <a:pt x="15100" y="8767"/>
                  </a:cubicBezTo>
                  <a:cubicBezTo>
                    <a:pt x="18598" y="8767"/>
                    <a:pt x="21434" y="11602"/>
                    <a:pt x="21434" y="15100"/>
                  </a:cubicBezTo>
                  <a:close/>
                </a:path>
              </a:pathLst>
            </a:custGeom>
            <a:grpFill/>
            <a:ln w="10548" cap="flat">
              <a:solidFill>
                <a:schemeClr val="accent1"/>
              </a:solid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C0CD5DCA-A767-4838-B247-EE71366FA3CA}"/>
                </a:ext>
              </a:extLst>
            </p:cNvPr>
            <p:cNvSpPr/>
            <p:nvPr/>
          </p:nvSpPr>
          <p:spPr>
            <a:xfrm>
              <a:off x="6943311" y="5656807"/>
              <a:ext cx="31668" cy="31668"/>
            </a:xfrm>
            <a:custGeom>
              <a:avLst/>
              <a:gdLst>
                <a:gd name="connsiteX0" fmla="*/ 25656 w 31667"/>
                <a:gd name="connsiteY0" fmla="*/ 17212 h 31667"/>
                <a:gd name="connsiteX1" fmla="*/ 17212 w 31667"/>
                <a:gd name="connsiteY1" fmla="*/ 25656 h 31667"/>
                <a:gd name="connsiteX2" fmla="*/ 8767 w 31667"/>
                <a:gd name="connsiteY2" fmla="*/ 17212 h 31667"/>
                <a:gd name="connsiteX3" fmla="*/ 17212 w 31667"/>
                <a:gd name="connsiteY3" fmla="*/ 8767 h 31667"/>
                <a:gd name="connsiteX4" fmla="*/ 25656 w 31667"/>
                <a:gd name="connsiteY4" fmla="*/ 17212 h 31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67" h="31667">
                  <a:moveTo>
                    <a:pt x="25656" y="17212"/>
                  </a:moveTo>
                  <a:cubicBezTo>
                    <a:pt x="25656" y="21875"/>
                    <a:pt x="21876" y="25656"/>
                    <a:pt x="17212" y="25656"/>
                  </a:cubicBezTo>
                  <a:cubicBezTo>
                    <a:pt x="12548" y="25656"/>
                    <a:pt x="8767" y="21875"/>
                    <a:pt x="8767" y="17212"/>
                  </a:cubicBezTo>
                  <a:cubicBezTo>
                    <a:pt x="8767" y="12548"/>
                    <a:pt x="12548" y="8767"/>
                    <a:pt x="17212" y="8767"/>
                  </a:cubicBezTo>
                  <a:cubicBezTo>
                    <a:pt x="21876" y="8767"/>
                    <a:pt x="25656" y="12548"/>
                    <a:pt x="25656" y="17212"/>
                  </a:cubicBezTo>
                  <a:close/>
                </a:path>
              </a:pathLst>
            </a:custGeom>
            <a:grpFill/>
            <a:ln w="10548" cap="flat">
              <a:solidFill>
                <a:schemeClr val="accent1"/>
              </a:solid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AA01A9F9-4B6E-4EA8-A59B-87970AAF3B3C}"/>
                </a:ext>
              </a:extLst>
            </p:cNvPr>
            <p:cNvSpPr/>
            <p:nvPr/>
          </p:nvSpPr>
          <p:spPr>
            <a:xfrm>
              <a:off x="5984840" y="5225073"/>
              <a:ext cx="21112" cy="21112"/>
            </a:xfrm>
            <a:custGeom>
              <a:avLst/>
              <a:gdLst>
                <a:gd name="connsiteX0" fmla="*/ 17211 w 21111"/>
                <a:gd name="connsiteY0" fmla="*/ 12989 h 21111"/>
                <a:gd name="connsiteX1" fmla="*/ 12989 w 21111"/>
                <a:gd name="connsiteY1" fmla="*/ 17212 h 21111"/>
                <a:gd name="connsiteX2" fmla="*/ 8766 w 21111"/>
                <a:gd name="connsiteY2" fmla="*/ 12989 h 21111"/>
                <a:gd name="connsiteX3" fmla="*/ 12989 w 21111"/>
                <a:gd name="connsiteY3" fmla="*/ 8767 h 21111"/>
                <a:gd name="connsiteX4" fmla="*/ 17211 w 21111"/>
                <a:gd name="connsiteY4" fmla="*/ 12989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7211" y="12989"/>
                  </a:moveTo>
                  <a:cubicBezTo>
                    <a:pt x="17211" y="15321"/>
                    <a:pt x="15321" y="17212"/>
                    <a:pt x="12989" y="17212"/>
                  </a:cubicBezTo>
                  <a:cubicBezTo>
                    <a:pt x="10657" y="17212"/>
                    <a:pt x="8766" y="15321"/>
                    <a:pt x="8766" y="12989"/>
                  </a:cubicBezTo>
                  <a:cubicBezTo>
                    <a:pt x="8766" y="10657"/>
                    <a:pt x="10656" y="8767"/>
                    <a:pt x="12989" y="8767"/>
                  </a:cubicBezTo>
                  <a:cubicBezTo>
                    <a:pt x="15320" y="8767"/>
                    <a:pt x="17211" y="10657"/>
                    <a:pt x="17211" y="12989"/>
                  </a:cubicBezTo>
                  <a:close/>
                </a:path>
              </a:pathLst>
            </a:custGeom>
            <a:grpFill/>
            <a:ln w="10548" cap="flat">
              <a:solidFill>
                <a:schemeClr val="accent1"/>
              </a:solid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AFC5E478-FE2E-4F0C-90BC-CA59DD9533CF}"/>
                </a:ext>
              </a:extLst>
            </p:cNvPr>
            <p:cNvSpPr/>
            <p:nvPr/>
          </p:nvSpPr>
          <p:spPr>
            <a:xfrm>
              <a:off x="6243459" y="5144849"/>
              <a:ext cx="21112" cy="21112"/>
            </a:xfrm>
            <a:custGeom>
              <a:avLst/>
              <a:gdLst>
                <a:gd name="connsiteX0" fmla="*/ 17211 w 21111"/>
                <a:gd name="connsiteY0" fmla="*/ 12989 h 21111"/>
                <a:gd name="connsiteX1" fmla="*/ 12989 w 21111"/>
                <a:gd name="connsiteY1" fmla="*/ 17212 h 21111"/>
                <a:gd name="connsiteX2" fmla="*/ 8766 w 21111"/>
                <a:gd name="connsiteY2" fmla="*/ 12989 h 21111"/>
                <a:gd name="connsiteX3" fmla="*/ 12989 w 21111"/>
                <a:gd name="connsiteY3" fmla="*/ 8767 h 21111"/>
                <a:gd name="connsiteX4" fmla="*/ 17211 w 21111"/>
                <a:gd name="connsiteY4" fmla="*/ 12989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7211" y="12989"/>
                  </a:moveTo>
                  <a:cubicBezTo>
                    <a:pt x="17211" y="15321"/>
                    <a:pt x="15321" y="17212"/>
                    <a:pt x="12989" y="17212"/>
                  </a:cubicBezTo>
                  <a:cubicBezTo>
                    <a:pt x="10657" y="17212"/>
                    <a:pt x="8766" y="15321"/>
                    <a:pt x="8766" y="12989"/>
                  </a:cubicBezTo>
                  <a:cubicBezTo>
                    <a:pt x="8766" y="10657"/>
                    <a:pt x="10656" y="8767"/>
                    <a:pt x="12989" y="8767"/>
                  </a:cubicBezTo>
                  <a:cubicBezTo>
                    <a:pt x="15320" y="8767"/>
                    <a:pt x="17211" y="10657"/>
                    <a:pt x="17211" y="12989"/>
                  </a:cubicBezTo>
                  <a:close/>
                </a:path>
              </a:pathLst>
            </a:custGeom>
            <a:grpFill/>
            <a:ln w="10548" cap="flat">
              <a:solidFill>
                <a:schemeClr val="accent1"/>
              </a:solid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F0F6EAFF-378A-4EBC-89E4-14C992D20EC7}"/>
                </a:ext>
              </a:extLst>
            </p:cNvPr>
            <p:cNvSpPr/>
            <p:nvPr/>
          </p:nvSpPr>
          <p:spPr>
            <a:xfrm>
              <a:off x="6212847" y="5123737"/>
              <a:ext cx="21112" cy="21112"/>
            </a:xfrm>
            <a:custGeom>
              <a:avLst/>
              <a:gdLst>
                <a:gd name="connsiteX0" fmla="*/ 17212 w 21111"/>
                <a:gd name="connsiteY0" fmla="*/ 12989 h 21111"/>
                <a:gd name="connsiteX1" fmla="*/ 12989 w 21111"/>
                <a:gd name="connsiteY1" fmla="*/ 17212 h 21111"/>
                <a:gd name="connsiteX2" fmla="*/ 8766 w 21111"/>
                <a:gd name="connsiteY2" fmla="*/ 12989 h 21111"/>
                <a:gd name="connsiteX3" fmla="*/ 12989 w 21111"/>
                <a:gd name="connsiteY3" fmla="*/ 8767 h 21111"/>
                <a:gd name="connsiteX4" fmla="*/ 17212 w 21111"/>
                <a:gd name="connsiteY4" fmla="*/ 12989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7212" y="12989"/>
                  </a:moveTo>
                  <a:cubicBezTo>
                    <a:pt x="17212" y="15321"/>
                    <a:pt x="15321" y="17212"/>
                    <a:pt x="12989" y="17212"/>
                  </a:cubicBezTo>
                  <a:cubicBezTo>
                    <a:pt x="10657" y="17212"/>
                    <a:pt x="8766" y="15321"/>
                    <a:pt x="8766" y="12989"/>
                  </a:cubicBezTo>
                  <a:cubicBezTo>
                    <a:pt x="8766" y="10657"/>
                    <a:pt x="10657" y="8767"/>
                    <a:pt x="12989" y="8767"/>
                  </a:cubicBezTo>
                  <a:cubicBezTo>
                    <a:pt x="15321" y="8767"/>
                    <a:pt x="17212" y="10657"/>
                    <a:pt x="17212" y="12989"/>
                  </a:cubicBezTo>
                  <a:close/>
                </a:path>
              </a:pathLst>
            </a:custGeom>
            <a:grpFill/>
            <a:ln w="10548" cap="flat">
              <a:solidFill>
                <a:schemeClr val="accent1"/>
              </a:solid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C84BC822-D0C6-46E7-8C9B-0CC5876F97DD}"/>
                </a:ext>
              </a:extLst>
            </p:cNvPr>
            <p:cNvSpPr/>
            <p:nvPr/>
          </p:nvSpPr>
          <p:spPr>
            <a:xfrm>
              <a:off x="5043259" y="5492136"/>
              <a:ext cx="21112" cy="21112"/>
            </a:xfrm>
            <a:custGeom>
              <a:avLst/>
              <a:gdLst>
                <a:gd name="connsiteX0" fmla="*/ 17211 w 21111"/>
                <a:gd name="connsiteY0" fmla="*/ 12989 h 21111"/>
                <a:gd name="connsiteX1" fmla="*/ 12989 w 21111"/>
                <a:gd name="connsiteY1" fmla="*/ 17212 h 21111"/>
                <a:gd name="connsiteX2" fmla="*/ 8767 w 21111"/>
                <a:gd name="connsiteY2" fmla="*/ 12989 h 21111"/>
                <a:gd name="connsiteX3" fmla="*/ 12989 w 21111"/>
                <a:gd name="connsiteY3" fmla="*/ 8767 h 21111"/>
                <a:gd name="connsiteX4" fmla="*/ 17211 w 21111"/>
                <a:gd name="connsiteY4" fmla="*/ 12989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7211" y="12989"/>
                  </a:moveTo>
                  <a:cubicBezTo>
                    <a:pt x="17211" y="15321"/>
                    <a:pt x="15321" y="17212"/>
                    <a:pt x="12989" y="17212"/>
                  </a:cubicBezTo>
                  <a:cubicBezTo>
                    <a:pt x="10657" y="17212"/>
                    <a:pt x="8767" y="15321"/>
                    <a:pt x="8767" y="12989"/>
                  </a:cubicBezTo>
                  <a:cubicBezTo>
                    <a:pt x="8767" y="10657"/>
                    <a:pt x="10657" y="8767"/>
                    <a:pt x="12989" y="8767"/>
                  </a:cubicBezTo>
                  <a:cubicBezTo>
                    <a:pt x="15321" y="8767"/>
                    <a:pt x="17211" y="10657"/>
                    <a:pt x="17211" y="12989"/>
                  </a:cubicBezTo>
                  <a:close/>
                </a:path>
              </a:pathLst>
            </a:custGeom>
            <a:grpFill/>
            <a:ln w="10548" cap="flat">
              <a:solidFill>
                <a:schemeClr val="accent1"/>
              </a:solid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4FA898CF-5271-4FD8-A629-61F5BF66DDD4}"/>
                </a:ext>
              </a:extLst>
            </p:cNvPr>
            <p:cNvSpPr/>
            <p:nvPr/>
          </p:nvSpPr>
          <p:spPr>
            <a:xfrm>
              <a:off x="5312433" y="5384467"/>
              <a:ext cx="21112" cy="21112"/>
            </a:xfrm>
            <a:custGeom>
              <a:avLst/>
              <a:gdLst>
                <a:gd name="connsiteX0" fmla="*/ 17211 w 21111"/>
                <a:gd name="connsiteY0" fmla="*/ 12989 h 21111"/>
                <a:gd name="connsiteX1" fmla="*/ 12989 w 21111"/>
                <a:gd name="connsiteY1" fmla="*/ 17212 h 21111"/>
                <a:gd name="connsiteX2" fmla="*/ 8767 w 21111"/>
                <a:gd name="connsiteY2" fmla="*/ 12989 h 21111"/>
                <a:gd name="connsiteX3" fmla="*/ 12989 w 21111"/>
                <a:gd name="connsiteY3" fmla="*/ 8767 h 21111"/>
                <a:gd name="connsiteX4" fmla="*/ 17211 w 21111"/>
                <a:gd name="connsiteY4" fmla="*/ 12989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7211" y="12989"/>
                  </a:moveTo>
                  <a:cubicBezTo>
                    <a:pt x="17211" y="15321"/>
                    <a:pt x="15321" y="17212"/>
                    <a:pt x="12989" y="17212"/>
                  </a:cubicBezTo>
                  <a:cubicBezTo>
                    <a:pt x="10657" y="17212"/>
                    <a:pt x="8767" y="15321"/>
                    <a:pt x="8767" y="12989"/>
                  </a:cubicBezTo>
                  <a:cubicBezTo>
                    <a:pt x="8767" y="10657"/>
                    <a:pt x="10657" y="8767"/>
                    <a:pt x="12989" y="8767"/>
                  </a:cubicBezTo>
                  <a:cubicBezTo>
                    <a:pt x="15321" y="8767"/>
                    <a:pt x="17211" y="10657"/>
                    <a:pt x="17211" y="12989"/>
                  </a:cubicBezTo>
                  <a:close/>
                </a:path>
              </a:pathLst>
            </a:custGeom>
            <a:grpFill/>
            <a:ln w="10548" cap="flat">
              <a:solidFill>
                <a:schemeClr val="accent1"/>
              </a:solid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543A1B7E-49AF-4B79-81B7-88CECB2506E0}"/>
                </a:ext>
              </a:extLst>
            </p:cNvPr>
            <p:cNvSpPr/>
            <p:nvPr/>
          </p:nvSpPr>
          <p:spPr>
            <a:xfrm>
              <a:off x="5186819" y="5395022"/>
              <a:ext cx="21112" cy="21112"/>
            </a:xfrm>
            <a:custGeom>
              <a:avLst/>
              <a:gdLst>
                <a:gd name="connsiteX0" fmla="*/ 17212 w 21111"/>
                <a:gd name="connsiteY0" fmla="*/ 12989 h 21111"/>
                <a:gd name="connsiteX1" fmla="*/ 12989 w 21111"/>
                <a:gd name="connsiteY1" fmla="*/ 17212 h 21111"/>
                <a:gd name="connsiteX2" fmla="*/ 8767 w 21111"/>
                <a:gd name="connsiteY2" fmla="*/ 12989 h 21111"/>
                <a:gd name="connsiteX3" fmla="*/ 12989 w 21111"/>
                <a:gd name="connsiteY3" fmla="*/ 8767 h 21111"/>
                <a:gd name="connsiteX4" fmla="*/ 17212 w 21111"/>
                <a:gd name="connsiteY4" fmla="*/ 12989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7212" y="12989"/>
                  </a:moveTo>
                  <a:cubicBezTo>
                    <a:pt x="17212" y="15321"/>
                    <a:pt x="15321" y="17212"/>
                    <a:pt x="12989" y="17212"/>
                  </a:cubicBezTo>
                  <a:cubicBezTo>
                    <a:pt x="10657" y="17212"/>
                    <a:pt x="8767" y="15321"/>
                    <a:pt x="8767" y="12989"/>
                  </a:cubicBezTo>
                  <a:cubicBezTo>
                    <a:pt x="8767" y="10657"/>
                    <a:pt x="10657" y="8767"/>
                    <a:pt x="12989" y="8767"/>
                  </a:cubicBezTo>
                  <a:cubicBezTo>
                    <a:pt x="15321" y="8767"/>
                    <a:pt x="17212" y="10657"/>
                    <a:pt x="17212" y="12989"/>
                  </a:cubicBezTo>
                  <a:close/>
                </a:path>
              </a:pathLst>
            </a:custGeom>
            <a:grpFill/>
            <a:ln w="10548" cap="flat">
              <a:solidFill>
                <a:schemeClr val="accent1"/>
              </a:solid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FF0BBE8D-7536-4626-B874-1498C4B90AFA}"/>
                </a:ext>
              </a:extLst>
            </p:cNvPr>
            <p:cNvSpPr/>
            <p:nvPr/>
          </p:nvSpPr>
          <p:spPr>
            <a:xfrm>
              <a:off x="5281821" y="5300020"/>
              <a:ext cx="21112" cy="21112"/>
            </a:xfrm>
            <a:custGeom>
              <a:avLst/>
              <a:gdLst>
                <a:gd name="connsiteX0" fmla="*/ 17212 w 21111"/>
                <a:gd name="connsiteY0" fmla="*/ 12989 h 21111"/>
                <a:gd name="connsiteX1" fmla="*/ 12989 w 21111"/>
                <a:gd name="connsiteY1" fmla="*/ 17212 h 21111"/>
                <a:gd name="connsiteX2" fmla="*/ 8767 w 21111"/>
                <a:gd name="connsiteY2" fmla="*/ 12989 h 21111"/>
                <a:gd name="connsiteX3" fmla="*/ 12989 w 21111"/>
                <a:gd name="connsiteY3" fmla="*/ 8767 h 21111"/>
                <a:gd name="connsiteX4" fmla="*/ 17212 w 21111"/>
                <a:gd name="connsiteY4" fmla="*/ 12989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7212" y="12989"/>
                  </a:moveTo>
                  <a:cubicBezTo>
                    <a:pt x="17212" y="15321"/>
                    <a:pt x="15321" y="17212"/>
                    <a:pt x="12989" y="17212"/>
                  </a:cubicBezTo>
                  <a:cubicBezTo>
                    <a:pt x="10657" y="17212"/>
                    <a:pt x="8767" y="15321"/>
                    <a:pt x="8767" y="12989"/>
                  </a:cubicBezTo>
                  <a:cubicBezTo>
                    <a:pt x="8767" y="10657"/>
                    <a:pt x="10657" y="8767"/>
                    <a:pt x="12989" y="8767"/>
                  </a:cubicBezTo>
                  <a:cubicBezTo>
                    <a:pt x="15321" y="8767"/>
                    <a:pt x="17212" y="10657"/>
                    <a:pt x="17212" y="12989"/>
                  </a:cubicBezTo>
                  <a:close/>
                </a:path>
              </a:pathLst>
            </a:custGeom>
            <a:grpFill/>
            <a:ln w="10548" cap="flat">
              <a:solidFill>
                <a:schemeClr val="accent1"/>
              </a:solid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E7CDC5CD-88A2-4D94-A453-5F3B8D111427}"/>
                </a:ext>
              </a:extLst>
            </p:cNvPr>
            <p:cNvSpPr/>
            <p:nvPr/>
          </p:nvSpPr>
          <p:spPr>
            <a:xfrm>
              <a:off x="5037981" y="6081152"/>
              <a:ext cx="21112" cy="21112"/>
            </a:xfrm>
            <a:custGeom>
              <a:avLst/>
              <a:gdLst>
                <a:gd name="connsiteX0" fmla="*/ 17211 w 21111"/>
                <a:gd name="connsiteY0" fmla="*/ 12989 h 21111"/>
                <a:gd name="connsiteX1" fmla="*/ 12989 w 21111"/>
                <a:gd name="connsiteY1" fmla="*/ 17212 h 21111"/>
                <a:gd name="connsiteX2" fmla="*/ 8767 w 21111"/>
                <a:gd name="connsiteY2" fmla="*/ 12989 h 21111"/>
                <a:gd name="connsiteX3" fmla="*/ 12989 w 21111"/>
                <a:gd name="connsiteY3" fmla="*/ 8767 h 21111"/>
                <a:gd name="connsiteX4" fmla="*/ 17211 w 21111"/>
                <a:gd name="connsiteY4" fmla="*/ 12989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7211" y="12989"/>
                  </a:moveTo>
                  <a:cubicBezTo>
                    <a:pt x="17211" y="15321"/>
                    <a:pt x="15321" y="17212"/>
                    <a:pt x="12989" y="17212"/>
                  </a:cubicBezTo>
                  <a:cubicBezTo>
                    <a:pt x="10657" y="17212"/>
                    <a:pt x="8767" y="15321"/>
                    <a:pt x="8767" y="12989"/>
                  </a:cubicBezTo>
                  <a:cubicBezTo>
                    <a:pt x="8767" y="10657"/>
                    <a:pt x="10657" y="8767"/>
                    <a:pt x="12989" y="8767"/>
                  </a:cubicBezTo>
                  <a:cubicBezTo>
                    <a:pt x="15321" y="8767"/>
                    <a:pt x="17211" y="10657"/>
                    <a:pt x="17211" y="12989"/>
                  </a:cubicBezTo>
                  <a:close/>
                </a:path>
              </a:pathLst>
            </a:custGeom>
            <a:grpFill/>
            <a:ln w="10548" cap="flat">
              <a:solidFill>
                <a:schemeClr val="accent1"/>
              </a:solid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9DB98D4C-3C8D-4531-A954-3D060D17394F}"/>
                </a:ext>
              </a:extLst>
            </p:cNvPr>
            <p:cNvSpPr/>
            <p:nvPr/>
          </p:nvSpPr>
          <p:spPr>
            <a:xfrm>
              <a:off x="4912367" y="6092764"/>
              <a:ext cx="21112" cy="21112"/>
            </a:xfrm>
            <a:custGeom>
              <a:avLst/>
              <a:gdLst>
                <a:gd name="connsiteX0" fmla="*/ 17212 w 21111"/>
                <a:gd name="connsiteY0" fmla="*/ 12989 h 21111"/>
                <a:gd name="connsiteX1" fmla="*/ 12989 w 21111"/>
                <a:gd name="connsiteY1" fmla="*/ 17211 h 21111"/>
                <a:gd name="connsiteX2" fmla="*/ 8767 w 21111"/>
                <a:gd name="connsiteY2" fmla="*/ 12989 h 21111"/>
                <a:gd name="connsiteX3" fmla="*/ 12989 w 21111"/>
                <a:gd name="connsiteY3" fmla="*/ 8767 h 21111"/>
                <a:gd name="connsiteX4" fmla="*/ 17212 w 21111"/>
                <a:gd name="connsiteY4" fmla="*/ 12989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7212" y="12989"/>
                  </a:moveTo>
                  <a:cubicBezTo>
                    <a:pt x="17212" y="15321"/>
                    <a:pt x="15321" y="17211"/>
                    <a:pt x="12989" y="17211"/>
                  </a:cubicBezTo>
                  <a:cubicBezTo>
                    <a:pt x="10657" y="17211"/>
                    <a:pt x="8767" y="15321"/>
                    <a:pt x="8767" y="12989"/>
                  </a:cubicBezTo>
                  <a:cubicBezTo>
                    <a:pt x="8767" y="10657"/>
                    <a:pt x="10657" y="8767"/>
                    <a:pt x="12989" y="8767"/>
                  </a:cubicBezTo>
                  <a:cubicBezTo>
                    <a:pt x="15321" y="8767"/>
                    <a:pt x="17212" y="10657"/>
                    <a:pt x="17212" y="12989"/>
                  </a:cubicBezTo>
                  <a:close/>
                </a:path>
              </a:pathLst>
            </a:custGeom>
            <a:grpFill/>
            <a:ln w="10548" cap="flat">
              <a:solidFill>
                <a:schemeClr val="accent1"/>
              </a:solid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78B7D4A9-D03F-4AC8-811D-361747399E14}"/>
                </a:ext>
              </a:extLst>
            </p:cNvPr>
            <p:cNvSpPr/>
            <p:nvPr/>
          </p:nvSpPr>
          <p:spPr>
            <a:xfrm>
              <a:off x="5007369" y="5997761"/>
              <a:ext cx="21112" cy="21112"/>
            </a:xfrm>
            <a:custGeom>
              <a:avLst/>
              <a:gdLst>
                <a:gd name="connsiteX0" fmla="*/ 17212 w 21111"/>
                <a:gd name="connsiteY0" fmla="*/ 12989 h 21111"/>
                <a:gd name="connsiteX1" fmla="*/ 12989 w 21111"/>
                <a:gd name="connsiteY1" fmla="*/ 17211 h 21111"/>
                <a:gd name="connsiteX2" fmla="*/ 8767 w 21111"/>
                <a:gd name="connsiteY2" fmla="*/ 12989 h 21111"/>
                <a:gd name="connsiteX3" fmla="*/ 12989 w 21111"/>
                <a:gd name="connsiteY3" fmla="*/ 8767 h 21111"/>
                <a:gd name="connsiteX4" fmla="*/ 17212 w 21111"/>
                <a:gd name="connsiteY4" fmla="*/ 12989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7212" y="12989"/>
                  </a:moveTo>
                  <a:cubicBezTo>
                    <a:pt x="17212" y="15321"/>
                    <a:pt x="15321" y="17211"/>
                    <a:pt x="12989" y="17211"/>
                  </a:cubicBezTo>
                  <a:cubicBezTo>
                    <a:pt x="10657" y="17211"/>
                    <a:pt x="8767" y="15321"/>
                    <a:pt x="8767" y="12989"/>
                  </a:cubicBezTo>
                  <a:cubicBezTo>
                    <a:pt x="8767" y="10657"/>
                    <a:pt x="10657" y="8767"/>
                    <a:pt x="12989" y="8767"/>
                  </a:cubicBezTo>
                  <a:cubicBezTo>
                    <a:pt x="15321" y="8767"/>
                    <a:pt x="17212" y="10657"/>
                    <a:pt x="17212" y="12989"/>
                  </a:cubicBezTo>
                  <a:close/>
                </a:path>
              </a:pathLst>
            </a:custGeom>
            <a:grpFill/>
            <a:ln w="10548" cap="flat">
              <a:solidFill>
                <a:schemeClr val="accent1"/>
              </a:solid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B837D423-A4E6-4325-B72C-744EC00A5F4F}"/>
                </a:ext>
              </a:extLst>
            </p:cNvPr>
            <p:cNvSpPr/>
            <p:nvPr/>
          </p:nvSpPr>
          <p:spPr>
            <a:xfrm>
              <a:off x="6033397" y="5492136"/>
              <a:ext cx="21112" cy="21112"/>
            </a:xfrm>
            <a:custGeom>
              <a:avLst/>
              <a:gdLst>
                <a:gd name="connsiteX0" fmla="*/ 17212 w 21111"/>
                <a:gd name="connsiteY0" fmla="*/ 12989 h 21111"/>
                <a:gd name="connsiteX1" fmla="*/ 12989 w 21111"/>
                <a:gd name="connsiteY1" fmla="*/ 17212 h 21111"/>
                <a:gd name="connsiteX2" fmla="*/ 8766 w 21111"/>
                <a:gd name="connsiteY2" fmla="*/ 12989 h 21111"/>
                <a:gd name="connsiteX3" fmla="*/ 12989 w 21111"/>
                <a:gd name="connsiteY3" fmla="*/ 8767 h 21111"/>
                <a:gd name="connsiteX4" fmla="*/ 17212 w 21111"/>
                <a:gd name="connsiteY4" fmla="*/ 12989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7212" y="12989"/>
                  </a:moveTo>
                  <a:cubicBezTo>
                    <a:pt x="17212" y="15321"/>
                    <a:pt x="15321" y="17212"/>
                    <a:pt x="12989" y="17212"/>
                  </a:cubicBezTo>
                  <a:cubicBezTo>
                    <a:pt x="10657" y="17212"/>
                    <a:pt x="8766" y="15321"/>
                    <a:pt x="8766" y="12989"/>
                  </a:cubicBezTo>
                  <a:cubicBezTo>
                    <a:pt x="8766" y="10657"/>
                    <a:pt x="10657" y="8767"/>
                    <a:pt x="12989" y="8767"/>
                  </a:cubicBezTo>
                  <a:cubicBezTo>
                    <a:pt x="15321" y="8767"/>
                    <a:pt x="17212" y="10657"/>
                    <a:pt x="17212" y="12989"/>
                  </a:cubicBezTo>
                  <a:close/>
                </a:path>
              </a:pathLst>
            </a:custGeom>
            <a:grpFill/>
            <a:ln w="10548" cap="flat">
              <a:solidFill>
                <a:schemeClr val="accent1"/>
              </a:solid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0B996806-DE73-4848-87C2-D8362BF714AE}"/>
                </a:ext>
              </a:extLst>
            </p:cNvPr>
            <p:cNvSpPr/>
            <p:nvPr/>
          </p:nvSpPr>
          <p:spPr>
            <a:xfrm>
              <a:off x="5832836" y="5395022"/>
              <a:ext cx="31668" cy="31668"/>
            </a:xfrm>
            <a:custGeom>
              <a:avLst/>
              <a:gdLst>
                <a:gd name="connsiteX0" fmla="*/ 31989 w 31667"/>
                <a:gd name="connsiteY0" fmla="*/ 20378 h 31667"/>
                <a:gd name="connsiteX1" fmla="*/ 20378 w 31667"/>
                <a:gd name="connsiteY1" fmla="*/ 31990 h 31667"/>
                <a:gd name="connsiteX2" fmla="*/ 8767 w 31667"/>
                <a:gd name="connsiteY2" fmla="*/ 20378 h 31667"/>
                <a:gd name="connsiteX3" fmla="*/ 20378 w 31667"/>
                <a:gd name="connsiteY3" fmla="*/ 8767 h 31667"/>
                <a:gd name="connsiteX4" fmla="*/ 31989 w 31667"/>
                <a:gd name="connsiteY4" fmla="*/ 20378 h 31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67" h="31667">
                  <a:moveTo>
                    <a:pt x="31989" y="20378"/>
                  </a:moveTo>
                  <a:cubicBezTo>
                    <a:pt x="31989" y="26791"/>
                    <a:pt x="26791" y="31990"/>
                    <a:pt x="20378" y="31990"/>
                  </a:cubicBezTo>
                  <a:cubicBezTo>
                    <a:pt x="13966" y="31990"/>
                    <a:pt x="8767" y="26791"/>
                    <a:pt x="8767" y="20378"/>
                  </a:cubicBezTo>
                  <a:cubicBezTo>
                    <a:pt x="8767" y="13965"/>
                    <a:pt x="13966" y="8767"/>
                    <a:pt x="20378" y="8767"/>
                  </a:cubicBezTo>
                  <a:cubicBezTo>
                    <a:pt x="26791" y="8767"/>
                    <a:pt x="31989" y="13965"/>
                    <a:pt x="31989" y="20378"/>
                  </a:cubicBezTo>
                  <a:close/>
                </a:path>
              </a:pathLst>
            </a:custGeom>
            <a:grpFill/>
            <a:ln w="10548" cap="flat">
              <a:solidFill>
                <a:schemeClr val="accent1"/>
              </a:solid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C5752BA7-F9A3-4AB6-82AB-6D2E09F903F5}"/>
                </a:ext>
              </a:extLst>
            </p:cNvPr>
            <p:cNvSpPr/>
            <p:nvPr/>
          </p:nvSpPr>
          <p:spPr>
            <a:xfrm>
              <a:off x="5790613" y="5359133"/>
              <a:ext cx="21112" cy="21112"/>
            </a:xfrm>
            <a:custGeom>
              <a:avLst/>
              <a:gdLst>
                <a:gd name="connsiteX0" fmla="*/ 17212 w 21111"/>
                <a:gd name="connsiteY0" fmla="*/ 12989 h 21111"/>
                <a:gd name="connsiteX1" fmla="*/ 12989 w 21111"/>
                <a:gd name="connsiteY1" fmla="*/ 17212 h 21111"/>
                <a:gd name="connsiteX2" fmla="*/ 8766 w 21111"/>
                <a:gd name="connsiteY2" fmla="*/ 12989 h 21111"/>
                <a:gd name="connsiteX3" fmla="*/ 12989 w 21111"/>
                <a:gd name="connsiteY3" fmla="*/ 8767 h 21111"/>
                <a:gd name="connsiteX4" fmla="*/ 17212 w 21111"/>
                <a:gd name="connsiteY4" fmla="*/ 12989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7212" y="12989"/>
                  </a:moveTo>
                  <a:cubicBezTo>
                    <a:pt x="17212" y="15321"/>
                    <a:pt x="15321" y="17212"/>
                    <a:pt x="12989" y="17212"/>
                  </a:cubicBezTo>
                  <a:cubicBezTo>
                    <a:pt x="10657" y="17212"/>
                    <a:pt x="8766" y="15321"/>
                    <a:pt x="8766" y="12989"/>
                  </a:cubicBezTo>
                  <a:cubicBezTo>
                    <a:pt x="8766" y="10657"/>
                    <a:pt x="10657" y="8767"/>
                    <a:pt x="12989" y="8767"/>
                  </a:cubicBezTo>
                  <a:cubicBezTo>
                    <a:pt x="15321" y="8767"/>
                    <a:pt x="17212" y="10657"/>
                    <a:pt x="17212" y="12989"/>
                  </a:cubicBezTo>
                  <a:close/>
                </a:path>
              </a:pathLst>
            </a:custGeom>
            <a:grpFill/>
            <a:ln w="10548" cap="flat">
              <a:solidFill>
                <a:schemeClr val="accent1"/>
              </a:solid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095DD550-DA49-46C4-AB27-FBBAED67C395}"/>
                </a:ext>
              </a:extLst>
            </p:cNvPr>
            <p:cNvSpPr/>
            <p:nvPr/>
          </p:nvSpPr>
          <p:spPr>
            <a:xfrm>
              <a:off x="5989063" y="5476302"/>
              <a:ext cx="21112" cy="21112"/>
            </a:xfrm>
            <a:custGeom>
              <a:avLst/>
              <a:gdLst>
                <a:gd name="connsiteX0" fmla="*/ 17212 w 21111"/>
                <a:gd name="connsiteY0" fmla="*/ 12989 h 21111"/>
                <a:gd name="connsiteX1" fmla="*/ 12989 w 21111"/>
                <a:gd name="connsiteY1" fmla="*/ 17212 h 21111"/>
                <a:gd name="connsiteX2" fmla="*/ 8766 w 21111"/>
                <a:gd name="connsiteY2" fmla="*/ 12989 h 21111"/>
                <a:gd name="connsiteX3" fmla="*/ 12989 w 21111"/>
                <a:gd name="connsiteY3" fmla="*/ 8767 h 21111"/>
                <a:gd name="connsiteX4" fmla="*/ 17212 w 21111"/>
                <a:gd name="connsiteY4" fmla="*/ 12989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7212" y="12989"/>
                  </a:moveTo>
                  <a:cubicBezTo>
                    <a:pt x="17212" y="15321"/>
                    <a:pt x="15321" y="17212"/>
                    <a:pt x="12989" y="17212"/>
                  </a:cubicBezTo>
                  <a:cubicBezTo>
                    <a:pt x="10657" y="17212"/>
                    <a:pt x="8766" y="15321"/>
                    <a:pt x="8766" y="12989"/>
                  </a:cubicBezTo>
                  <a:cubicBezTo>
                    <a:pt x="8766" y="10657"/>
                    <a:pt x="10657" y="8767"/>
                    <a:pt x="12989" y="8767"/>
                  </a:cubicBezTo>
                  <a:cubicBezTo>
                    <a:pt x="15321" y="8767"/>
                    <a:pt x="17212" y="10657"/>
                    <a:pt x="17212" y="12989"/>
                  </a:cubicBezTo>
                  <a:close/>
                </a:path>
              </a:pathLst>
            </a:custGeom>
            <a:grpFill/>
            <a:ln w="10548" cap="flat">
              <a:solidFill>
                <a:schemeClr val="accent1"/>
              </a:solid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9D4C47FE-294C-4099-B615-0F4B54FC5432}"/>
                </a:ext>
              </a:extLst>
            </p:cNvPr>
            <p:cNvSpPr/>
            <p:nvPr/>
          </p:nvSpPr>
          <p:spPr>
            <a:xfrm>
              <a:off x="5876115" y="5357021"/>
              <a:ext cx="21112" cy="21112"/>
            </a:xfrm>
            <a:custGeom>
              <a:avLst/>
              <a:gdLst>
                <a:gd name="connsiteX0" fmla="*/ 21434 w 21111"/>
                <a:gd name="connsiteY0" fmla="*/ 15100 h 21111"/>
                <a:gd name="connsiteX1" fmla="*/ 15101 w 21111"/>
                <a:gd name="connsiteY1" fmla="*/ 21434 h 21111"/>
                <a:gd name="connsiteX2" fmla="*/ 8767 w 21111"/>
                <a:gd name="connsiteY2" fmla="*/ 15100 h 21111"/>
                <a:gd name="connsiteX3" fmla="*/ 15101 w 21111"/>
                <a:gd name="connsiteY3" fmla="*/ 8767 h 21111"/>
                <a:gd name="connsiteX4" fmla="*/ 21434 w 21111"/>
                <a:gd name="connsiteY4" fmla="*/ 15100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21434" y="15100"/>
                  </a:moveTo>
                  <a:cubicBezTo>
                    <a:pt x="21434" y="18598"/>
                    <a:pt x="18599" y="21434"/>
                    <a:pt x="15101" y="21434"/>
                  </a:cubicBezTo>
                  <a:cubicBezTo>
                    <a:pt x="11603" y="21434"/>
                    <a:pt x="8767" y="18598"/>
                    <a:pt x="8767" y="15100"/>
                  </a:cubicBezTo>
                  <a:cubicBezTo>
                    <a:pt x="8767" y="11602"/>
                    <a:pt x="11603" y="8767"/>
                    <a:pt x="15101" y="8767"/>
                  </a:cubicBezTo>
                  <a:cubicBezTo>
                    <a:pt x="18599" y="8767"/>
                    <a:pt x="21434" y="11602"/>
                    <a:pt x="21434" y="15100"/>
                  </a:cubicBezTo>
                  <a:close/>
                </a:path>
              </a:pathLst>
            </a:custGeom>
            <a:grpFill/>
            <a:ln w="10548" cap="flat">
              <a:solidFill>
                <a:schemeClr val="accent1"/>
              </a:solid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172C9BAB-4721-4CD9-B4F4-B01A61CE8D64}"/>
                </a:ext>
              </a:extLst>
            </p:cNvPr>
            <p:cNvSpPr/>
            <p:nvPr/>
          </p:nvSpPr>
          <p:spPr>
            <a:xfrm>
              <a:off x="5758945" y="5393967"/>
              <a:ext cx="21112" cy="21112"/>
            </a:xfrm>
            <a:custGeom>
              <a:avLst/>
              <a:gdLst>
                <a:gd name="connsiteX0" fmla="*/ 21434 w 21111"/>
                <a:gd name="connsiteY0" fmla="*/ 15100 h 21111"/>
                <a:gd name="connsiteX1" fmla="*/ 15100 w 21111"/>
                <a:gd name="connsiteY1" fmla="*/ 21434 h 21111"/>
                <a:gd name="connsiteX2" fmla="*/ 8767 w 21111"/>
                <a:gd name="connsiteY2" fmla="*/ 15100 h 21111"/>
                <a:gd name="connsiteX3" fmla="*/ 15100 w 21111"/>
                <a:gd name="connsiteY3" fmla="*/ 8767 h 21111"/>
                <a:gd name="connsiteX4" fmla="*/ 21434 w 21111"/>
                <a:gd name="connsiteY4" fmla="*/ 15100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21434" y="15100"/>
                  </a:moveTo>
                  <a:cubicBezTo>
                    <a:pt x="21434" y="18598"/>
                    <a:pt x="18598" y="21434"/>
                    <a:pt x="15100" y="21434"/>
                  </a:cubicBezTo>
                  <a:cubicBezTo>
                    <a:pt x="11603" y="21434"/>
                    <a:pt x="8767" y="18598"/>
                    <a:pt x="8767" y="15100"/>
                  </a:cubicBezTo>
                  <a:cubicBezTo>
                    <a:pt x="8767" y="11602"/>
                    <a:pt x="11603" y="8767"/>
                    <a:pt x="15100" y="8767"/>
                  </a:cubicBezTo>
                  <a:cubicBezTo>
                    <a:pt x="18598" y="8767"/>
                    <a:pt x="21434" y="11602"/>
                    <a:pt x="21434" y="15100"/>
                  </a:cubicBezTo>
                  <a:close/>
                </a:path>
              </a:pathLst>
            </a:custGeom>
            <a:grpFill/>
            <a:ln w="10548" cap="flat">
              <a:solidFill>
                <a:schemeClr val="accent1"/>
              </a:solid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8E127E4D-C44F-49E2-B111-367E53360DBE}"/>
                </a:ext>
              </a:extLst>
            </p:cNvPr>
            <p:cNvSpPr/>
            <p:nvPr/>
          </p:nvSpPr>
          <p:spPr>
            <a:xfrm>
              <a:off x="6866253" y="6294380"/>
              <a:ext cx="63335" cy="63335"/>
            </a:xfrm>
            <a:custGeom>
              <a:avLst/>
              <a:gdLst>
                <a:gd name="connsiteX0" fmla="*/ 61546 w 63335"/>
                <a:gd name="connsiteY0" fmla="*/ 35156 h 63335"/>
                <a:gd name="connsiteX1" fmla="*/ 35156 w 63335"/>
                <a:gd name="connsiteY1" fmla="*/ 61546 h 63335"/>
                <a:gd name="connsiteX2" fmla="*/ 8767 w 63335"/>
                <a:gd name="connsiteY2" fmla="*/ 35156 h 63335"/>
                <a:gd name="connsiteX3" fmla="*/ 35156 w 63335"/>
                <a:gd name="connsiteY3" fmla="*/ 8767 h 63335"/>
                <a:gd name="connsiteX4" fmla="*/ 61546 w 63335"/>
                <a:gd name="connsiteY4" fmla="*/ 35156 h 63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35" h="63335">
                  <a:moveTo>
                    <a:pt x="61546" y="35156"/>
                  </a:moveTo>
                  <a:cubicBezTo>
                    <a:pt x="61546" y="49731"/>
                    <a:pt x="49731" y="61546"/>
                    <a:pt x="35156" y="61546"/>
                  </a:cubicBezTo>
                  <a:cubicBezTo>
                    <a:pt x="20581" y="61546"/>
                    <a:pt x="8767" y="49731"/>
                    <a:pt x="8767" y="35156"/>
                  </a:cubicBezTo>
                  <a:cubicBezTo>
                    <a:pt x="8767" y="20582"/>
                    <a:pt x="20581" y="8767"/>
                    <a:pt x="35156" y="8767"/>
                  </a:cubicBezTo>
                  <a:cubicBezTo>
                    <a:pt x="49731" y="8767"/>
                    <a:pt x="61546" y="20582"/>
                    <a:pt x="61546" y="35156"/>
                  </a:cubicBezTo>
                  <a:close/>
                </a:path>
              </a:pathLst>
            </a:custGeom>
            <a:grpFill/>
            <a:ln w="10548" cap="flat">
              <a:solidFill>
                <a:schemeClr val="accent1"/>
              </a:solid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620893F7-E4AE-4429-9BE0-ABCFD807D506}"/>
                </a:ext>
              </a:extLst>
            </p:cNvPr>
            <p:cNvSpPr/>
            <p:nvPr/>
          </p:nvSpPr>
          <p:spPr>
            <a:xfrm>
              <a:off x="7301154" y="6130765"/>
              <a:ext cx="21112" cy="21112"/>
            </a:xfrm>
            <a:custGeom>
              <a:avLst/>
              <a:gdLst>
                <a:gd name="connsiteX0" fmla="*/ 17211 w 21111"/>
                <a:gd name="connsiteY0" fmla="*/ 12989 h 21111"/>
                <a:gd name="connsiteX1" fmla="*/ 12989 w 21111"/>
                <a:gd name="connsiteY1" fmla="*/ 17212 h 21111"/>
                <a:gd name="connsiteX2" fmla="*/ 8766 w 21111"/>
                <a:gd name="connsiteY2" fmla="*/ 12989 h 21111"/>
                <a:gd name="connsiteX3" fmla="*/ 12989 w 21111"/>
                <a:gd name="connsiteY3" fmla="*/ 8767 h 21111"/>
                <a:gd name="connsiteX4" fmla="*/ 17211 w 21111"/>
                <a:gd name="connsiteY4" fmla="*/ 12989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7211" y="12989"/>
                  </a:moveTo>
                  <a:cubicBezTo>
                    <a:pt x="17211" y="15321"/>
                    <a:pt x="15321" y="17212"/>
                    <a:pt x="12989" y="17212"/>
                  </a:cubicBezTo>
                  <a:cubicBezTo>
                    <a:pt x="10657" y="17212"/>
                    <a:pt x="8766" y="15321"/>
                    <a:pt x="8766" y="12989"/>
                  </a:cubicBezTo>
                  <a:cubicBezTo>
                    <a:pt x="8766" y="10657"/>
                    <a:pt x="10656" y="8767"/>
                    <a:pt x="12989" y="8767"/>
                  </a:cubicBezTo>
                  <a:cubicBezTo>
                    <a:pt x="15320" y="8767"/>
                    <a:pt x="17211" y="10657"/>
                    <a:pt x="17211" y="12989"/>
                  </a:cubicBezTo>
                  <a:close/>
                </a:path>
              </a:pathLst>
            </a:custGeom>
            <a:grpFill/>
            <a:ln w="10548" cap="flat">
              <a:solidFill>
                <a:schemeClr val="accent1"/>
              </a:solid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ED88200F-8BC9-4730-8C16-424785012B24}"/>
                </a:ext>
              </a:extLst>
            </p:cNvPr>
            <p:cNvSpPr/>
            <p:nvPr/>
          </p:nvSpPr>
          <p:spPr>
            <a:xfrm>
              <a:off x="6628747" y="6290158"/>
              <a:ext cx="21112" cy="21112"/>
            </a:xfrm>
            <a:custGeom>
              <a:avLst/>
              <a:gdLst>
                <a:gd name="connsiteX0" fmla="*/ 17211 w 21111"/>
                <a:gd name="connsiteY0" fmla="*/ 12989 h 21111"/>
                <a:gd name="connsiteX1" fmla="*/ 12989 w 21111"/>
                <a:gd name="connsiteY1" fmla="*/ 17212 h 21111"/>
                <a:gd name="connsiteX2" fmla="*/ 8766 w 21111"/>
                <a:gd name="connsiteY2" fmla="*/ 12989 h 21111"/>
                <a:gd name="connsiteX3" fmla="*/ 12989 w 21111"/>
                <a:gd name="connsiteY3" fmla="*/ 8767 h 21111"/>
                <a:gd name="connsiteX4" fmla="*/ 17211 w 21111"/>
                <a:gd name="connsiteY4" fmla="*/ 12989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7211" y="12989"/>
                  </a:moveTo>
                  <a:cubicBezTo>
                    <a:pt x="17211" y="15321"/>
                    <a:pt x="15321" y="17212"/>
                    <a:pt x="12989" y="17212"/>
                  </a:cubicBezTo>
                  <a:cubicBezTo>
                    <a:pt x="10657" y="17212"/>
                    <a:pt x="8766" y="15321"/>
                    <a:pt x="8766" y="12989"/>
                  </a:cubicBezTo>
                  <a:cubicBezTo>
                    <a:pt x="8766" y="10657"/>
                    <a:pt x="10656" y="8767"/>
                    <a:pt x="12989" y="8767"/>
                  </a:cubicBezTo>
                  <a:cubicBezTo>
                    <a:pt x="15320" y="8767"/>
                    <a:pt x="17211" y="10657"/>
                    <a:pt x="17211" y="12989"/>
                  </a:cubicBezTo>
                  <a:close/>
                </a:path>
              </a:pathLst>
            </a:custGeom>
            <a:grpFill/>
            <a:ln w="10548" cap="flat">
              <a:solidFill>
                <a:schemeClr val="accent1"/>
              </a:solid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0C80B138-2D82-41ED-9B3A-CAF2A5203689}"/>
                </a:ext>
              </a:extLst>
            </p:cNvPr>
            <p:cNvSpPr/>
            <p:nvPr/>
          </p:nvSpPr>
          <p:spPr>
            <a:xfrm>
              <a:off x="6503132" y="6301769"/>
              <a:ext cx="21112" cy="21112"/>
            </a:xfrm>
            <a:custGeom>
              <a:avLst/>
              <a:gdLst>
                <a:gd name="connsiteX0" fmla="*/ 17212 w 21111"/>
                <a:gd name="connsiteY0" fmla="*/ 12989 h 21111"/>
                <a:gd name="connsiteX1" fmla="*/ 12989 w 21111"/>
                <a:gd name="connsiteY1" fmla="*/ 17212 h 21111"/>
                <a:gd name="connsiteX2" fmla="*/ 8766 w 21111"/>
                <a:gd name="connsiteY2" fmla="*/ 12989 h 21111"/>
                <a:gd name="connsiteX3" fmla="*/ 12989 w 21111"/>
                <a:gd name="connsiteY3" fmla="*/ 8767 h 21111"/>
                <a:gd name="connsiteX4" fmla="*/ 17212 w 21111"/>
                <a:gd name="connsiteY4" fmla="*/ 12989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7212" y="12989"/>
                  </a:moveTo>
                  <a:cubicBezTo>
                    <a:pt x="17212" y="15321"/>
                    <a:pt x="15321" y="17212"/>
                    <a:pt x="12989" y="17212"/>
                  </a:cubicBezTo>
                  <a:cubicBezTo>
                    <a:pt x="10657" y="17212"/>
                    <a:pt x="8766" y="15321"/>
                    <a:pt x="8766" y="12989"/>
                  </a:cubicBezTo>
                  <a:cubicBezTo>
                    <a:pt x="8766" y="10657"/>
                    <a:pt x="10657" y="8767"/>
                    <a:pt x="12989" y="8767"/>
                  </a:cubicBezTo>
                  <a:cubicBezTo>
                    <a:pt x="15321" y="8767"/>
                    <a:pt x="17212" y="10657"/>
                    <a:pt x="17212" y="12989"/>
                  </a:cubicBezTo>
                  <a:close/>
                </a:path>
              </a:pathLst>
            </a:custGeom>
            <a:grpFill/>
            <a:ln w="10548" cap="flat">
              <a:solidFill>
                <a:schemeClr val="accent1"/>
              </a:solid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6B06DD32-C88B-42EF-96DA-78A378F5250E}"/>
                </a:ext>
              </a:extLst>
            </p:cNvPr>
            <p:cNvSpPr/>
            <p:nvPr/>
          </p:nvSpPr>
          <p:spPr>
            <a:xfrm>
              <a:off x="6598135" y="6206767"/>
              <a:ext cx="21112" cy="21112"/>
            </a:xfrm>
            <a:custGeom>
              <a:avLst/>
              <a:gdLst>
                <a:gd name="connsiteX0" fmla="*/ 17212 w 21111"/>
                <a:gd name="connsiteY0" fmla="*/ 12989 h 21111"/>
                <a:gd name="connsiteX1" fmla="*/ 12989 w 21111"/>
                <a:gd name="connsiteY1" fmla="*/ 17212 h 21111"/>
                <a:gd name="connsiteX2" fmla="*/ 8766 w 21111"/>
                <a:gd name="connsiteY2" fmla="*/ 12989 h 21111"/>
                <a:gd name="connsiteX3" fmla="*/ 12989 w 21111"/>
                <a:gd name="connsiteY3" fmla="*/ 8767 h 21111"/>
                <a:gd name="connsiteX4" fmla="*/ 17212 w 21111"/>
                <a:gd name="connsiteY4" fmla="*/ 12989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7212" y="12989"/>
                  </a:moveTo>
                  <a:cubicBezTo>
                    <a:pt x="17212" y="15321"/>
                    <a:pt x="15321" y="17212"/>
                    <a:pt x="12989" y="17212"/>
                  </a:cubicBezTo>
                  <a:cubicBezTo>
                    <a:pt x="10657" y="17212"/>
                    <a:pt x="8766" y="15321"/>
                    <a:pt x="8766" y="12989"/>
                  </a:cubicBezTo>
                  <a:cubicBezTo>
                    <a:pt x="8766" y="10657"/>
                    <a:pt x="10657" y="8767"/>
                    <a:pt x="12989" y="8767"/>
                  </a:cubicBezTo>
                  <a:cubicBezTo>
                    <a:pt x="15321" y="8767"/>
                    <a:pt x="17212" y="10657"/>
                    <a:pt x="17212" y="12989"/>
                  </a:cubicBezTo>
                  <a:close/>
                </a:path>
              </a:pathLst>
            </a:custGeom>
            <a:grpFill/>
            <a:ln w="10548" cap="flat">
              <a:solidFill>
                <a:schemeClr val="accent1"/>
              </a:solid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21E1F02C-AF7F-46E7-BF9C-1DF66C9E023E}"/>
                </a:ext>
              </a:extLst>
            </p:cNvPr>
            <p:cNvSpPr/>
            <p:nvPr/>
          </p:nvSpPr>
          <p:spPr>
            <a:xfrm>
              <a:off x="7149150" y="6300714"/>
              <a:ext cx="31668" cy="31668"/>
            </a:xfrm>
            <a:custGeom>
              <a:avLst/>
              <a:gdLst>
                <a:gd name="connsiteX0" fmla="*/ 31990 w 31667"/>
                <a:gd name="connsiteY0" fmla="*/ 20378 h 31667"/>
                <a:gd name="connsiteX1" fmla="*/ 20378 w 31667"/>
                <a:gd name="connsiteY1" fmla="*/ 31990 h 31667"/>
                <a:gd name="connsiteX2" fmla="*/ 8767 w 31667"/>
                <a:gd name="connsiteY2" fmla="*/ 20378 h 31667"/>
                <a:gd name="connsiteX3" fmla="*/ 20378 w 31667"/>
                <a:gd name="connsiteY3" fmla="*/ 8767 h 31667"/>
                <a:gd name="connsiteX4" fmla="*/ 31990 w 31667"/>
                <a:gd name="connsiteY4" fmla="*/ 20378 h 31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67" h="31667">
                  <a:moveTo>
                    <a:pt x="31990" y="20378"/>
                  </a:moveTo>
                  <a:cubicBezTo>
                    <a:pt x="31990" y="26791"/>
                    <a:pt x="26791" y="31990"/>
                    <a:pt x="20378" y="31990"/>
                  </a:cubicBezTo>
                  <a:cubicBezTo>
                    <a:pt x="13966" y="31990"/>
                    <a:pt x="8767" y="26791"/>
                    <a:pt x="8767" y="20378"/>
                  </a:cubicBezTo>
                  <a:cubicBezTo>
                    <a:pt x="8767" y="13965"/>
                    <a:pt x="13966" y="8767"/>
                    <a:pt x="20378" y="8767"/>
                  </a:cubicBezTo>
                  <a:cubicBezTo>
                    <a:pt x="26791" y="8767"/>
                    <a:pt x="31990" y="13965"/>
                    <a:pt x="31990" y="20378"/>
                  </a:cubicBezTo>
                  <a:close/>
                </a:path>
              </a:pathLst>
            </a:custGeom>
            <a:grpFill/>
            <a:ln w="10548" cap="flat">
              <a:solidFill>
                <a:schemeClr val="accent1"/>
              </a:solid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DFFA3280-4A2F-4A0D-BD7A-4C3AA5E3AECB}"/>
                </a:ext>
              </a:extLst>
            </p:cNvPr>
            <p:cNvSpPr/>
            <p:nvPr/>
          </p:nvSpPr>
          <p:spPr>
            <a:xfrm>
              <a:off x="7106927" y="6264824"/>
              <a:ext cx="21112" cy="21112"/>
            </a:xfrm>
            <a:custGeom>
              <a:avLst/>
              <a:gdLst>
                <a:gd name="connsiteX0" fmla="*/ 17212 w 21111"/>
                <a:gd name="connsiteY0" fmla="*/ 12989 h 21111"/>
                <a:gd name="connsiteX1" fmla="*/ 12989 w 21111"/>
                <a:gd name="connsiteY1" fmla="*/ 17212 h 21111"/>
                <a:gd name="connsiteX2" fmla="*/ 8767 w 21111"/>
                <a:gd name="connsiteY2" fmla="*/ 12989 h 21111"/>
                <a:gd name="connsiteX3" fmla="*/ 12989 w 21111"/>
                <a:gd name="connsiteY3" fmla="*/ 8767 h 21111"/>
                <a:gd name="connsiteX4" fmla="*/ 17212 w 21111"/>
                <a:gd name="connsiteY4" fmla="*/ 12989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7212" y="12989"/>
                  </a:moveTo>
                  <a:cubicBezTo>
                    <a:pt x="17212" y="15321"/>
                    <a:pt x="15321" y="17212"/>
                    <a:pt x="12989" y="17212"/>
                  </a:cubicBezTo>
                  <a:cubicBezTo>
                    <a:pt x="10658" y="17212"/>
                    <a:pt x="8767" y="15321"/>
                    <a:pt x="8767" y="12989"/>
                  </a:cubicBezTo>
                  <a:cubicBezTo>
                    <a:pt x="8767" y="10657"/>
                    <a:pt x="10657" y="8767"/>
                    <a:pt x="12989" y="8767"/>
                  </a:cubicBezTo>
                  <a:cubicBezTo>
                    <a:pt x="15321" y="8767"/>
                    <a:pt x="17212" y="10657"/>
                    <a:pt x="17212" y="12989"/>
                  </a:cubicBezTo>
                  <a:close/>
                </a:path>
              </a:pathLst>
            </a:custGeom>
            <a:grpFill/>
            <a:ln w="10548" cap="flat">
              <a:solidFill>
                <a:schemeClr val="accent1"/>
              </a:solid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76E14565-C46A-4130-B57D-9A2AD66822A5}"/>
                </a:ext>
              </a:extLst>
            </p:cNvPr>
            <p:cNvSpPr/>
            <p:nvPr/>
          </p:nvSpPr>
          <p:spPr>
            <a:xfrm>
              <a:off x="7193484" y="6157154"/>
              <a:ext cx="21112" cy="21112"/>
            </a:xfrm>
            <a:custGeom>
              <a:avLst/>
              <a:gdLst>
                <a:gd name="connsiteX0" fmla="*/ 21434 w 21111"/>
                <a:gd name="connsiteY0" fmla="*/ 15100 h 21111"/>
                <a:gd name="connsiteX1" fmla="*/ 15101 w 21111"/>
                <a:gd name="connsiteY1" fmla="*/ 21434 h 21111"/>
                <a:gd name="connsiteX2" fmla="*/ 8767 w 21111"/>
                <a:gd name="connsiteY2" fmla="*/ 15100 h 21111"/>
                <a:gd name="connsiteX3" fmla="*/ 15101 w 21111"/>
                <a:gd name="connsiteY3" fmla="*/ 8767 h 21111"/>
                <a:gd name="connsiteX4" fmla="*/ 21434 w 21111"/>
                <a:gd name="connsiteY4" fmla="*/ 15100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21434" y="15100"/>
                  </a:moveTo>
                  <a:cubicBezTo>
                    <a:pt x="21434" y="18598"/>
                    <a:pt x="18598" y="21434"/>
                    <a:pt x="15101" y="21434"/>
                  </a:cubicBezTo>
                  <a:cubicBezTo>
                    <a:pt x="11603" y="21434"/>
                    <a:pt x="8767" y="18598"/>
                    <a:pt x="8767" y="15100"/>
                  </a:cubicBezTo>
                  <a:cubicBezTo>
                    <a:pt x="8767" y="11602"/>
                    <a:pt x="11603" y="8767"/>
                    <a:pt x="15101" y="8767"/>
                  </a:cubicBezTo>
                  <a:cubicBezTo>
                    <a:pt x="18598" y="8767"/>
                    <a:pt x="21434" y="11602"/>
                    <a:pt x="21434" y="15100"/>
                  </a:cubicBezTo>
                  <a:close/>
                </a:path>
              </a:pathLst>
            </a:custGeom>
            <a:grpFill/>
            <a:ln w="10548" cap="flat">
              <a:solidFill>
                <a:schemeClr val="accent1"/>
              </a:solid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01C2B1FF-4499-4B5D-809B-230541AE25A3}"/>
                </a:ext>
              </a:extLst>
            </p:cNvPr>
            <p:cNvSpPr/>
            <p:nvPr/>
          </p:nvSpPr>
          <p:spPr>
            <a:xfrm>
              <a:off x="7075259" y="6299658"/>
              <a:ext cx="21112" cy="21112"/>
            </a:xfrm>
            <a:custGeom>
              <a:avLst/>
              <a:gdLst>
                <a:gd name="connsiteX0" fmla="*/ 21434 w 21111"/>
                <a:gd name="connsiteY0" fmla="*/ 15100 h 21111"/>
                <a:gd name="connsiteX1" fmla="*/ 15100 w 21111"/>
                <a:gd name="connsiteY1" fmla="*/ 21434 h 21111"/>
                <a:gd name="connsiteX2" fmla="*/ 8767 w 21111"/>
                <a:gd name="connsiteY2" fmla="*/ 15100 h 21111"/>
                <a:gd name="connsiteX3" fmla="*/ 15100 w 21111"/>
                <a:gd name="connsiteY3" fmla="*/ 8767 h 21111"/>
                <a:gd name="connsiteX4" fmla="*/ 21434 w 21111"/>
                <a:gd name="connsiteY4" fmla="*/ 15100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21434" y="15100"/>
                  </a:moveTo>
                  <a:cubicBezTo>
                    <a:pt x="21434" y="18598"/>
                    <a:pt x="18598" y="21434"/>
                    <a:pt x="15100" y="21434"/>
                  </a:cubicBezTo>
                  <a:cubicBezTo>
                    <a:pt x="11603" y="21434"/>
                    <a:pt x="8767" y="18598"/>
                    <a:pt x="8767" y="15100"/>
                  </a:cubicBezTo>
                  <a:cubicBezTo>
                    <a:pt x="8767" y="11602"/>
                    <a:pt x="11603" y="8767"/>
                    <a:pt x="15100" y="8767"/>
                  </a:cubicBezTo>
                  <a:cubicBezTo>
                    <a:pt x="18598" y="8767"/>
                    <a:pt x="21434" y="11602"/>
                    <a:pt x="21434" y="15100"/>
                  </a:cubicBezTo>
                  <a:close/>
                </a:path>
              </a:pathLst>
            </a:custGeom>
            <a:grpFill/>
            <a:ln w="10548" cap="flat">
              <a:solidFill>
                <a:schemeClr val="accent1"/>
              </a:solid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08FDCD54-7472-40A1-A4A6-BE058E4E624A}"/>
                </a:ext>
              </a:extLst>
            </p:cNvPr>
            <p:cNvSpPr/>
            <p:nvPr/>
          </p:nvSpPr>
          <p:spPr>
            <a:xfrm>
              <a:off x="5815947" y="5516415"/>
              <a:ext cx="31668" cy="31668"/>
            </a:xfrm>
            <a:custGeom>
              <a:avLst/>
              <a:gdLst>
                <a:gd name="connsiteX0" fmla="*/ 25656 w 31667"/>
                <a:gd name="connsiteY0" fmla="*/ 17212 h 31667"/>
                <a:gd name="connsiteX1" fmla="*/ 17212 w 31667"/>
                <a:gd name="connsiteY1" fmla="*/ 25656 h 31667"/>
                <a:gd name="connsiteX2" fmla="*/ 8767 w 31667"/>
                <a:gd name="connsiteY2" fmla="*/ 17212 h 31667"/>
                <a:gd name="connsiteX3" fmla="*/ 17212 w 31667"/>
                <a:gd name="connsiteY3" fmla="*/ 8767 h 31667"/>
                <a:gd name="connsiteX4" fmla="*/ 25656 w 31667"/>
                <a:gd name="connsiteY4" fmla="*/ 17212 h 31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67" h="31667">
                  <a:moveTo>
                    <a:pt x="25656" y="17212"/>
                  </a:moveTo>
                  <a:cubicBezTo>
                    <a:pt x="25656" y="21875"/>
                    <a:pt x="21876" y="25656"/>
                    <a:pt x="17212" y="25656"/>
                  </a:cubicBezTo>
                  <a:cubicBezTo>
                    <a:pt x="12548" y="25656"/>
                    <a:pt x="8767" y="21875"/>
                    <a:pt x="8767" y="17212"/>
                  </a:cubicBezTo>
                  <a:cubicBezTo>
                    <a:pt x="8767" y="12548"/>
                    <a:pt x="12548" y="8767"/>
                    <a:pt x="17212" y="8767"/>
                  </a:cubicBezTo>
                  <a:cubicBezTo>
                    <a:pt x="21876" y="8767"/>
                    <a:pt x="25656" y="12548"/>
                    <a:pt x="25656" y="17212"/>
                  </a:cubicBezTo>
                  <a:close/>
                </a:path>
              </a:pathLst>
            </a:custGeom>
            <a:grpFill/>
            <a:ln w="10548" cap="flat">
              <a:solidFill>
                <a:schemeClr val="accent1"/>
              </a:solid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4629DB3E-760C-4A07-A6B6-67F2D42B12AD}"/>
                </a:ext>
              </a:extLst>
            </p:cNvPr>
            <p:cNvSpPr/>
            <p:nvPr/>
          </p:nvSpPr>
          <p:spPr>
            <a:xfrm>
              <a:off x="7020369" y="5645196"/>
              <a:ext cx="10556" cy="10556"/>
            </a:xfrm>
            <a:custGeom>
              <a:avLst/>
              <a:gdLst/>
              <a:ahLst/>
              <a:cxnLst/>
              <a:rect l="l" t="t" r="r" b="b"/>
              <a:pathLst>
                <a:path w="10555" h="10555"/>
              </a:pathLst>
            </a:custGeom>
            <a:grpFill/>
            <a:ln w="10548" cap="flat">
              <a:solidFill>
                <a:schemeClr val="accent1"/>
              </a:solid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9730D782-814C-4A5D-8432-FA57100556A8}"/>
                </a:ext>
              </a:extLst>
            </p:cNvPr>
            <p:cNvSpPr/>
            <p:nvPr/>
          </p:nvSpPr>
          <p:spPr>
            <a:xfrm>
              <a:off x="5262615" y="5654491"/>
              <a:ext cx="105558" cy="105558"/>
            </a:xfrm>
            <a:custGeom>
              <a:avLst/>
              <a:gdLst>
                <a:gd name="connsiteX0" fmla="*/ 107142 w 105558"/>
                <a:gd name="connsiteY0" fmla="*/ 57529 h 105558"/>
                <a:gd name="connsiteX1" fmla="*/ 57529 w 105558"/>
                <a:gd name="connsiteY1" fmla="*/ 107142 h 105558"/>
                <a:gd name="connsiteX2" fmla="*/ 7917 w 105558"/>
                <a:gd name="connsiteY2" fmla="*/ 57529 h 105558"/>
                <a:gd name="connsiteX3" fmla="*/ 57529 w 105558"/>
                <a:gd name="connsiteY3" fmla="*/ 7917 h 105558"/>
                <a:gd name="connsiteX4" fmla="*/ 107142 w 105558"/>
                <a:gd name="connsiteY4" fmla="*/ 57529 h 105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58" h="105558">
                  <a:moveTo>
                    <a:pt x="107142" y="57529"/>
                  </a:moveTo>
                  <a:cubicBezTo>
                    <a:pt x="107142" y="84930"/>
                    <a:pt x="84930" y="107142"/>
                    <a:pt x="57529" y="107142"/>
                  </a:cubicBezTo>
                  <a:cubicBezTo>
                    <a:pt x="30129" y="107142"/>
                    <a:pt x="7917" y="84930"/>
                    <a:pt x="7917" y="57529"/>
                  </a:cubicBezTo>
                  <a:cubicBezTo>
                    <a:pt x="7917" y="30129"/>
                    <a:pt x="30129" y="7917"/>
                    <a:pt x="57529" y="7917"/>
                  </a:cubicBezTo>
                  <a:cubicBezTo>
                    <a:pt x="84930" y="7917"/>
                    <a:pt x="107142" y="30129"/>
                    <a:pt x="107142" y="57529"/>
                  </a:cubicBezTo>
                  <a:close/>
                </a:path>
              </a:pathLst>
            </a:custGeom>
            <a:grpFill/>
            <a:ln w="9525" cap="flat">
              <a:solidFill>
                <a:schemeClr val="accent1"/>
              </a:solid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E818EE6B-0C5B-4D19-B5C8-0D9460E1417B}"/>
                </a:ext>
              </a:extLst>
            </p:cNvPr>
            <p:cNvSpPr/>
            <p:nvPr/>
          </p:nvSpPr>
          <p:spPr>
            <a:xfrm>
              <a:off x="5273171" y="5685102"/>
              <a:ext cx="95003" cy="84447"/>
            </a:xfrm>
            <a:custGeom>
              <a:avLst/>
              <a:gdLst>
                <a:gd name="connsiteX0" fmla="*/ 7917 w 95002"/>
                <a:gd name="connsiteY0" fmla="*/ 56474 h 84446"/>
                <a:gd name="connsiteX1" fmla="*/ 46974 w 95002"/>
                <a:gd name="connsiteY1" fmla="*/ 76530 h 84446"/>
                <a:gd name="connsiteX2" fmla="*/ 96586 w 95002"/>
                <a:gd name="connsiteY2" fmla="*/ 27973 h 84446"/>
                <a:gd name="connsiteX3" fmla="*/ 57529 w 95002"/>
                <a:gd name="connsiteY3" fmla="*/ 7917 h 84446"/>
                <a:gd name="connsiteX4" fmla="*/ 7917 w 95002"/>
                <a:gd name="connsiteY4" fmla="*/ 56474 h 8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02" h="84446">
                  <a:moveTo>
                    <a:pt x="7917" y="56474"/>
                  </a:moveTo>
                  <a:cubicBezTo>
                    <a:pt x="17417" y="68085"/>
                    <a:pt x="31140" y="76530"/>
                    <a:pt x="46974" y="76530"/>
                  </a:cubicBezTo>
                  <a:cubicBezTo>
                    <a:pt x="74419" y="76530"/>
                    <a:pt x="96586" y="54363"/>
                    <a:pt x="96586" y="27973"/>
                  </a:cubicBezTo>
                  <a:cubicBezTo>
                    <a:pt x="87086" y="16362"/>
                    <a:pt x="73363" y="7917"/>
                    <a:pt x="57529" y="7917"/>
                  </a:cubicBezTo>
                  <a:cubicBezTo>
                    <a:pt x="30084" y="7917"/>
                    <a:pt x="7917" y="30084"/>
                    <a:pt x="7917" y="56474"/>
                  </a:cubicBezTo>
                  <a:close/>
                </a:path>
              </a:pathLst>
            </a:custGeom>
            <a:grpFill/>
            <a:ln w="9525" cap="flat">
              <a:solidFill>
                <a:schemeClr val="accent1"/>
              </a:solid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86DFCAF8-3CAA-46ED-81CE-F675F68B2B48}"/>
                </a:ext>
              </a:extLst>
            </p:cNvPr>
            <p:cNvSpPr/>
            <p:nvPr/>
          </p:nvSpPr>
          <p:spPr>
            <a:xfrm>
              <a:off x="4507023" y="5623029"/>
              <a:ext cx="21112" cy="21112"/>
            </a:xfrm>
            <a:custGeom>
              <a:avLst/>
              <a:gdLst>
                <a:gd name="connsiteX0" fmla="*/ 17212 w 21111"/>
                <a:gd name="connsiteY0" fmla="*/ 12989 h 21111"/>
                <a:gd name="connsiteX1" fmla="*/ 12989 w 21111"/>
                <a:gd name="connsiteY1" fmla="*/ 17212 h 21111"/>
                <a:gd name="connsiteX2" fmla="*/ 8767 w 21111"/>
                <a:gd name="connsiteY2" fmla="*/ 12989 h 21111"/>
                <a:gd name="connsiteX3" fmla="*/ 12989 w 21111"/>
                <a:gd name="connsiteY3" fmla="*/ 8767 h 21111"/>
                <a:gd name="connsiteX4" fmla="*/ 17212 w 21111"/>
                <a:gd name="connsiteY4" fmla="*/ 12989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7212" y="12989"/>
                  </a:moveTo>
                  <a:cubicBezTo>
                    <a:pt x="17212" y="15321"/>
                    <a:pt x="15321" y="17212"/>
                    <a:pt x="12989" y="17212"/>
                  </a:cubicBezTo>
                  <a:cubicBezTo>
                    <a:pt x="10657" y="17212"/>
                    <a:pt x="8767" y="15321"/>
                    <a:pt x="8767" y="12989"/>
                  </a:cubicBezTo>
                  <a:cubicBezTo>
                    <a:pt x="8767" y="10657"/>
                    <a:pt x="10657" y="8767"/>
                    <a:pt x="12989" y="8767"/>
                  </a:cubicBezTo>
                  <a:cubicBezTo>
                    <a:pt x="15321" y="8767"/>
                    <a:pt x="17212" y="10657"/>
                    <a:pt x="17212" y="12989"/>
                  </a:cubicBezTo>
                  <a:close/>
                </a:path>
              </a:pathLst>
            </a:custGeom>
            <a:grpFill/>
            <a:ln w="10548" cap="flat">
              <a:solidFill>
                <a:schemeClr val="accent1"/>
              </a:solid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F43492C5-175D-480B-AEF4-A3D23892FEA0}"/>
                </a:ext>
              </a:extLst>
            </p:cNvPr>
            <p:cNvSpPr/>
            <p:nvPr/>
          </p:nvSpPr>
          <p:spPr>
            <a:xfrm>
              <a:off x="4368741" y="5730698"/>
              <a:ext cx="63335" cy="63335"/>
            </a:xfrm>
            <a:custGeom>
              <a:avLst/>
              <a:gdLst>
                <a:gd name="connsiteX0" fmla="*/ 55213 w 63335"/>
                <a:gd name="connsiteY0" fmla="*/ 31990 h 63335"/>
                <a:gd name="connsiteX1" fmla="*/ 31990 w 63335"/>
                <a:gd name="connsiteY1" fmla="*/ 55213 h 63335"/>
                <a:gd name="connsiteX2" fmla="*/ 8767 w 63335"/>
                <a:gd name="connsiteY2" fmla="*/ 31990 h 63335"/>
                <a:gd name="connsiteX3" fmla="*/ 31990 w 63335"/>
                <a:gd name="connsiteY3" fmla="*/ 8767 h 63335"/>
                <a:gd name="connsiteX4" fmla="*/ 55213 w 63335"/>
                <a:gd name="connsiteY4" fmla="*/ 31990 h 63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35" h="63335">
                  <a:moveTo>
                    <a:pt x="55213" y="31990"/>
                  </a:moveTo>
                  <a:cubicBezTo>
                    <a:pt x="55213" y="44815"/>
                    <a:pt x="44815" y="55213"/>
                    <a:pt x="31990" y="55213"/>
                  </a:cubicBezTo>
                  <a:cubicBezTo>
                    <a:pt x="19164" y="55213"/>
                    <a:pt x="8767" y="44815"/>
                    <a:pt x="8767" y="31990"/>
                  </a:cubicBezTo>
                  <a:cubicBezTo>
                    <a:pt x="8767" y="19164"/>
                    <a:pt x="19164" y="8767"/>
                    <a:pt x="31990" y="8767"/>
                  </a:cubicBezTo>
                  <a:cubicBezTo>
                    <a:pt x="44815" y="8767"/>
                    <a:pt x="55213" y="19164"/>
                    <a:pt x="55213" y="31990"/>
                  </a:cubicBezTo>
                  <a:close/>
                </a:path>
              </a:pathLst>
            </a:custGeom>
            <a:grpFill/>
            <a:ln w="10548" cap="flat">
              <a:solidFill>
                <a:schemeClr val="accent1"/>
              </a:solid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222424F1-F055-4B2F-9D2D-1778755C04E6}"/>
                </a:ext>
              </a:extLst>
            </p:cNvPr>
            <p:cNvSpPr/>
            <p:nvPr/>
          </p:nvSpPr>
          <p:spPr>
            <a:xfrm>
              <a:off x="4707584" y="5658918"/>
              <a:ext cx="31668" cy="31668"/>
            </a:xfrm>
            <a:custGeom>
              <a:avLst/>
              <a:gdLst>
                <a:gd name="connsiteX0" fmla="*/ 31990 w 31667"/>
                <a:gd name="connsiteY0" fmla="*/ 20378 h 31667"/>
                <a:gd name="connsiteX1" fmla="*/ 20378 w 31667"/>
                <a:gd name="connsiteY1" fmla="*/ 31990 h 31667"/>
                <a:gd name="connsiteX2" fmla="*/ 8767 w 31667"/>
                <a:gd name="connsiteY2" fmla="*/ 20378 h 31667"/>
                <a:gd name="connsiteX3" fmla="*/ 20378 w 31667"/>
                <a:gd name="connsiteY3" fmla="*/ 8767 h 31667"/>
                <a:gd name="connsiteX4" fmla="*/ 31990 w 31667"/>
                <a:gd name="connsiteY4" fmla="*/ 20378 h 31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67" h="31667">
                  <a:moveTo>
                    <a:pt x="31990" y="20378"/>
                  </a:moveTo>
                  <a:cubicBezTo>
                    <a:pt x="31990" y="26791"/>
                    <a:pt x="26791" y="31990"/>
                    <a:pt x="20378" y="31990"/>
                  </a:cubicBezTo>
                  <a:cubicBezTo>
                    <a:pt x="13965" y="31990"/>
                    <a:pt x="8767" y="26791"/>
                    <a:pt x="8767" y="20378"/>
                  </a:cubicBezTo>
                  <a:cubicBezTo>
                    <a:pt x="8767" y="13965"/>
                    <a:pt x="13965" y="8767"/>
                    <a:pt x="20378" y="8767"/>
                  </a:cubicBezTo>
                  <a:cubicBezTo>
                    <a:pt x="26791" y="8767"/>
                    <a:pt x="31990" y="13965"/>
                    <a:pt x="31990" y="20378"/>
                  </a:cubicBezTo>
                  <a:close/>
                </a:path>
              </a:pathLst>
            </a:custGeom>
            <a:grpFill/>
            <a:ln w="10548" cap="flat">
              <a:solidFill>
                <a:schemeClr val="accent1"/>
              </a:solid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2AD54B69-D98F-42E3-A63F-750205EED298}"/>
                </a:ext>
              </a:extLst>
            </p:cNvPr>
            <p:cNvSpPr/>
            <p:nvPr/>
          </p:nvSpPr>
          <p:spPr>
            <a:xfrm>
              <a:off x="4641082" y="5735976"/>
              <a:ext cx="21112" cy="21112"/>
            </a:xfrm>
            <a:custGeom>
              <a:avLst/>
              <a:gdLst>
                <a:gd name="connsiteX0" fmla="*/ 17211 w 21111"/>
                <a:gd name="connsiteY0" fmla="*/ 12989 h 21111"/>
                <a:gd name="connsiteX1" fmla="*/ 12989 w 21111"/>
                <a:gd name="connsiteY1" fmla="*/ 17212 h 21111"/>
                <a:gd name="connsiteX2" fmla="*/ 8767 w 21111"/>
                <a:gd name="connsiteY2" fmla="*/ 12989 h 21111"/>
                <a:gd name="connsiteX3" fmla="*/ 12989 w 21111"/>
                <a:gd name="connsiteY3" fmla="*/ 8767 h 21111"/>
                <a:gd name="connsiteX4" fmla="*/ 17211 w 21111"/>
                <a:gd name="connsiteY4" fmla="*/ 12989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7211" y="12989"/>
                  </a:moveTo>
                  <a:cubicBezTo>
                    <a:pt x="17211" y="15321"/>
                    <a:pt x="15321" y="17212"/>
                    <a:pt x="12989" y="17212"/>
                  </a:cubicBezTo>
                  <a:cubicBezTo>
                    <a:pt x="10657" y="17212"/>
                    <a:pt x="8767" y="15321"/>
                    <a:pt x="8767" y="12989"/>
                  </a:cubicBezTo>
                  <a:cubicBezTo>
                    <a:pt x="8767" y="10657"/>
                    <a:pt x="10657" y="8767"/>
                    <a:pt x="12989" y="8767"/>
                  </a:cubicBezTo>
                  <a:cubicBezTo>
                    <a:pt x="15321" y="8767"/>
                    <a:pt x="17211" y="10657"/>
                    <a:pt x="17211" y="12989"/>
                  </a:cubicBezTo>
                  <a:close/>
                </a:path>
              </a:pathLst>
            </a:custGeom>
            <a:grpFill/>
            <a:ln w="10548" cap="flat">
              <a:solidFill>
                <a:schemeClr val="accent1"/>
              </a:solid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66B9C3A3-0D9E-4CD9-9B59-5E432E3F0FFE}"/>
                </a:ext>
              </a:extLst>
            </p:cNvPr>
            <p:cNvSpPr/>
            <p:nvPr/>
          </p:nvSpPr>
          <p:spPr>
            <a:xfrm>
              <a:off x="4608359" y="5712753"/>
              <a:ext cx="21112" cy="21112"/>
            </a:xfrm>
            <a:custGeom>
              <a:avLst/>
              <a:gdLst>
                <a:gd name="connsiteX0" fmla="*/ 21434 w 21111"/>
                <a:gd name="connsiteY0" fmla="*/ 15100 h 21111"/>
                <a:gd name="connsiteX1" fmla="*/ 15100 w 21111"/>
                <a:gd name="connsiteY1" fmla="*/ 21434 h 21111"/>
                <a:gd name="connsiteX2" fmla="*/ 8767 w 21111"/>
                <a:gd name="connsiteY2" fmla="*/ 15100 h 21111"/>
                <a:gd name="connsiteX3" fmla="*/ 15100 w 21111"/>
                <a:gd name="connsiteY3" fmla="*/ 8767 h 21111"/>
                <a:gd name="connsiteX4" fmla="*/ 21434 w 21111"/>
                <a:gd name="connsiteY4" fmla="*/ 15100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21434" y="15100"/>
                  </a:moveTo>
                  <a:cubicBezTo>
                    <a:pt x="21434" y="18598"/>
                    <a:pt x="18598" y="21434"/>
                    <a:pt x="15100" y="21434"/>
                  </a:cubicBezTo>
                  <a:cubicBezTo>
                    <a:pt x="11603" y="21434"/>
                    <a:pt x="8767" y="18598"/>
                    <a:pt x="8767" y="15100"/>
                  </a:cubicBezTo>
                  <a:cubicBezTo>
                    <a:pt x="8767" y="11602"/>
                    <a:pt x="11602" y="8767"/>
                    <a:pt x="15100" y="8767"/>
                  </a:cubicBezTo>
                  <a:cubicBezTo>
                    <a:pt x="18598" y="8767"/>
                    <a:pt x="21434" y="11602"/>
                    <a:pt x="21434" y="15100"/>
                  </a:cubicBezTo>
                  <a:close/>
                </a:path>
              </a:pathLst>
            </a:custGeom>
            <a:grpFill/>
            <a:ln w="10548" cap="flat">
              <a:solidFill>
                <a:schemeClr val="accent1"/>
              </a:solid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678CDE6D-966C-4700-9924-06F18F5217CF}"/>
                </a:ext>
              </a:extLst>
            </p:cNvPr>
            <p:cNvSpPr/>
            <p:nvPr/>
          </p:nvSpPr>
          <p:spPr>
            <a:xfrm>
              <a:off x="4675916" y="5732809"/>
              <a:ext cx="21112" cy="21112"/>
            </a:xfrm>
            <a:custGeom>
              <a:avLst/>
              <a:gdLst>
                <a:gd name="connsiteX0" fmla="*/ 21434 w 21111"/>
                <a:gd name="connsiteY0" fmla="*/ 15100 h 21111"/>
                <a:gd name="connsiteX1" fmla="*/ 15100 w 21111"/>
                <a:gd name="connsiteY1" fmla="*/ 21434 h 21111"/>
                <a:gd name="connsiteX2" fmla="*/ 8767 w 21111"/>
                <a:gd name="connsiteY2" fmla="*/ 15100 h 21111"/>
                <a:gd name="connsiteX3" fmla="*/ 15100 w 21111"/>
                <a:gd name="connsiteY3" fmla="*/ 8767 h 21111"/>
                <a:gd name="connsiteX4" fmla="*/ 21434 w 21111"/>
                <a:gd name="connsiteY4" fmla="*/ 15100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21434" y="15100"/>
                  </a:moveTo>
                  <a:cubicBezTo>
                    <a:pt x="21434" y="18598"/>
                    <a:pt x="18598" y="21434"/>
                    <a:pt x="15100" y="21434"/>
                  </a:cubicBezTo>
                  <a:cubicBezTo>
                    <a:pt x="11602" y="21434"/>
                    <a:pt x="8767" y="18598"/>
                    <a:pt x="8767" y="15100"/>
                  </a:cubicBezTo>
                  <a:cubicBezTo>
                    <a:pt x="8767" y="11602"/>
                    <a:pt x="11602" y="8767"/>
                    <a:pt x="15100" y="8767"/>
                  </a:cubicBezTo>
                  <a:cubicBezTo>
                    <a:pt x="18598" y="8767"/>
                    <a:pt x="21434" y="11602"/>
                    <a:pt x="21434" y="15100"/>
                  </a:cubicBezTo>
                  <a:close/>
                </a:path>
              </a:pathLst>
            </a:custGeom>
            <a:grpFill/>
            <a:ln w="10548" cap="flat">
              <a:solidFill>
                <a:schemeClr val="accent1"/>
              </a:solid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06A8DB14-77DE-43C2-A885-B0FF84A18124}"/>
                </a:ext>
              </a:extLst>
            </p:cNvPr>
            <p:cNvSpPr/>
            <p:nvPr/>
          </p:nvSpPr>
          <p:spPr>
            <a:xfrm>
              <a:off x="4798364" y="5682141"/>
              <a:ext cx="31668" cy="31668"/>
            </a:xfrm>
            <a:custGeom>
              <a:avLst/>
              <a:gdLst>
                <a:gd name="connsiteX0" fmla="*/ 25656 w 31667"/>
                <a:gd name="connsiteY0" fmla="*/ 17212 h 31667"/>
                <a:gd name="connsiteX1" fmla="*/ 17212 w 31667"/>
                <a:gd name="connsiteY1" fmla="*/ 25656 h 31667"/>
                <a:gd name="connsiteX2" fmla="*/ 8767 w 31667"/>
                <a:gd name="connsiteY2" fmla="*/ 17212 h 31667"/>
                <a:gd name="connsiteX3" fmla="*/ 17212 w 31667"/>
                <a:gd name="connsiteY3" fmla="*/ 8767 h 31667"/>
                <a:gd name="connsiteX4" fmla="*/ 25656 w 31667"/>
                <a:gd name="connsiteY4" fmla="*/ 17212 h 31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67" h="31667">
                  <a:moveTo>
                    <a:pt x="25656" y="17212"/>
                  </a:moveTo>
                  <a:cubicBezTo>
                    <a:pt x="25656" y="21875"/>
                    <a:pt x="21875" y="25656"/>
                    <a:pt x="17212" y="25656"/>
                  </a:cubicBezTo>
                  <a:cubicBezTo>
                    <a:pt x="12548" y="25656"/>
                    <a:pt x="8767" y="21875"/>
                    <a:pt x="8767" y="17212"/>
                  </a:cubicBezTo>
                  <a:cubicBezTo>
                    <a:pt x="8767" y="12548"/>
                    <a:pt x="12548" y="8767"/>
                    <a:pt x="17212" y="8767"/>
                  </a:cubicBezTo>
                  <a:cubicBezTo>
                    <a:pt x="21876" y="8767"/>
                    <a:pt x="25656" y="12548"/>
                    <a:pt x="25656" y="17212"/>
                  </a:cubicBezTo>
                  <a:close/>
                </a:path>
              </a:pathLst>
            </a:custGeom>
            <a:grpFill/>
            <a:ln w="10548" cap="flat">
              <a:solidFill>
                <a:schemeClr val="accent1"/>
              </a:solid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3DE781E6-683D-49AE-AFA4-D1ADC73028D9}"/>
                </a:ext>
              </a:extLst>
            </p:cNvPr>
            <p:cNvSpPr/>
            <p:nvPr/>
          </p:nvSpPr>
          <p:spPr>
            <a:xfrm>
              <a:off x="4875421" y="5669474"/>
              <a:ext cx="10556" cy="10556"/>
            </a:xfrm>
            <a:custGeom>
              <a:avLst/>
              <a:gdLst/>
              <a:ahLst/>
              <a:cxnLst/>
              <a:rect l="l" t="t" r="r" b="b"/>
              <a:pathLst>
                <a:path w="10555" h="10555"/>
              </a:pathLst>
            </a:custGeom>
            <a:grpFill/>
            <a:ln w="10548" cap="flat">
              <a:solidFill>
                <a:schemeClr val="accent1"/>
              </a:solid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2A23134C-D8D5-4C41-BAA0-42E9EDBCE165}"/>
                </a:ext>
              </a:extLst>
            </p:cNvPr>
            <p:cNvSpPr/>
            <p:nvPr/>
          </p:nvSpPr>
          <p:spPr>
            <a:xfrm>
              <a:off x="4583025" y="5548082"/>
              <a:ext cx="63335" cy="63335"/>
            </a:xfrm>
            <a:custGeom>
              <a:avLst/>
              <a:gdLst>
                <a:gd name="connsiteX0" fmla="*/ 63657 w 63335"/>
                <a:gd name="connsiteY0" fmla="*/ 36212 h 63335"/>
                <a:gd name="connsiteX1" fmla="*/ 36212 w 63335"/>
                <a:gd name="connsiteY1" fmla="*/ 63657 h 63335"/>
                <a:gd name="connsiteX2" fmla="*/ 8767 w 63335"/>
                <a:gd name="connsiteY2" fmla="*/ 36212 h 63335"/>
                <a:gd name="connsiteX3" fmla="*/ 36212 w 63335"/>
                <a:gd name="connsiteY3" fmla="*/ 8767 h 63335"/>
                <a:gd name="connsiteX4" fmla="*/ 63657 w 63335"/>
                <a:gd name="connsiteY4" fmla="*/ 36212 h 63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35" h="63335">
                  <a:moveTo>
                    <a:pt x="63657" y="36212"/>
                  </a:moveTo>
                  <a:cubicBezTo>
                    <a:pt x="63657" y="51370"/>
                    <a:pt x="51370" y="63657"/>
                    <a:pt x="36212" y="63657"/>
                  </a:cubicBezTo>
                  <a:cubicBezTo>
                    <a:pt x="21054" y="63657"/>
                    <a:pt x="8767" y="51370"/>
                    <a:pt x="8767" y="36212"/>
                  </a:cubicBezTo>
                  <a:cubicBezTo>
                    <a:pt x="8767" y="21054"/>
                    <a:pt x="21054" y="8767"/>
                    <a:pt x="36212" y="8767"/>
                  </a:cubicBezTo>
                  <a:cubicBezTo>
                    <a:pt x="51370" y="8767"/>
                    <a:pt x="63657" y="21054"/>
                    <a:pt x="63657" y="36212"/>
                  </a:cubicBezTo>
                  <a:close/>
                </a:path>
              </a:pathLst>
            </a:custGeom>
            <a:grpFill/>
            <a:ln w="10548" cap="flat">
              <a:solidFill>
                <a:schemeClr val="accent1"/>
              </a:solid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33611137-E47F-4953-8B11-17D55274108F}"/>
                </a:ext>
              </a:extLst>
            </p:cNvPr>
            <p:cNvSpPr/>
            <p:nvPr/>
          </p:nvSpPr>
          <p:spPr>
            <a:xfrm>
              <a:off x="5258599" y="5535415"/>
              <a:ext cx="116114" cy="116114"/>
            </a:xfrm>
            <a:custGeom>
              <a:avLst/>
              <a:gdLst>
                <a:gd name="connsiteX0" fmla="*/ 114325 w 116114"/>
                <a:gd name="connsiteY0" fmla="*/ 61546 h 116114"/>
                <a:gd name="connsiteX1" fmla="*/ 61546 w 116114"/>
                <a:gd name="connsiteY1" fmla="*/ 114325 h 116114"/>
                <a:gd name="connsiteX2" fmla="*/ 8767 w 116114"/>
                <a:gd name="connsiteY2" fmla="*/ 61546 h 116114"/>
                <a:gd name="connsiteX3" fmla="*/ 61546 w 116114"/>
                <a:gd name="connsiteY3" fmla="*/ 8767 h 116114"/>
                <a:gd name="connsiteX4" fmla="*/ 114325 w 116114"/>
                <a:gd name="connsiteY4" fmla="*/ 61546 h 116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114" h="116114">
                  <a:moveTo>
                    <a:pt x="114325" y="61546"/>
                  </a:moveTo>
                  <a:cubicBezTo>
                    <a:pt x="114325" y="90695"/>
                    <a:pt x="90695" y="114325"/>
                    <a:pt x="61546" y="114325"/>
                  </a:cubicBezTo>
                  <a:cubicBezTo>
                    <a:pt x="32397" y="114325"/>
                    <a:pt x="8767" y="90695"/>
                    <a:pt x="8767" y="61546"/>
                  </a:cubicBezTo>
                  <a:cubicBezTo>
                    <a:pt x="8767" y="32397"/>
                    <a:pt x="32397" y="8767"/>
                    <a:pt x="61546" y="8767"/>
                  </a:cubicBezTo>
                  <a:cubicBezTo>
                    <a:pt x="90695" y="8767"/>
                    <a:pt x="114325" y="32397"/>
                    <a:pt x="114325" y="61546"/>
                  </a:cubicBezTo>
                  <a:close/>
                </a:path>
              </a:pathLst>
            </a:custGeom>
            <a:grpFill/>
            <a:ln w="10548" cap="flat">
              <a:solidFill>
                <a:schemeClr val="accent1"/>
              </a:solid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D759285A-0E16-4D4F-9639-D4A8F2B588C2}"/>
                </a:ext>
              </a:extLst>
            </p:cNvPr>
            <p:cNvSpPr/>
            <p:nvPr/>
          </p:nvSpPr>
          <p:spPr>
            <a:xfrm>
              <a:off x="7324377" y="5346465"/>
              <a:ext cx="95003" cy="95003"/>
            </a:xfrm>
            <a:custGeom>
              <a:avLst/>
              <a:gdLst>
                <a:gd name="connsiteX0" fmla="*/ 91102 w 95002"/>
                <a:gd name="connsiteY0" fmla="*/ 49935 h 95002"/>
                <a:gd name="connsiteX1" fmla="*/ 49934 w 95002"/>
                <a:gd name="connsiteY1" fmla="*/ 91102 h 95002"/>
                <a:gd name="connsiteX2" fmla="*/ 8766 w 95002"/>
                <a:gd name="connsiteY2" fmla="*/ 49935 h 95002"/>
                <a:gd name="connsiteX3" fmla="*/ 49934 w 95002"/>
                <a:gd name="connsiteY3" fmla="*/ 8767 h 95002"/>
                <a:gd name="connsiteX4" fmla="*/ 91102 w 95002"/>
                <a:gd name="connsiteY4" fmla="*/ 49935 h 95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02" h="95002">
                  <a:moveTo>
                    <a:pt x="91102" y="49935"/>
                  </a:moveTo>
                  <a:cubicBezTo>
                    <a:pt x="91102" y="72671"/>
                    <a:pt x="72671" y="91102"/>
                    <a:pt x="49934" y="91102"/>
                  </a:cubicBezTo>
                  <a:cubicBezTo>
                    <a:pt x="27198" y="91102"/>
                    <a:pt x="8766" y="72671"/>
                    <a:pt x="8766" y="49935"/>
                  </a:cubicBezTo>
                  <a:cubicBezTo>
                    <a:pt x="8766" y="27198"/>
                    <a:pt x="27198" y="8767"/>
                    <a:pt x="49934" y="8767"/>
                  </a:cubicBezTo>
                  <a:cubicBezTo>
                    <a:pt x="72671" y="8767"/>
                    <a:pt x="91102" y="27198"/>
                    <a:pt x="91102" y="49935"/>
                  </a:cubicBezTo>
                  <a:close/>
                </a:path>
              </a:pathLst>
            </a:custGeom>
            <a:grpFill/>
            <a:ln w="10548" cap="flat">
              <a:solidFill>
                <a:schemeClr val="accent1"/>
              </a:solid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050DC36D-872A-4632-817F-73D81768F2BB}"/>
                </a:ext>
              </a:extLst>
            </p:cNvPr>
            <p:cNvSpPr/>
            <p:nvPr/>
          </p:nvSpPr>
          <p:spPr>
            <a:xfrm>
              <a:off x="7337044" y="5471024"/>
              <a:ext cx="73891" cy="73891"/>
            </a:xfrm>
            <a:custGeom>
              <a:avLst/>
              <a:gdLst>
                <a:gd name="connsiteX0" fmla="*/ 65768 w 73890"/>
                <a:gd name="connsiteY0" fmla="*/ 37268 h 73890"/>
                <a:gd name="connsiteX1" fmla="*/ 37267 w 73890"/>
                <a:gd name="connsiteY1" fmla="*/ 65768 h 73890"/>
                <a:gd name="connsiteX2" fmla="*/ 8766 w 73890"/>
                <a:gd name="connsiteY2" fmla="*/ 37268 h 73890"/>
                <a:gd name="connsiteX3" fmla="*/ 37267 w 73890"/>
                <a:gd name="connsiteY3" fmla="*/ 8767 h 73890"/>
                <a:gd name="connsiteX4" fmla="*/ 65768 w 73890"/>
                <a:gd name="connsiteY4" fmla="*/ 37268 h 7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90" h="73890">
                  <a:moveTo>
                    <a:pt x="65768" y="37268"/>
                  </a:moveTo>
                  <a:cubicBezTo>
                    <a:pt x="65768" y="53008"/>
                    <a:pt x="53008" y="65768"/>
                    <a:pt x="37267" y="65768"/>
                  </a:cubicBezTo>
                  <a:cubicBezTo>
                    <a:pt x="21527" y="65768"/>
                    <a:pt x="8766" y="53008"/>
                    <a:pt x="8766" y="37268"/>
                  </a:cubicBezTo>
                  <a:cubicBezTo>
                    <a:pt x="8766" y="21527"/>
                    <a:pt x="21526" y="8767"/>
                    <a:pt x="37267" y="8767"/>
                  </a:cubicBezTo>
                  <a:cubicBezTo>
                    <a:pt x="53008" y="8767"/>
                    <a:pt x="65768" y="21527"/>
                    <a:pt x="65768" y="37268"/>
                  </a:cubicBezTo>
                  <a:close/>
                </a:path>
              </a:pathLst>
            </a:custGeom>
            <a:grpFill/>
            <a:ln w="10548" cap="flat">
              <a:solidFill>
                <a:schemeClr val="accent1"/>
              </a:solid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147D787A-B9B3-4825-9B19-87D1EB542370}"/>
                </a:ext>
              </a:extLst>
            </p:cNvPr>
            <p:cNvSpPr/>
            <p:nvPr/>
          </p:nvSpPr>
          <p:spPr>
            <a:xfrm>
              <a:off x="7346544" y="5571305"/>
              <a:ext cx="52779" cy="52779"/>
            </a:xfrm>
            <a:custGeom>
              <a:avLst/>
              <a:gdLst>
                <a:gd name="connsiteX0" fmla="*/ 46768 w 52779"/>
                <a:gd name="connsiteY0" fmla="*/ 27767 h 52779"/>
                <a:gd name="connsiteX1" fmla="*/ 27768 w 52779"/>
                <a:gd name="connsiteY1" fmla="*/ 46768 h 52779"/>
                <a:gd name="connsiteX2" fmla="*/ 8767 w 52779"/>
                <a:gd name="connsiteY2" fmla="*/ 27767 h 52779"/>
                <a:gd name="connsiteX3" fmla="*/ 27768 w 52779"/>
                <a:gd name="connsiteY3" fmla="*/ 8767 h 52779"/>
                <a:gd name="connsiteX4" fmla="*/ 46768 w 52779"/>
                <a:gd name="connsiteY4" fmla="*/ 27767 h 52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79" h="52779">
                  <a:moveTo>
                    <a:pt x="46768" y="27767"/>
                  </a:moveTo>
                  <a:cubicBezTo>
                    <a:pt x="46768" y="38261"/>
                    <a:pt x="38261" y="46768"/>
                    <a:pt x="27768" y="46768"/>
                  </a:cubicBezTo>
                  <a:cubicBezTo>
                    <a:pt x="17274" y="46768"/>
                    <a:pt x="8767" y="38261"/>
                    <a:pt x="8767" y="27767"/>
                  </a:cubicBezTo>
                  <a:cubicBezTo>
                    <a:pt x="8767" y="17274"/>
                    <a:pt x="17274" y="8767"/>
                    <a:pt x="27768" y="8767"/>
                  </a:cubicBezTo>
                  <a:cubicBezTo>
                    <a:pt x="38262" y="8767"/>
                    <a:pt x="46768" y="17274"/>
                    <a:pt x="46768" y="27767"/>
                  </a:cubicBezTo>
                  <a:close/>
                </a:path>
              </a:pathLst>
            </a:custGeom>
            <a:grpFill/>
            <a:ln w="10548" cap="flat">
              <a:solidFill>
                <a:schemeClr val="accent1"/>
              </a:solid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B211BB43-0E60-404C-B7DC-065FF62EEB17}"/>
                </a:ext>
              </a:extLst>
            </p:cNvPr>
            <p:cNvSpPr/>
            <p:nvPr/>
          </p:nvSpPr>
          <p:spPr>
            <a:xfrm>
              <a:off x="7960894" y="5625140"/>
              <a:ext cx="63335" cy="63335"/>
            </a:xfrm>
            <a:custGeom>
              <a:avLst/>
              <a:gdLst>
                <a:gd name="connsiteX0" fmla="*/ 63657 w 63335"/>
                <a:gd name="connsiteY0" fmla="*/ 36212 h 63335"/>
                <a:gd name="connsiteX1" fmla="*/ 36212 w 63335"/>
                <a:gd name="connsiteY1" fmla="*/ 63657 h 63335"/>
                <a:gd name="connsiteX2" fmla="*/ 8767 w 63335"/>
                <a:gd name="connsiteY2" fmla="*/ 36212 h 63335"/>
                <a:gd name="connsiteX3" fmla="*/ 36212 w 63335"/>
                <a:gd name="connsiteY3" fmla="*/ 8767 h 63335"/>
                <a:gd name="connsiteX4" fmla="*/ 63657 w 63335"/>
                <a:gd name="connsiteY4" fmla="*/ 36212 h 63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35" h="63335">
                  <a:moveTo>
                    <a:pt x="63657" y="36212"/>
                  </a:moveTo>
                  <a:cubicBezTo>
                    <a:pt x="63657" y="51370"/>
                    <a:pt x="51370" y="63657"/>
                    <a:pt x="36212" y="63657"/>
                  </a:cubicBezTo>
                  <a:cubicBezTo>
                    <a:pt x="21055" y="63657"/>
                    <a:pt x="8767" y="51370"/>
                    <a:pt x="8767" y="36212"/>
                  </a:cubicBezTo>
                  <a:cubicBezTo>
                    <a:pt x="8767" y="21054"/>
                    <a:pt x="21055" y="8767"/>
                    <a:pt x="36212" y="8767"/>
                  </a:cubicBezTo>
                  <a:cubicBezTo>
                    <a:pt x="51370" y="8767"/>
                    <a:pt x="63657" y="21054"/>
                    <a:pt x="63657" y="36212"/>
                  </a:cubicBezTo>
                  <a:close/>
                </a:path>
              </a:pathLst>
            </a:custGeom>
            <a:grpFill/>
            <a:ln w="10548" cap="flat">
              <a:solidFill>
                <a:schemeClr val="accent1"/>
              </a:solid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3B0D9AAE-26E5-45F3-81CA-169BA3374CAF}"/>
                </a:ext>
              </a:extLst>
            </p:cNvPr>
            <p:cNvSpPr/>
            <p:nvPr/>
          </p:nvSpPr>
          <p:spPr>
            <a:xfrm>
              <a:off x="4023565" y="5758143"/>
              <a:ext cx="63335" cy="63335"/>
            </a:xfrm>
            <a:custGeom>
              <a:avLst/>
              <a:gdLst>
                <a:gd name="connsiteX0" fmla="*/ 63657 w 63335"/>
                <a:gd name="connsiteY0" fmla="*/ 36212 h 63335"/>
                <a:gd name="connsiteX1" fmla="*/ 36212 w 63335"/>
                <a:gd name="connsiteY1" fmla="*/ 63657 h 63335"/>
                <a:gd name="connsiteX2" fmla="*/ 8767 w 63335"/>
                <a:gd name="connsiteY2" fmla="*/ 36212 h 63335"/>
                <a:gd name="connsiteX3" fmla="*/ 36212 w 63335"/>
                <a:gd name="connsiteY3" fmla="*/ 8767 h 63335"/>
                <a:gd name="connsiteX4" fmla="*/ 63657 w 63335"/>
                <a:gd name="connsiteY4" fmla="*/ 36212 h 63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35" h="63335">
                  <a:moveTo>
                    <a:pt x="63657" y="36212"/>
                  </a:moveTo>
                  <a:cubicBezTo>
                    <a:pt x="63657" y="51370"/>
                    <a:pt x="51370" y="63657"/>
                    <a:pt x="36212" y="63657"/>
                  </a:cubicBezTo>
                  <a:cubicBezTo>
                    <a:pt x="21054" y="63657"/>
                    <a:pt x="8767" y="51370"/>
                    <a:pt x="8767" y="36212"/>
                  </a:cubicBezTo>
                  <a:cubicBezTo>
                    <a:pt x="8767" y="21055"/>
                    <a:pt x="21054" y="8767"/>
                    <a:pt x="36212" y="8767"/>
                  </a:cubicBezTo>
                  <a:cubicBezTo>
                    <a:pt x="51370" y="8767"/>
                    <a:pt x="63657" y="21055"/>
                    <a:pt x="63657" y="36212"/>
                  </a:cubicBezTo>
                  <a:close/>
                </a:path>
              </a:pathLst>
            </a:custGeom>
            <a:grpFill/>
            <a:ln w="10548" cap="flat">
              <a:solidFill>
                <a:schemeClr val="accent1"/>
              </a:solid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2D8561E3-55BE-47D0-934C-B21F2EC01872}"/>
                </a:ext>
              </a:extLst>
            </p:cNvPr>
            <p:cNvSpPr/>
            <p:nvPr/>
          </p:nvSpPr>
          <p:spPr>
            <a:xfrm>
              <a:off x="4017231" y="5649418"/>
              <a:ext cx="84447" cy="84447"/>
            </a:xfrm>
            <a:custGeom>
              <a:avLst/>
              <a:gdLst>
                <a:gd name="connsiteX0" fmla="*/ 76324 w 84446"/>
                <a:gd name="connsiteY0" fmla="*/ 42546 h 84446"/>
                <a:gd name="connsiteX1" fmla="*/ 42545 w 84446"/>
                <a:gd name="connsiteY1" fmla="*/ 76324 h 84446"/>
                <a:gd name="connsiteX2" fmla="*/ 8766 w 84446"/>
                <a:gd name="connsiteY2" fmla="*/ 42546 h 84446"/>
                <a:gd name="connsiteX3" fmla="*/ 42545 w 84446"/>
                <a:gd name="connsiteY3" fmla="*/ 8767 h 84446"/>
                <a:gd name="connsiteX4" fmla="*/ 76324 w 84446"/>
                <a:gd name="connsiteY4" fmla="*/ 42546 h 8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46" h="84446">
                  <a:moveTo>
                    <a:pt x="76324" y="42546"/>
                  </a:moveTo>
                  <a:cubicBezTo>
                    <a:pt x="76324" y="61201"/>
                    <a:pt x="61201" y="76324"/>
                    <a:pt x="42545" y="76324"/>
                  </a:cubicBezTo>
                  <a:cubicBezTo>
                    <a:pt x="23890" y="76324"/>
                    <a:pt x="8766" y="61201"/>
                    <a:pt x="8766" y="42546"/>
                  </a:cubicBezTo>
                  <a:cubicBezTo>
                    <a:pt x="8766" y="23890"/>
                    <a:pt x="23890" y="8767"/>
                    <a:pt x="42545" y="8767"/>
                  </a:cubicBezTo>
                  <a:cubicBezTo>
                    <a:pt x="61201" y="8767"/>
                    <a:pt x="76324" y="23890"/>
                    <a:pt x="76324" y="42546"/>
                  </a:cubicBezTo>
                  <a:close/>
                </a:path>
              </a:pathLst>
            </a:custGeom>
            <a:grpFill/>
            <a:ln w="10548" cap="flat">
              <a:solidFill>
                <a:schemeClr val="accent1"/>
              </a:solid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B05C4EB1-6B61-41F6-B685-6858A764ECD9}"/>
                </a:ext>
              </a:extLst>
            </p:cNvPr>
            <p:cNvSpPr/>
            <p:nvPr/>
          </p:nvSpPr>
          <p:spPr>
            <a:xfrm>
              <a:off x="3990842" y="5480525"/>
              <a:ext cx="137226" cy="137226"/>
            </a:xfrm>
            <a:custGeom>
              <a:avLst/>
              <a:gdLst>
                <a:gd name="connsiteX0" fmla="*/ 129103 w 137225"/>
                <a:gd name="connsiteY0" fmla="*/ 68935 h 137225"/>
                <a:gd name="connsiteX1" fmla="*/ 68935 w 137225"/>
                <a:gd name="connsiteY1" fmla="*/ 129103 h 137225"/>
                <a:gd name="connsiteX2" fmla="*/ 8766 w 137225"/>
                <a:gd name="connsiteY2" fmla="*/ 68935 h 137225"/>
                <a:gd name="connsiteX3" fmla="*/ 68935 w 137225"/>
                <a:gd name="connsiteY3" fmla="*/ 8767 h 137225"/>
                <a:gd name="connsiteX4" fmla="*/ 129103 w 137225"/>
                <a:gd name="connsiteY4" fmla="*/ 68935 h 13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25" h="137225">
                  <a:moveTo>
                    <a:pt x="129103" y="68935"/>
                  </a:moveTo>
                  <a:cubicBezTo>
                    <a:pt x="129103" y="102165"/>
                    <a:pt x="102165" y="129103"/>
                    <a:pt x="68935" y="129103"/>
                  </a:cubicBezTo>
                  <a:cubicBezTo>
                    <a:pt x="35705" y="129103"/>
                    <a:pt x="8766" y="102165"/>
                    <a:pt x="8766" y="68935"/>
                  </a:cubicBezTo>
                  <a:cubicBezTo>
                    <a:pt x="8766" y="35705"/>
                    <a:pt x="35705" y="8767"/>
                    <a:pt x="68935" y="8767"/>
                  </a:cubicBezTo>
                  <a:cubicBezTo>
                    <a:pt x="102165" y="8767"/>
                    <a:pt x="129103" y="35705"/>
                    <a:pt x="129103" y="68935"/>
                  </a:cubicBezTo>
                  <a:close/>
                </a:path>
              </a:pathLst>
            </a:custGeom>
            <a:grpFill/>
            <a:ln w="10548" cap="flat">
              <a:solidFill>
                <a:schemeClr val="accent1"/>
              </a:solid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775238F0-19A0-4A58-9001-5ED230C1A870}"/>
                </a:ext>
              </a:extLst>
            </p:cNvPr>
            <p:cNvSpPr/>
            <p:nvPr/>
          </p:nvSpPr>
          <p:spPr>
            <a:xfrm>
              <a:off x="4020398" y="5480525"/>
              <a:ext cx="105558" cy="116114"/>
            </a:xfrm>
            <a:custGeom>
              <a:avLst/>
              <a:gdLst>
                <a:gd name="connsiteX0" fmla="*/ 39379 w 105558"/>
                <a:gd name="connsiteY0" fmla="*/ 8767 h 116114"/>
                <a:gd name="connsiteX1" fmla="*/ 22489 w 105558"/>
                <a:gd name="connsiteY1" fmla="*/ 10878 h 116114"/>
                <a:gd name="connsiteX2" fmla="*/ 8767 w 105558"/>
                <a:gd name="connsiteY2" fmla="*/ 48879 h 116114"/>
                <a:gd name="connsiteX3" fmla="*/ 68935 w 105558"/>
                <a:gd name="connsiteY3" fmla="*/ 109047 h 116114"/>
                <a:gd name="connsiteX4" fmla="*/ 85824 w 105558"/>
                <a:gd name="connsiteY4" fmla="*/ 106936 h 116114"/>
                <a:gd name="connsiteX5" fmla="*/ 99547 w 105558"/>
                <a:gd name="connsiteY5" fmla="*/ 68935 h 116114"/>
                <a:gd name="connsiteX6" fmla="*/ 39379 w 105558"/>
                <a:gd name="connsiteY6" fmla="*/ 8767 h 11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58" h="116114">
                  <a:moveTo>
                    <a:pt x="39379" y="8767"/>
                  </a:moveTo>
                  <a:cubicBezTo>
                    <a:pt x="34101" y="8767"/>
                    <a:pt x="27767" y="9822"/>
                    <a:pt x="22489" y="10878"/>
                  </a:cubicBezTo>
                  <a:cubicBezTo>
                    <a:pt x="14045" y="21434"/>
                    <a:pt x="8767" y="34101"/>
                    <a:pt x="8767" y="48879"/>
                  </a:cubicBezTo>
                  <a:cubicBezTo>
                    <a:pt x="8767" y="82658"/>
                    <a:pt x="36212" y="109047"/>
                    <a:pt x="68935" y="109047"/>
                  </a:cubicBezTo>
                  <a:cubicBezTo>
                    <a:pt x="74213" y="109047"/>
                    <a:pt x="80546" y="107992"/>
                    <a:pt x="85824" y="106936"/>
                  </a:cubicBezTo>
                  <a:cubicBezTo>
                    <a:pt x="94269" y="96380"/>
                    <a:pt x="99547" y="83713"/>
                    <a:pt x="99547" y="68935"/>
                  </a:cubicBezTo>
                  <a:cubicBezTo>
                    <a:pt x="99547" y="36212"/>
                    <a:pt x="73157" y="8767"/>
                    <a:pt x="39379" y="8767"/>
                  </a:cubicBezTo>
                  <a:close/>
                </a:path>
              </a:pathLst>
            </a:custGeom>
            <a:grpFill/>
            <a:ln w="10548" cap="flat">
              <a:solidFill>
                <a:schemeClr val="accent1"/>
              </a:solid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52ECD4BA-1B88-4C18-9BE0-58FECECF1472}"/>
                </a:ext>
              </a:extLst>
            </p:cNvPr>
            <p:cNvSpPr/>
            <p:nvPr/>
          </p:nvSpPr>
          <p:spPr>
            <a:xfrm>
              <a:off x="6058731" y="5500581"/>
              <a:ext cx="95003" cy="95003"/>
            </a:xfrm>
            <a:custGeom>
              <a:avLst/>
              <a:gdLst>
                <a:gd name="connsiteX0" fmla="*/ 93213 w 95002"/>
                <a:gd name="connsiteY0" fmla="*/ 50990 h 95002"/>
                <a:gd name="connsiteX1" fmla="*/ 50990 w 95002"/>
                <a:gd name="connsiteY1" fmla="*/ 93214 h 95002"/>
                <a:gd name="connsiteX2" fmla="*/ 8767 w 95002"/>
                <a:gd name="connsiteY2" fmla="*/ 50990 h 95002"/>
                <a:gd name="connsiteX3" fmla="*/ 50990 w 95002"/>
                <a:gd name="connsiteY3" fmla="*/ 8767 h 95002"/>
                <a:gd name="connsiteX4" fmla="*/ 93213 w 95002"/>
                <a:gd name="connsiteY4" fmla="*/ 50990 h 95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02" h="95002">
                  <a:moveTo>
                    <a:pt x="93213" y="50990"/>
                  </a:moveTo>
                  <a:cubicBezTo>
                    <a:pt x="93213" y="74310"/>
                    <a:pt x="74310" y="93214"/>
                    <a:pt x="50990" y="93214"/>
                  </a:cubicBezTo>
                  <a:cubicBezTo>
                    <a:pt x="27670" y="93214"/>
                    <a:pt x="8767" y="74310"/>
                    <a:pt x="8767" y="50990"/>
                  </a:cubicBezTo>
                  <a:cubicBezTo>
                    <a:pt x="8767" y="27671"/>
                    <a:pt x="27670" y="8767"/>
                    <a:pt x="50990" y="8767"/>
                  </a:cubicBezTo>
                  <a:cubicBezTo>
                    <a:pt x="74310" y="8767"/>
                    <a:pt x="93213" y="27671"/>
                    <a:pt x="93213" y="50990"/>
                  </a:cubicBezTo>
                  <a:close/>
                </a:path>
              </a:pathLst>
            </a:custGeom>
            <a:grpFill/>
            <a:ln w="10548" cap="flat">
              <a:solidFill>
                <a:schemeClr val="accent1"/>
              </a:solid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978A211B-242F-4C03-B22A-BF77241683D4}"/>
                </a:ext>
              </a:extLst>
            </p:cNvPr>
            <p:cNvSpPr/>
            <p:nvPr/>
          </p:nvSpPr>
          <p:spPr>
            <a:xfrm>
              <a:off x="6071398" y="5631473"/>
              <a:ext cx="73891" cy="73891"/>
            </a:xfrm>
            <a:custGeom>
              <a:avLst/>
              <a:gdLst>
                <a:gd name="connsiteX0" fmla="*/ 67879 w 73890"/>
                <a:gd name="connsiteY0" fmla="*/ 38323 h 73890"/>
                <a:gd name="connsiteX1" fmla="*/ 38323 w 73890"/>
                <a:gd name="connsiteY1" fmla="*/ 67880 h 73890"/>
                <a:gd name="connsiteX2" fmla="*/ 8767 w 73890"/>
                <a:gd name="connsiteY2" fmla="*/ 38323 h 73890"/>
                <a:gd name="connsiteX3" fmla="*/ 38323 w 73890"/>
                <a:gd name="connsiteY3" fmla="*/ 8767 h 73890"/>
                <a:gd name="connsiteX4" fmla="*/ 67879 w 73890"/>
                <a:gd name="connsiteY4" fmla="*/ 38323 h 7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90" h="73890">
                  <a:moveTo>
                    <a:pt x="67879" y="38323"/>
                  </a:moveTo>
                  <a:cubicBezTo>
                    <a:pt x="67879" y="54647"/>
                    <a:pt x="54646" y="67880"/>
                    <a:pt x="38323" y="67880"/>
                  </a:cubicBezTo>
                  <a:cubicBezTo>
                    <a:pt x="22000" y="67880"/>
                    <a:pt x="8767" y="54647"/>
                    <a:pt x="8767" y="38323"/>
                  </a:cubicBezTo>
                  <a:cubicBezTo>
                    <a:pt x="8767" y="22000"/>
                    <a:pt x="22000" y="8767"/>
                    <a:pt x="38323" y="8767"/>
                  </a:cubicBezTo>
                  <a:cubicBezTo>
                    <a:pt x="54646" y="8767"/>
                    <a:pt x="67879" y="22000"/>
                    <a:pt x="67879" y="38323"/>
                  </a:cubicBezTo>
                  <a:close/>
                </a:path>
              </a:pathLst>
            </a:custGeom>
            <a:grpFill/>
            <a:ln w="10548" cap="flat">
              <a:solidFill>
                <a:schemeClr val="accent1"/>
              </a:solid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90B7E775-9F5D-4A2B-879B-87103D604BA5}"/>
                </a:ext>
              </a:extLst>
            </p:cNvPr>
            <p:cNvSpPr/>
            <p:nvPr/>
          </p:nvSpPr>
          <p:spPr>
            <a:xfrm>
              <a:off x="6083010" y="5773977"/>
              <a:ext cx="52779" cy="52779"/>
            </a:xfrm>
            <a:custGeom>
              <a:avLst/>
              <a:gdLst>
                <a:gd name="connsiteX0" fmla="*/ 44657 w 52779"/>
                <a:gd name="connsiteY0" fmla="*/ 26712 h 52779"/>
                <a:gd name="connsiteX1" fmla="*/ 26712 w 52779"/>
                <a:gd name="connsiteY1" fmla="*/ 44657 h 52779"/>
                <a:gd name="connsiteX2" fmla="*/ 8767 w 52779"/>
                <a:gd name="connsiteY2" fmla="*/ 26712 h 52779"/>
                <a:gd name="connsiteX3" fmla="*/ 26712 w 52779"/>
                <a:gd name="connsiteY3" fmla="*/ 8767 h 52779"/>
                <a:gd name="connsiteX4" fmla="*/ 44657 w 52779"/>
                <a:gd name="connsiteY4" fmla="*/ 26712 h 52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79" h="52779">
                  <a:moveTo>
                    <a:pt x="44657" y="26712"/>
                  </a:moveTo>
                  <a:cubicBezTo>
                    <a:pt x="44657" y="36622"/>
                    <a:pt x="36623" y="44657"/>
                    <a:pt x="26712" y="44657"/>
                  </a:cubicBezTo>
                  <a:cubicBezTo>
                    <a:pt x="16801" y="44657"/>
                    <a:pt x="8767" y="36622"/>
                    <a:pt x="8767" y="26712"/>
                  </a:cubicBezTo>
                  <a:cubicBezTo>
                    <a:pt x="8767" y="16801"/>
                    <a:pt x="16801" y="8767"/>
                    <a:pt x="26712" y="8767"/>
                  </a:cubicBezTo>
                  <a:cubicBezTo>
                    <a:pt x="36623" y="8767"/>
                    <a:pt x="44657" y="16801"/>
                    <a:pt x="44657" y="26712"/>
                  </a:cubicBezTo>
                  <a:close/>
                </a:path>
              </a:pathLst>
            </a:custGeom>
            <a:grpFill/>
            <a:ln w="10548" cap="flat">
              <a:solidFill>
                <a:schemeClr val="accent1"/>
              </a:solid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883CDF14-17CB-4FB6-A117-35684487905A}"/>
                </a:ext>
              </a:extLst>
            </p:cNvPr>
            <p:cNvSpPr/>
            <p:nvPr/>
          </p:nvSpPr>
          <p:spPr>
            <a:xfrm>
              <a:off x="4784321" y="5550929"/>
              <a:ext cx="10556" cy="517236"/>
            </a:xfrm>
            <a:custGeom>
              <a:avLst/>
              <a:gdLst>
                <a:gd name="connsiteX0" fmla="*/ 3809 w 0"/>
                <a:gd name="connsiteY0" fmla="*/ 515767 h 517236"/>
                <a:gd name="connsiteX1" fmla="*/ 3809 w 0"/>
                <a:gd name="connsiteY1" fmla="*/ 3809 h 517236"/>
              </a:gdLst>
              <a:ahLst/>
              <a:cxnLst>
                <a:cxn ang="0">
                  <a:pos x="connsiteX0" y="connsiteY0"/>
                </a:cxn>
                <a:cxn ang="0">
                  <a:pos x="connsiteX1" y="connsiteY1"/>
                </a:cxn>
              </a:cxnLst>
              <a:rect l="l" t="t" r="r" b="b"/>
              <a:pathLst>
                <a:path h="517236">
                  <a:moveTo>
                    <a:pt x="3809" y="515767"/>
                  </a:moveTo>
                  <a:lnTo>
                    <a:pt x="3809" y="3809"/>
                  </a:lnTo>
                </a:path>
              </a:pathLst>
            </a:custGeom>
            <a:grpFill/>
            <a:ln w="4582" cap="flat">
              <a:solidFill>
                <a:schemeClr val="accent1"/>
              </a:solid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AFD584CB-FDA9-4AD8-A8F1-B7EBB2469816}"/>
                </a:ext>
              </a:extLst>
            </p:cNvPr>
            <p:cNvSpPr/>
            <p:nvPr/>
          </p:nvSpPr>
          <p:spPr>
            <a:xfrm>
              <a:off x="4766491" y="6044001"/>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1140"/>
                    <a:pt x="31140" y="37473"/>
                    <a:pt x="22695" y="37473"/>
                  </a:cubicBezTo>
                  <a:cubicBezTo>
                    <a:pt x="14250" y="37473"/>
                    <a:pt x="7917" y="31140"/>
                    <a:pt x="7917" y="22695"/>
                  </a:cubicBezTo>
                  <a:cubicBezTo>
                    <a:pt x="7917" y="14250"/>
                    <a:pt x="14250" y="7917"/>
                    <a:pt x="22695" y="7917"/>
                  </a:cubicBezTo>
                  <a:cubicBezTo>
                    <a:pt x="31140" y="7917"/>
                    <a:pt x="37473" y="14250"/>
                    <a:pt x="37473" y="22695"/>
                  </a:cubicBezTo>
                  <a:close/>
                </a:path>
              </a:pathLst>
            </a:custGeom>
            <a:grpFill/>
            <a:ln w="9525" cap="flat">
              <a:solidFill>
                <a:schemeClr val="accent1"/>
              </a:solid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2C90BAEF-8D8C-40C5-B5FF-EC0F375D8DF8}"/>
                </a:ext>
              </a:extLst>
            </p:cNvPr>
            <p:cNvSpPr/>
            <p:nvPr/>
          </p:nvSpPr>
          <p:spPr>
            <a:xfrm>
              <a:off x="4766491" y="5533098"/>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40" y="7917"/>
                    <a:pt x="22695" y="7917"/>
                  </a:cubicBezTo>
                  <a:cubicBezTo>
                    <a:pt x="14250" y="7917"/>
                    <a:pt x="7917" y="14250"/>
                    <a:pt x="7917" y="22695"/>
                  </a:cubicBezTo>
                  <a:cubicBezTo>
                    <a:pt x="7917" y="31140"/>
                    <a:pt x="14250" y="37473"/>
                    <a:pt x="22695" y="37473"/>
                  </a:cubicBezTo>
                  <a:cubicBezTo>
                    <a:pt x="31140"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99530AC3-6666-4043-80C2-447B264F3BB1}"/>
                </a:ext>
              </a:extLst>
            </p:cNvPr>
            <p:cNvSpPr/>
            <p:nvPr/>
          </p:nvSpPr>
          <p:spPr>
            <a:xfrm>
              <a:off x="4889880" y="5676544"/>
              <a:ext cx="10556" cy="306120"/>
            </a:xfrm>
            <a:custGeom>
              <a:avLst/>
              <a:gdLst>
                <a:gd name="connsiteX0" fmla="*/ 3809 w 0"/>
                <a:gd name="connsiteY0" fmla="*/ 305706 h 306119"/>
                <a:gd name="connsiteX1" fmla="*/ 3809 w 0"/>
                <a:gd name="connsiteY1" fmla="*/ 3809 h 306119"/>
              </a:gdLst>
              <a:ahLst/>
              <a:cxnLst>
                <a:cxn ang="0">
                  <a:pos x="connsiteX0" y="connsiteY0"/>
                </a:cxn>
                <a:cxn ang="0">
                  <a:pos x="connsiteX1" y="connsiteY1"/>
                </a:cxn>
              </a:cxnLst>
              <a:rect l="l" t="t" r="r" b="b"/>
              <a:pathLst>
                <a:path h="306119">
                  <a:moveTo>
                    <a:pt x="3809" y="305706"/>
                  </a:moveTo>
                  <a:lnTo>
                    <a:pt x="3809" y="3809"/>
                  </a:lnTo>
                </a:path>
              </a:pathLst>
            </a:custGeom>
            <a:grpFill/>
            <a:ln w="4582" cap="flat">
              <a:solidFill>
                <a:schemeClr val="accent1"/>
              </a:solid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2DFCA761-D205-4824-90BF-E66B36AD3128}"/>
                </a:ext>
              </a:extLst>
            </p:cNvPr>
            <p:cNvSpPr/>
            <p:nvPr/>
          </p:nvSpPr>
          <p:spPr>
            <a:xfrm>
              <a:off x="4870993" y="5959554"/>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7" y="37473"/>
                    <a:pt x="22695" y="37473"/>
                  </a:cubicBezTo>
                  <a:cubicBezTo>
                    <a:pt x="14533" y="37473"/>
                    <a:pt x="7917" y="30857"/>
                    <a:pt x="7917" y="22695"/>
                  </a:cubicBezTo>
                  <a:cubicBezTo>
                    <a:pt x="7917" y="14533"/>
                    <a:pt x="14533" y="7917"/>
                    <a:pt x="22695" y="7917"/>
                  </a:cubicBezTo>
                  <a:cubicBezTo>
                    <a:pt x="30857"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5676763E-0960-4113-ADC4-4385FC4C3160}"/>
                </a:ext>
              </a:extLst>
            </p:cNvPr>
            <p:cNvSpPr/>
            <p:nvPr/>
          </p:nvSpPr>
          <p:spPr>
            <a:xfrm>
              <a:off x="4870994" y="5658713"/>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40" y="7917"/>
                    <a:pt x="22695" y="7917"/>
                  </a:cubicBezTo>
                  <a:cubicBezTo>
                    <a:pt x="14250" y="7917"/>
                    <a:pt x="7917" y="14250"/>
                    <a:pt x="7917" y="22695"/>
                  </a:cubicBezTo>
                  <a:cubicBezTo>
                    <a:pt x="7917" y="31140"/>
                    <a:pt x="14250" y="37473"/>
                    <a:pt x="22695" y="37473"/>
                  </a:cubicBezTo>
                  <a:cubicBezTo>
                    <a:pt x="31140"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2D3BBF44-3506-462F-97EE-9118321148A6}"/>
                </a:ext>
              </a:extLst>
            </p:cNvPr>
            <p:cNvSpPr/>
            <p:nvPr/>
          </p:nvSpPr>
          <p:spPr>
            <a:xfrm>
              <a:off x="5441950" y="5540373"/>
              <a:ext cx="10556" cy="432790"/>
            </a:xfrm>
            <a:custGeom>
              <a:avLst/>
              <a:gdLst>
                <a:gd name="connsiteX0" fmla="*/ 3809 w 0"/>
                <a:gd name="connsiteY0" fmla="*/ 431321 h 432789"/>
                <a:gd name="connsiteX1" fmla="*/ 3809 w 0"/>
                <a:gd name="connsiteY1" fmla="*/ 3809 h 432789"/>
              </a:gdLst>
              <a:ahLst/>
              <a:cxnLst>
                <a:cxn ang="0">
                  <a:pos x="connsiteX0" y="connsiteY0"/>
                </a:cxn>
                <a:cxn ang="0">
                  <a:pos x="connsiteX1" y="connsiteY1"/>
                </a:cxn>
              </a:cxnLst>
              <a:rect l="l" t="t" r="r" b="b"/>
              <a:pathLst>
                <a:path h="432789">
                  <a:moveTo>
                    <a:pt x="3809" y="431321"/>
                  </a:moveTo>
                  <a:lnTo>
                    <a:pt x="3809" y="3809"/>
                  </a:lnTo>
                </a:path>
              </a:pathLst>
            </a:custGeom>
            <a:grpFill/>
            <a:ln w="4582" cap="flat">
              <a:solidFill>
                <a:schemeClr val="accent1"/>
              </a:solid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0DCC11E3-2A55-4303-A388-A2A5E9ADF1F5}"/>
                </a:ext>
              </a:extLst>
            </p:cNvPr>
            <p:cNvSpPr/>
            <p:nvPr/>
          </p:nvSpPr>
          <p:spPr>
            <a:xfrm>
              <a:off x="5423064" y="5948999"/>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1140"/>
                    <a:pt x="31140" y="37473"/>
                    <a:pt x="22695" y="37473"/>
                  </a:cubicBezTo>
                  <a:cubicBezTo>
                    <a:pt x="14250" y="37473"/>
                    <a:pt x="7917" y="31140"/>
                    <a:pt x="7917" y="22695"/>
                  </a:cubicBezTo>
                  <a:cubicBezTo>
                    <a:pt x="7917" y="14250"/>
                    <a:pt x="14250" y="7917"/>
                    <a:pt x="22695" y="7917"/>
                  </a:cubicBezTo>
                  <a:cubicBezTo>
                    <a:pt x="31140" y="7917"/>
                    <a:pt x="37473" y="14250"/>
                    <a:pt x="37473" y="22695"/>
                  </a:cubicBezTo>
                  <a:close/>
                </a:path>
              </a:pathLst>
            </a:custGeom>
            <a:grpFill/>
            <a:ln w="9525" cap="flat">
              <a:solidFill>
                <a:schemeClr val="accent1"/>
              </a:solid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B246E233-2317-4591-9043-E1190411AC85}"/>
                </a:ext>
              </a:extLst>
            </p:cNvPr>
            <p:cNvSpPr/>
            <p:nvPr/>
          </p:nvSpPr>
          <p:spPr>
            <a:xfrm>
              <a:off x="5423064" y="5522542"/>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40" y="7917"/>
                    <a:pt x="22695" y="7917"/>
                  </a:cubicBezTo>
                  <a:cubicBezTo>
                    <a:pt x="14250" y="7917"/>
                    <a:pt x="7917" y="14250"/>
                    <a:pt x="7917" y="22695"/>
                  </a:cubicBezTo>
                  <a:cubicBezTo>
                    <a:pt x="7917" y="31140"/>
                    <a:pt x="14250" y="37473"/>
                    <a:pt x="22695" y="37473"/>
                  </a:cubicBezTo>
                  <a:cubicBezTo>
                    <a:pt x="31140"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EDECD42E-4B11-4C16-A908-D41303962972}"/>
                </a:ext>
              </a:extLst>
            </p:cNvPr>
            <p:cNvSpPr/>
            <p:nvPr/>
          </p:nvSpPr>
          <p:spPr>
            <a:xfrm>
              <a:off x="5502119" y="5816936"/>
              <a:ext cx="10556" cy="200561"/>
            </a:xfrm>
            <a:custGeom>
              <a:avLst/>
              <a:gdLst>
                <a:gd name="connsiteX0" fmla="*/ 3809 w 0"/>
                <a:gd name="connsiteY0" fmla="*/ 3809 h 200561"/>
                <a:gd name="connsiteX1" fmla="*/ 3809 w 0"/>
                <a:gd name="connsiteY1" fmla="*/ 196981 h 200561"/>
              </a:gdLst>
              <a:ahLst/>
              <a:cxnLst>
                <a:cxn ang="0">
                  <a:pos x="connsiteX0" y="connsiteY0"/>
                </a:cxn>
                <a:cxn ang="0">
                  <a:pos x="connsiteX1" y="connsiteY1"/>
                </a:cxn>
              </a:cxnLst>
              <a:rect l="l" t="t" r="r" b="b"/>
              <a:pathLst>
                <a:path h="200561">
                  <a:moveTo>
                    <a:pt x="3809" y="3809"/>
                  </a:moveTo>
                  <a:lnTo>
                    <a:pt x="3809" y="196981"/>
                  </a:lnTo>
                </a:path>
              </a:pathLst>
            </a:custGeom>
            <a:grpFill/>
            <a:ln w="4582" cap="flat">
              <a:solidFill>
                <a:schemeClr val="accent1"/>
              </a:solid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8D77F532-008D-4A0F-8C3E-955FE95F2A83}"/>
                </a:ext>
              </a:extLst>
            </p:cNvPr>
            <p:cNvSpPr/>
            <p:nvPr/>
          </p:nvSpPr>
          <p:spPr>
            <a:xfrm>
              <a:off x="5482177" y="5798050"/>
              <a:ext cx="42223" cy="42223"/>
            </a:xfrm>
            <a:custGeom>
              <a:avLst/>
              <a:gdLst>
                <a:gd name="connsiteX0" fmla="*/ 7917 w 42223"/>
                <a:gd name="connsiteY0" fmla="*/ 22695 h 42223"/>
                <a:gd name="connsiteX1" fmla="*/ 22695 w 42223"/>
                <a:gd name="connsiteY1" fmla="*/ 7917 h 42223"/>
                <a:gd name="connsiteX2" fmla="*/ 37474 w 42223"/>
                <a:gd name="connsiteY2" fmla="*/ 22695 h 42223"/>
                <a:gd name="connsiteX3" fmla="*/ 22695 w 42223"/>
                <a:gd name="connsiteY3" fmla="*/ 37473 h 42223"/>
                <a:gd name="connsiteX4" fmla="*/ 7917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7917" y="22695"/>
                  </a:moveTo>
                  <a:cubicBezTo>
                    <a:pt x="7917" y="14250"/>
                    <a:pt x="14251" y="7917"/>
                    <a:pt x="22695" y="7917"/>
                  </a:cubicBezTo>
                  <a:cubicBezTo>
                    <a:pt x="31140" y="7917"/>
                    <a:pt x="37474" y="14250"/>
                    <a:pt x="37474" y="22695"/>
                  </a:cubicBezTo>
                  <a:cubicBezTo>
                    <a:pt x="37474" y="31140"/>
                    <a:pt x="31140" y="37473"/>
                    <a:pt x="22695" y="37473"/>
                  </a:cubicBezTo>
                  <a:cubicBezTo>
                    <a:pt x="14251" y="37473"/>
                    <a:pt x="7917" y="31140"/>
                    <a:pt x="7917" y="22695"/>
                  </a:cubicBezTo>
                  <a:close/>
                </a:path>
              </a:pathLst>
            </a:custGeom>
            <a:grpFill/>
            <a:ln w="9525" cap="flat">
              <a:solidFill>
                <a:schemeClr val="accent1"/>
              </a:solid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0AB21A25-F3BA-48D7-961C-8DE5F242D165}"/>
                </a:ext>
              </a:extLst>
            </p:cNvPr>
            <p:cNvSpPr/>
            <p:nvPr/>
          </p:nvSpPr>
          <p:spPr>
            <a:xfrm>
              <a:off x="5482177" y="5991222"/>
              <a:ext cx="42223" cy="42223"/>
            </a:xfrm>
            <a:custGeom>
              <a:avLst/>
              <a:gdLst>
                <a:gd name="connsiteX0" fmla="*/ 7917 w 42223"/>
                <a:gd name="connsiteY0" fmla="*/ 22695 h 42223"/>
                <a:gd name="connsiteX1" fmla="*/ 22695 w 42223"/>
                <a:gd name="connsiteY1" fmla="*/ 37473 h 42223"/>
                <a:gd name="connsiteX2" fmla="*/ 37474 w 42223"/>
                <a:gd name="connsiteY2" fmla="*/ 22695 h 42223"/>
                <a:gd name="connsiteX3" fmla="*/ 22695 w 42223"/>
                <a:gd name="connsiteY3" fmla="*/ 7917 h 42223"/>
                <a:gd name="connsiteX4" fmla="*/ 7917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7917" y="22695"/>
                  </a:moveTo>
                  <a:cubicBezTo>
                    <a:pt x="7917" y="31140"/>
                    <a:pt x="14251" y="37473"/>
                    <a:pt x="22695" y="37473"/>
                  </a:cubicBezTo>
                  <a:cubicBezTo>
                    <a:pt x="31140" y="37473"/>
                    <a:pt x="37474" y="31140"/>
                    <a:pt x="37474" y="22695"/>
                  </a:cubicBezTo>
                  <a:cubicBezTo>
                    <a:pt x="37474" y="14250"/>
                    <a:pt x="31140" y="7917"/>
                    <a:pt x="22695" y="7917"/>
                  </a:cubicBezTo>
                  <a:cubicBezTo>
                    <a:pt x="14251" y="7917"/>
                    <a:pt x="7917" y="14250"/>
                    <a:pt x="7917" y="22695"/>
                  </a:cubicBezTo>
                  <a:close/>
                </a:path>
              </a:pathLst>
            </a:custGeom>
            <a:grpFill/>
            <a:ln w="9525" cap="flat">
              <a:solidFill>
                <a:schemeClr val="accent1"/>
              </a:solid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3FECDCC4-7DB5-40F1-9064-A8A433650DF4}"/>
                </a:ext>
              </a:extLst>
            </p:cNvPr>
            <p:cNvSpPr/>
            <p:nvPr/>
          </p:nvSpPr>
          <p:spPr>
            <a:xfrm>
              <a:off x="5622455" y="5570985"/>
              <a:ext cx="10556" cy="760021"/>
            </a:xfrm>
            <a:custGeom>
              <a:avLst/>
              <a:gdLst>
                <a:gd name="connsiteX0" fmla="*/ 3809 w 0"/>
                <a:gd name="connsiteY0" fmla="*/ 760663 h 760020"/>
                <a:gd name="connsiteX1" fmla="*/ 3809 w 0"/>
                <a:gd name="connsiteY1" fmla="*/ 3809 h 760020"/>
              </a:gdLst>
              <a:ahLst/>
              <a:cxnLst>
                <a:cxn ang="0">
                  <a:pos x="connsiteX0" y="connsiteY0"/>
                </a:cxn>
                <a:cxn ang="0">
                  <a:pos x="connsiteX1" y="connsiteY1"/>
                </a:cxn>
              </a:cxnLst>
              <a:rect l="l" t="t" r="r" b="b"/>
              <a:pathLst>
                <a:path h="760020">
                  <a:moveTo>
                    <a:pt x="3809" y="760663"/>
                  </a:moveTo>
                  <a:lnTo>
                    <a:pt x="3809" y="3809"/>
                  </a:lnTo>
                </a:path>
              </a:pathLst>
            </a:custGeom>
            <a:grpFill/>
            <a:ln w="4582" cap="flat">
              <a:solidFill>
                <a:schemeClr val="accent1"/>
              </a:solid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76FF9DC0-5BF7-4358-85BB-63070C65FCC3}"/>
                </a:ext>
              </a:extLst>
            </p:cNvPr>
            <p:cNvSpPr/>
            <p:nvPr/>
          </p:nvSpPr>
          <p:spPr>
            <a:xfrm>
              <a:off x="5603569" y="6307897"/>
              <a:ext cx="42223" cy="42223"/>
            </a:xfrm>
            <a:custGeom>
              <a:avLst/>
              <a:gdLst>
                <a:gd name="connsiteX0" fmla="*/ 37474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4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4" y="22695"/>
                  </a:moveTo>
                  <a:cubicBezTo>
                    <a:pt x="37474" y="31140"/>
                    <a:pt x="31140" y="37473"/>
                    <a:pt x="22695" y="37473"/>
                  </a:cubicBezTo>
                  <a:cubicBezTo>
                    <a:pt x="14251" y="37473"/>
                    <a:pt x="7917" y="31140"/>
                    <a:pt x="7917" y="22695"/>
                  </a:cubicBezTo>
                  <a:cubicBezTo>
                    <a:pt x="7917" y="14250"/>
                    <a:pt x="14251" y="7917"/>
                    <a:pt x="22695" y="7917"/>
                  </a:cubicBezTo>
                  <a:cubicBezTo>
                    <a:pt x="31140" y="7917"/>
                    <a:pt x="37474" y="14250"/>
                    <a:pt x="37474" y="22695"/>
                  </a:cubicBezTo>
                  <a:close/>
                </a:path>
              </a:pathLst>
            </a:custGeom>
            <a:grpFill/>
            <a:ln w="9525" cap="flat">
              <a:solidFill>
                <a:schemeClr val="accent1"/>
              </a:solid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3D03F052-6A2C-465C-AAFF-A138B42E03C8}"/>
                </a:ext>
              </a:extLst>
            </p:cNvPr>
            <p:cNvSpPr/>
            <p:nvPr/>
          </p:nvSpPr>
          <p:spPr>
            <a:xfrm>
              <a:off x="5603569" y="5553154"/>
              <a:ext cx="42223" cy="42223"/>
            </a:xfrm>
            <a:custGeom>
              <a:avLst/>
              <a:gdLst>
                <a:gd name="connsiteX0" fmla="*/ 37474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4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4" y="22695"/>
                  </a:moveTo>
                  <a:cubicBezTo>
                    <a:pt x="37474" y="14250"/>
                    <a:pt x="31140" y="7917"/>
                    <a:pt x="22695" y="7917"/>
                  </a:cubicBezTo>
                  <a:cubicBezTo>
                    <a:pt x="14251" y="7917"/>
                    <a:pt x="7917" y="14250"/>
                    <a:pt x="7917" y="22695"/>
                  </a:cubicBezTo>
                  <a:cubicBezTo>
                    <a:pt x="7917" y="31140"/>
                    <a:pt x="14251" y="37473"/>
                    <a:pt x="22695" y="37473"/>
                  </a:cubicBezTo>
                  <a:cubicBezTo>
                    <a:pt x="31140" y="37473"/>
                    <a:pt x="37474" y="31140"/>
                    <a:pt x="37474" y="22695"/>
                  </a:cubicBezTo>
                  <a:close/>
                </a:path>
              </a:pathLst>
            </a:custGeom>
            <a:grpFill/>
            <a:ln w="9525" cap="flat">
              <a:solidFill>
                <a:schemeClr val="accent1"/>
              </a:solid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16420DFE-B540-430E-942F-D7A98B9CF954}"/>
                </a:ext>
              </a:extLst>
            </p:cNvPr>
            <p:cNvSpPr/>
            <p:nvPr/>
          </p:nvSpPr>
          <p:spPr>
            <a:xfrm>
              <a:off x="6290640" y="5445371"/>
              <a:ext cx="10556" cy="591127"/>
            </a:xfrm>
            <a:custGeom>
              <a:avLst/>
              <a:gdLst>
                <a:gd name="connsiteX0" fmla="*/ 3809 w 0"/>
                <a:gd name="connsiteY0" fmla="*/ 589658 h 591127"/>
                <a:gd name="connsiteX1" fmla="*/ 3809 w 0"/>
                <a:gd name="connsiteY1" fmla="*/ 3809 h 591127"/>
              </a:gdLst>
              <a:ahLst/>
              <a:cxnLst>
                <a:cxn ang="0">
                  <a:pos x="connsiteX0" y="connsiteY0"/>
                </a:cxn>
                <a:cxn ang="0">
                  <a:pos x="connsiteX1" y="connsiteY1"/>
                </a:cxn>
              </a:cxnLst>
              <a:rect l="l" t="t" r="r" b="b"/>
              <a:pathLst>
                <a:path h="591127">
                  <a:moveTo>
                    <a:pt x="3809" y="589658"/>
                  </a:moveTo>
                  <a:lnTo>
                    <a:pt x="3809" y="3809"/>
                  </a:lnTo>
                </a:path>
              </a:pathLst>
            </a:custGeom>
            <a:grpFill/>
            <a:ln w="4582" cap="flat">
              <a:solidFill>
                <a:schemeClr val="accent1"/>
              </a:solid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3ECCADBE-8B31-4C44-B0F3-B4C3630C3CF4}"/>
                </a:ext>
              </a:extLst>
            </p:cNvPr>
            <p:cNvSpPr/>
            <p:nvPr/>
          </p:nvSpPr>
          <p:spPr>
            <a:xfrm>
              <a:off x="6272809" y="6012334"/>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1140"/>
                    <a:pt x="31140" y="37473"/>
                    <a:pt x="22695" y="37473"/>
                  </a:cubicBezTo>
                  <a:cubicBezTo>
                    <a:pt x="14250" y="37473"/>
                    <a:pt x="7917" y="31140"/>
                    <a:pt x="7917" y="22695"/>
                  </a:cubicBezTo>
                  <a:cubicBezTo>
                    <a:pt x="7917" y="14250"/>
                    <a:pt x="14250" y="7917"/>
                    <a:pt x="22695" y="7917"/>
                  </a:cubicBezTo>
                  <a:cubicBezTo>
                    <a:pt x="31140" y="7917"/>
                    <a:pt x="37473" y="14250"/>
                    <a:pt x="37473" y="22695"/>
                  </a:cubicBezTo>
                  <a:close/>
                </a:path>
              </a:pathLst>
            </a:custGeom>
            <a:grpFill/>
            <a:ln w="9525" cap="flat">
              <a:solidFill>
                <a:schemeClr val="accent1"/>
              </a:solid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12315473-B5BF-4875-B33C-1C9804A4783D}"/>
                </a:ext>
              </a:extLst>
            </p:cNvPr>
            <p:cNvSpPr/>
            <p:nvPr/>
          </p:nvSpPr>
          <p:spPr>
            <a:xfrm>
              <a:off x="6272809" y="5426484"/>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40" y="7917"/>
                    <a:pt x="22695" y="7917"/>
                  </a:cubicBezTo>
                  <a:cubicBezTo>
                    <a:pt x="14250" y="7917"/>
                    <a:pt x="7917" y="14250"/>
                    <a:pt x="7917" y="22695"/>
                  </a:cubicBezTo>
                  <a:cubicBezTo>
                    <a:pt x="7917" y="31140"/>
                    <a:pt x="14250" y="37473"/>
                    <a:pt x="22695" y="37473"/>
                  </a:cubicBezTo>
                  <a:cubicBezTo>
                    <a:pt x="31140"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FE886507-E4F8-473C-A4BE-6EA7416A58A6}"/>
                </a:ext>
              </a:extLst>
            </p:cNvPr>
            <p:cNvSpPr/>
            <p:nvPr/>
          </p:nvSpPr>
          <p:spPr>
            <a:xfrm>
              <a:off x="5862073" y="5595264"/>
              <a:ext cx="10556" cy="390566"/>
            </a:xfrm>
            <a:custGeom>
              <a:avLst/>
              <a:gdLst>
                <a:gd name="connsiteX0" fmla="*/ 3809 w 0"/>
                <a:gd name="connsiteY0" fmla="*/ 386986 h 390566"/>
                <a:gd name="connsiteX1" fmla="*/ 3809 w 0"/>
                <a:gd name="connsiteY1" fmla="*/ 3809 h 390566"/>
              </a:gdLst>
              <a:ahLst/>
              <a:cxnLst>
                <a:cxn ang="0">
                  <a:pos x="connsiteX0" y="connsiteY0"/>
                </a:cxn>
                <a:cxn ang="0">
                  <a:pos x="connsiteX1" y="connsiteY1"/>
                </a:cxn>
              </a:cxnLst>
              <a:rect l="l" t="t" r="r" b="b"/>
              <a:pathLst>
                <a:path h="390566">
                  <a:moveTo>
                    <a:pt x="3809" y="386986"/>
                  </a:moveTo>
                  <a:lnTo>
                    <a:pt x="3809" y="3809"/>
                  </a:lnTo>
                </a:path>
              </a:pathLst>
            </a:custGeom>
            <a:grpFill/>
            <a:ln w="4582" cap="flat">
              <a:solidFill>
                <a:schemeClr val="accent1"/>
              </a:solid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17F4DDD7-5CD9-4EB8-A8C9-E055D94CD50C}"/>
                </a:ext>
              </a:extLst>
            </p:cNvPr>
            <p:cNvSpPr/>
            <p:nvPr/>
          </p:nvSpPr>
          <p:spPr>
            <a:xfrm>
              <a:off x="5844242" y="5959554"/>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1140"/>
                    <a:pt x="31139" y="37473"/>
                    <a:pt x="22695" y="37473"/>
                  </a:cubicBezTo>
                  <a:cubicBezTo>
                    <a:pt x="14250" y="37473"/>
                    <a:pt x="7917" y="31140"/>
                    <a:pt x="7917" y="22695"/>
                  </a:cubicBezTo>
                  <a:cubicBezTo>
                    <a:pt x="7917" y="14250"/>
                    <a:pt x="14250" y="7917"/>
                    <a:pt x="22695" y="7917"/>
                  </a:cubicBezTo>
                  <a:cubicBezTo>
                    <a:pt x="31139" y="7917"/>
                    <a:pt x="37473" y="14250"/>
                    <a:pt x="37473" y="22695"/>
                  </a:cubicBezTo>
                  <a:close/>
                </a:path>
              </a:pathLst>
            </a:custGeom>
            <a:grpFill/>
            <a:ln w="9525" cap="flat">
              <a:solidFill>
                <a:schemeClr val="accent1"/>
              </a:solid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BFE205CD-9ECD-48CB-A2A6-DC320E410C12}"/>
                </a:ext>
              </a:extLst>
            </p:cNvPr>
            <p:cNvSpPr/>
            <p:nvPr/>
          </p:nvSpPr>
          <p:spPr>
            <a:xfrm>
              <a:off x="5844242" y="5577433"/>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39" y="7917"/>
                    <a:pt x="22695" y="7917"/>
                  </a:cubicBezTo>
                  <a:cubicBezTo>
                    <a:pt x="14250" y="7917"/>
                    <a:pt x="7917" y="14250"/>
                    <a:pt x="7917" y="22695"/>
                  </a:cubicBezTo>
                  <a:cubicBezTo>
                    <a:pt x="7917" y="31140"/>
                    <a:pt x="14250" y="37473"/>
                    <a:pt x="22695" y="37473"/>
                  </a:cubicBezTo>
                  <a:cubicBezTo>
                    <a:pt x="31139"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2D96D85D-40F2-49D3-ADBB-9F7DCDCAC72C}"/>
                </a:ext>
              </a:extLst>
            </p:cNvPr>
            <p:cNvSpPr/>
            <p:nvPr/>
          </p:nvSpPr>
          <p:spPr>
            <a:xfrm>
              <a:off x="5982409" y="5954162"/>
              <a:ext cx="10556" cy="137226"/>
            </a:xfrm>
            <a:custGeom>
              <a:avLst/>
              <a:gdLst>
                <a:gd name="connsiteX0" fmla="*/ 3809 w 0"/>
                <a:gd name="connsiteY0" fmla="*/ 133646 h 137225"/>
                <a:gd name="connsiteX1" fmla="*/ 3809 w 0"/>
                <a:gd name="connsiteY1" fmla="*/ 3809 h 137225"/>
              </a:gdLst>
              <a:ahLst/>
              <a:cxnLst>
                <a:cxn ang="0">
                  <a:pos x="connsiteX0" y="connsiteY0"/>
                </a:cxn>
                <a:cxn ang="0">
                  <a:pos x="connsiteX1" y="connsiteY1"/>
                </a:cxn>
              </a:cxnLst>
              <a:rect l="l" t="t" r="r" b="b"/>
              <a:pathLst>
                <a:path h="137225">
                  <a:moveTo>
                    <a:pt x="3809" y="133646"/>
                  </a:moveTo>
                  <a:lnTo>
                    <a:pt x="3809" y="3809"/>
                  </a:lnTo>
                </a:path>
              </a:pathLst>
            </a:custGeom>
            <a:grpFill/>
            <a:ln w="4582" cap="flat">
              <a:solidFill>
                <a:schemeClr val="accent1"/>
              </a:solid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08FEC30E-E0F9-4C78-B3CF-D875B3EF7BC9}"/>
                </a:ext>
              </a:extLst>
            </p:cNvPr>
            <p:cNvSpPr/>
            <p:nvPr/>
          </p:nvSpPr>
          <p:spPr>
            <a:xfrm>
              <a:off x="5963523" y="6065113"/>
              <a:ext cx="42223" cy="42223"/>
            </a:xfrm>
            <a:custGeom>
              <a:avLst/>
              <a:gdLst>
                <a:gd name="connsiteX0" fmla="*/ 37473 w 42223"/>
                <a:gd name="connsiteY0" fmla="*/ 22695 h 42223"/>
                <a:gd name="connsiteX1" fmla="*/ 22695 w 42223"/>
                <a:gd name="connsiteY1" fmla="*/ 37473 h 42223"/>
                <a:gd name="connsiteX2" fmla="*/ 7916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7" y="37473"/>
                    <a:pt x="22695" y="37473"/>
                  </a:cubicBezTo>
                  <a:cubicBezTo>
                    <a:pt x="14533" y="37473"/>
                    <a:pt x="7916" y="30857"/>
                    <a:pt x="7916" y="22695"/>
                  </a:cubicBezTo>
                  <a:cubicBezTo>
                    <a:pt x="7916" y="14533"/>
                    <a:pt x="14533" y="7917"/>
                    <a:pt x="22695" y="7917"/>
                  </a:cubicBezTo>
                  <a:cubicBezTo>
                    <a:pt x="30857"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B356DCA7-63FE-47E4-B8E7-4927D57A0F07}"/>
                </a:ext>
              </a:extLst>
            </p:cNvPr>
            <p:cNvSpPr/>
            <p:nvPr/>
          </p:nvSpPr>
          <p:spPr>
            <a:xfrm>
              <a:off x="5963523" y="5936332"/>
              <a:ext cx="42223" cy="42223"/>
            </a:xfrm>
            <a:custGeom>
              <a:avLst/>
              <a:gdLst>
                <a:gd name="connsiteX0" fmla="*/ 37473 w 42223"/>
                <a:gd name="connsiteY0" fmla="*/ 22695 h 42223"/>
                <a:gd name="connsiteX1" fmla="*/ 22695 w 42223"/>
                <a:gd name="connsiteY1" fmla="*/ 37473 h 42223"/>
                <a:gd name="connsiteX2" fmla="*/ 7916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7" y="37473"/>
                    <a:pt x="22695" y="37473"/>
                  </a:cubicBezTo>
                  <a:cubicBezTo>
                    <a:pt x="14533" y="37473"/>
                    <a:pt x="7916" y="30857"/>
                    <a:pt x="7916" y="22695"/>
                  </a:cubicBezTo>
                  <a:cubicBezTo>
                    <a:pt x="7916" y="14533"/>
                    <a:pt x="14533" y="7917"/>
                    <a:pt x="22695" y="7917"/>
                  </a:cubicBezTo>
                  <a:cubicBezTo>
                    <a:pt x="30857"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45ED6375-E62D-4CAC-AD7E-86D5931D6FF0}"/>
                </a:ext>
              </a:extLst>
            </p:cNvPr>
            <p:cNvSpPr/>
            <p:nvPr/>
          </p:nvSpPr>
          <p:spPr>
            <a:xfrm>
              <a:off x="5562287" y="5900327"/>
              <a:ext cx="10556" cy="190005"/>
            </a:xfrm>
            <a:custGeom>
              <a:avLst/>
              <a:gdLst>
                <a:gd name="connsiteX0" fmla="*/ 3809 w 0"/>
                <a:gd name="connsiteY0" fmla="*/ 187481 h 190005"/>
                <a:gd name="connsiteX1" fmla="*/ 3809 w 0"/>
                <a:gd name="connsiteY1" fmla="*/ 3809 h 190005"/>
              </a:gdLst>
              <a:ahLst/>
              <a:cxnLst>
                <a:cxn ang="0">
                  <a:pos x="connsiteX0" y="connsiteY0"/>
                </a:cxn>
                <a:cxn ang="0">
                  <a:pos x="connsiteX1" y="connsiteY1"/>
                </a:cxn>
              </a:cxnLst>
              <a:rect l="l" t="t" r="r" b="b"/>
              <a:pathLst>
                <a:path h="190005">
                  <a:moveTo>
                    <a:pt x="3809" y="187481"/>
                  </a:moveTo>
                  <a:lnTo>
                    <a:pt x="3809" y="3809"/>
                  </a:lnTo>
                </a:path>
              </a:pathLst>
            </a:custGeom>
            <a:grpFill/>
            <a:ln w="4582" cap="flat">
              <a:solidFill>
                <a:schemeClr val="accent1"/>
              </a:solid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1B67855A-39C4-4B62-804D-054C663B7B7A}"/>
                </a:ext>
              </a:extLst>
            </p:cNvPr>
            <p:cNvSpPr/>
            <p:nvPr/>
          </p:nvSpPr>
          <p:spPr>
            <a:xfrm>
              <a:off x="5543401" y="6065113"/>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1140"/>
                    <a:pt x="31139" y="37473"/>
                    <a:pt x="22695" y="37473"/>
                  </a:cubicBezTo>
                  <a:cubicBezTo>
                    <a:pt x="14250" y="37473"/>
                    <a:pt x="7917" y="31140"/>
                    <a:pt x="7917" y="22695"/>
                  </a:cubicBezTo>
                  <a:cubicBezTo>
                    <a:pt x="7917" y="14250"/>
                    <a:pt x="14250" y="7917"/>
                    <a:pt x="22695" y="7917"/>
                  </a:cubicBezTo>
                  <a:cubicBezTo>
                    <a:pt x="31139" y="7917"/>
                    <a:pt x="37473" y="14250"/>
                    <a:pt x="37473" y="22695"/>
                  </a:cubicBezTo>
                  <a:close/>
                </a:path>
              </a:pathLst>
            </a:custGeom>
            <a:grpFill/>
            <a:ln w="9525" cap="flat">
              <a:solidFill>
                <a:schemeClr val="accent1"/>
              </a:solid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57034CB3-0357-4491-82F1-F0D94BE348B0}"/>
                </a:ext>
              </a:extLst>
            </p:cNvPr>
            <p:cNvSpPr/>
            <p:nvPr/>
          </p:nvSpPr>
          <p:spPr>
            <a:xfrm>
              <a:off x="5543401" y="5882497"/>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39" y="7917"/>
                    <a:pt x="22695" y="7917"/>
                  </a:cubicBezTo>
                  <a:cubicBezTo>
                    <a:pt x="14250" y="7917"/>
                    <a:pt x="7917" y="14250"/>
                    <a:pt x="7917" y="22695"/>
                  </a:cubicBezTo>
                  <a:cubicBezTo>
                    <a:pt x="7917" y="31140"/>
                    <a:pt x="14250" y="37473"/>
                    <a:pt x="22695" y="37473"/>
                  </a:cubicBezTo>
                  <a:cubicBezTo>
                    <a:pt x="31139"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885BCC41-C8E2-494C-8F88-7CE5CEB6060C}"/>
                </a:ext>
              </a:extLst>
            </p:cNvPr>
            <p:cNvSpPr/>
            <p:nvPr/>
          </p:nvSpPr>
          <p:spPr>
            <a:xfrm>
              <a:off x="5681568" y="5827492"/>
              <a:ext cx="10556" cy="137226"/>
            </a:xfrm>
            <a:custGeom>
              <a:avLst/>
              <a:gdLst>
                <a:gd name="connsiteX0" fmla="*/ 3809 w 0"/>
                <a:gd name="connsiteY0" fmla="*/ 133646 h 137225"/>
                <a:gd name="connsiteX1" fmla="*/ 3809 w 0"/>
                <a:gd name="connsiteY1" fmla="*/ 3809 h 137225"/>
              </a:gdLst>
              <a:ahLst/>
              <a:cxnLst>
                <a:cxn ang="0">
                  <a:pos x="connsiteX0" y="connsiteY0"/>
                </a:cxn>
                <a:cxn ang="0">
                  <a:pos x="connsiteX1" y="connsiteY1"/>
                </a:cxn>
              </a:cxnLst>
              <a:rect l="l" t="t" r="r" b="b"/>
              <a:pathLst>
                <a:path h="137225">
                  <a:moveTo>
                    <a:pt x="3809" y="133646"/>
                  </a:moveTo>
                  <a:lnTo>
                    <a:pt x="3809" y="3809"/>
                  </a:lnTo>
                </a:path>
              </a:pathLst>
            </a:custGeom>
            <a:grpFill/>
            <a:ln w="4582" cap="flat">
              <a:solidFill>
                <a:schemeClr val="accent1"/>
              </a:solid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33C57751-E962-4F6B-BF9E-6E38F418C45D}"/>
                </a:ext>
              </a:extLst>
            </p:cNvPr>
            <p:cNvSpPr/>
            <p:nvPr/>
          </p:nvSpPr>
          <p:spPr>
            <a:xfrm>
              <a:off x="5663737" y="5938443"/>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1140"/>
                    <a:pt x="31140" y="37473"/>
                    <a:pt x="22695" y="37473"/>
                  </a:cubicBezTo>
                  <a:cubicBezTo>
                    <a:pt x="14251" y="37473"/>
                    <a:pt x="7917" y="31140"/>
                    <a:pt x="7917" y="22695"/>
                  </a:cubicBezTo>
                  <a:cubicBezTo>
                    <a:pt x="7917" y="14250"/>
                    <a:pt x="14251" y="7917"/>
                    <a:pt x="22695" y="7917"/>
                  </a:cubicBezTo>
                  <a:cubicBezTo>
                    <a:pt x="31140" y="7917"/>
                    <a:pt x="37473" y="14250"/>
                    <a:pt x="37473" y="22695"/>
                  </a:cubicBezTo>
                  <a:close/>
                </a:path>
              </a:pathLst>
            </a:custGeom>
            <a:grpFill/>
            <a:ln w="9525" cap="flat">
              <a:solidFill>
                <a:schemeClr val="accent1"/>
              </a:solid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BF9F012D-6BBD-4CE8-9F04-476351C65632}"/>
                </a:ext>
              </a:extLst>
            </p:cNvPr>
            <p:cNvSpPr/>
            <p:nvPr/>
          </p:nvSpPr>
          <p:spPr>
            <a:xfrm>
              <a:off x="5663737" y="5809661"/>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40" y="7917"/>
                    <a:pt x="22695" y="7917"/>
                  </a:cubicBezTo>
                  <a:cubicBezTo>
                    <a:pt x="14251" y="7917"/>
                    <a:pt x="7917" y="14250"/>
                    <a:pt x="7917" y="22695"/>
                  </a:cubicBezTo>
                  <a:cubicBezTo>
                    <a:pt x="7917" y="31140"/>
                    <a:pt x="14251" y="37473"/>
                    <a:pt x="22695" y="37473"/>
                  </a:cubicBezTo>
                  <a:cubicBezTo>
                    <a:pt x="31140"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2538AA34-4E8A-4FD9-AADF-706338281945}"/>
                </a:ext>
              </a:extLst>
            </p:cNvPr>
            <p:cNvSpPr/>
            <p:nvPr/>
          </p:nvSpPr>
          <p:spPr>
            <a:xfrm>
              <a:off x="5801905" y="5572041"/>
              <a:ext cx="10556" cy="432790"/>
            </a:xfrm>
            <a:custGeom>
              <a:avLst/>
              <a:gdLst>
                <a:gd name="connsiteX0" fmla="*/ 3809 w 0"/>
                <a:gd name="connsiteY0" fmla="*/ 431321 h 432789"/>
                <a:gd name="connsiteX1" fmla="*/ 3809 w 0"/>
                <a:gd name="connsiteY1" fmla="*/ 3809 h 432789"/>
              </a:gdLst>
              <a:ahLst/>
              <a:cxnLst>
                <a:cxn ang="0">
                  <a:pos x="connsiteX0" y="connsiteY0"/>
                </a:cxn>
                <a:cxn ang="0">
                  <a:pos x="connsiteX1" y="connsiteY1"/>
                </a:cxn>
              </a:cxnLst>
              <a:rect l="l" t="t" r="r" b="b"/>
              <a:pathLst>
                <a:path h="432789">
                  <a:moveTo>
                    <a:pt x="3809" y="431321"/>
                  </a:moveTo>
                  <a:lnTo>
                    <a:pt x="3809" y="3809"/>
                  </a:lnTo>
                </a:path>
              </a:pathLst>
            </a:custGeom>
            <a:grpFill/>
            <a:ln w="4582" cap="flat">
              <a:solidFill>
                <a:schemeClr val="accent1"/>
              </a:solid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FE29C1B4-00B6-457B-90D4-9717C5D482D3}"/>
                </a:ext>
              </a:extLst>
            </p:cNvPr>
            <p:cNvSpPr/>
            <p:nvPr/>
          </p:nvSpPr>
          <p:spPr>
            <a:xfrm>
              <a:off x="5784074" y="5980666"/>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1140"/>
                    <a:pt x="31140" y="37473"/>
                    <a:pt x="22695" y="37473"/>
                  </a:cubicBezTo>
                  <a:cubicBezTo>
                    <a:pt x="14250" y="37473"/>
                    <a:pt x="7917" y="31140"/>
                    <a:pt x="7917" y="22695"/>
                  </a:cubicBezTo>
                  <a:cubicBezTo>
                    <a:pt x="7917" y="14250"/>
                    <a:pt x="14250" y="7917"/>
                    <a:pt x="22695" y="7917"/>
                  </a:cubicBezTo>
                  <a:cubicBezTo>
                    <a:pt x="31140" y="7917"/>
                    <a:pt x="37473" y="14250"/>
                    <a:pt x="37473" y="22695"/>
                  </a:cubicBezTo>
                  <a:close/>
                </a:path>
              </a:pathLst>
            </a:custGeom>
            <a:grpFill/>
            <a:ln w="9525" cap="flat">
              <a:solidFill>
                <a:schemeClr val="accent1"/>
              </a:solid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6BDB9443-5511-4782-979C-18C502D7C5E8}"/>
                </a:ext>
              </a:extLst>
            </p:cNvPr>
            <p:cNvSpPr/>
            <p:nvPr/>
          </p:nvSpPr>
          <p:spPr>
            <a:xfrm>
              <a:off x="5783018" y="5554210"/>
              <a:ext cx="42223" cy="42223"/>
            </a:xfrm>
            <a:custGeom>
              <a:avLst/>
              <a:gdLst>
                <a:gd name="connsiteX0" fmla="*/ 37474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4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4" y="22695"/>
                  </a:moveTo>
                  <a:cubicBezTo>
                    <a:pt x="37474" y="30857"/>
                    <a:pt x="30857" y="37473"/>
                    <a:pt x="22695" y="37473"/>
                  </a:cubicBezTo>
                  <a:cubicBezTo>
                    <a:pt x="14533" y="37473"/>
                    <a:pt x="7917" y="30857"/>
                    <a:pt x="7917" y="22695"/>
                  </a:cubicBezTo>
                  <a:cubicBezTo>
                    <a:pt x="7917" y="14533"/>
                    <a:pt x="14533" y="7917"/>
                    <a:pt x="22695" y="7917"/>
                  </a:cubicBezTo>
                  <a:cubicBezTo>
                    <a:pt x="30857" y="7917"/>
                    <a:pt x="37474" y="14533"/>
                    <a:pt x="37474" y="22695"/>
                  </a:cubicBezTo>
                  <a:close/>
                </a:path>
              </a:pathLst>
            </a:custGeom>
            <a:grpFill/>
            <a:ln w="9525" cap="flat">
              <a:solidFill>
                <a:schemeClr val="accent1"/>
              </a:solid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5547E096-FC8A-42F8-942E-F53C3E792CAE}"/>
                </a:ext>
              </a:extLst>
            </p:cNvPr>
            <p:cNvSpPr/>
            <p:nvPr/>
          </p:nvSpPr>
          <p:spPr>
            <a:xfrm>
              <a:off x="5922241" y="5656487"/>
              <a:ext cx="10556" cy="591127"/>
            </a:xfrm>
            <a:custGeom>
              <a:avLst/>
              <a:gdLst>
                <a:gd name="connsiteX0" fmla="*/ 3809 w 0"/>
                <a:gd name="connsiteY0" fmla="*/ 589658 h 591127"/>
                <a:gd name="connsiteX1" fmla="*/ 3809 w 0"/>
                <a:gd name="connsiteY1" fmla="*/ 3809 h 591127"/>
              </a:gdLst>
              <a:ahLst/>
              <a:cxnLst>
                <a:cxn ang="0">
                  <a:pos x="connsiteX0" y="connsiteY0"/>
                </a:cxn>
                <a:cxn ang="0">
                  <a:pos x="connsiteX1" y="connsiteY1"/>
                </a:cxn>
              </a:cxnLst>
              <a:rect l="l" t="t" r="r" b="b"/>
              <a:pathLst>
                <a:path h="591127">
                  <a:moveTo>
                    <a:pt x="3809" y="589658"/>
                  </a:moveTo>
                  <a:lnTo>
                    <a:pt x="3809" y="3809"/>
                  </a:lnTo>
                </a:path>
              </a:pathLst>
            </a:custGeom>
            <a:grpFill/>
            <a:ln w="4582" cap="flat">
              <a:solidFill>
                <a:schemeClr val="accent1"/>
              </a:solid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D7E75FC7-F527-442A-9B7A-D25DEE41FE3E}"/>
                </a:ext>
              </a:extLst>
            </p:cNvPr>
            <p:cNvSpPr/>
            <p:nvPr/>
          </p:nvSpPr>
          <p:spPr>
            <a:xfrm>
              <a:off x="5904410" y="6223451"/>
              <a:ext cx="42223" cy="42223"/>
            </a:xfrm>
            <a:custGeom>
              <a:avLst/>
              <a:gdLst>
                <a:gd name="connsiteX0" fmla="*/ 37474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4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4" y="22695"/>
                  </a:moveTo>
                  <a:cubicBezTo>
                    <a:pt x="37474" y="31140"/>
                    <a:pt x="31140" y="37473"/>
                    <a:pt x="22695" y="37473"/>
                  </a:cubicBezTo>
                  <a:cubicBezTo>
                    <a:pt x="14251" y="37473"/>
                    <a:pt x="7917" y="31140"/>
                    <a:pt x="7917" y="22695"/>
                  </a:cubicBezTo>
                  <a:cubicBezTo>
                    <a:pt x="7917" y="14250"/>
                    <a:pt x="14251" y="7917"/>
                    <a:pt x="22695" y="7917"/>
                  </a:cubicBezTo>
                  <a:cubicBezTo>
                    <a:pt x="31140" y="7917"/>
                    <a:pt x="37474" y="14250"/>
                    <a:pt x="37474" y="22695"/>
                  </a:cubicBezTo>
                  <a:close/>
                </a:path>
              </a:pathLst>
            </a:custGeom>
            <a:grpFill/>
            <a:ln w="9525" cap="flat">
              <a:solidFill>
                <a:schemeClr val="accent1"/>
              </a:solid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6849A69A-7E16-4386-BED0-F9C6A82B13EC}"/>
                </a:ext>
              </a:extLst>
            </p:cNvPr>
            <p:cNvSpPr/>
            <p:nvPr/>
          </p:nvSpPr>
          <p:spPr>
            <a:xfrm>
              <a:off x="5903355" y="5637601"/>
              <a:ext cx="42223" cy="42223"/>
            </a:xfrm>
            <a:custGeom>
              <a:avLst/>
              <a:gdLst>
                <a:gd name="connsiteX0" fmla="*/ 38529 w 42223"/>
                <a:gd name="connsiteY0" fmla="*/ 22695 h 42223"/>
                <a:gd name="connsiteX1" fmla="*/ 23751 w 42223"/>
                <a:gd name="connsiteY1" fmla="*/ 7917 h 42223"/>
                <a:gd name="connsiteX2" fmla="*/ 7917 w 42223"/>
                <a:gd name="connsiteY2" fmla="*/ 22695 h 42223"/>
                <a:gd name="connsiteX3" fmla="*/ 22695 w 42223"/>
                <a:gd name="connsiteY3" fmla="*/ 37473 h 42223"/>
                <a:gd name="connsiteX4" fmla="*/ 38529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8529" y="22695"/>
                  </a:moveTo>
                  <a:cubicBezTo>
                    <a:pt x="38529" y="14250"/>
                    <a:pt x="32195" y="7917"/>
                    <a:pt x="23751" y="7917"/>
                  </a:cubicBezTo>
                  <a:cubicBezTo>
                    <a:pt x="15306" y="7917"/>
                    <a:pt x="7917" y="14250"/>
                    <a:pt x="7917" y="22695"/>
                  </a:cubicBezTo>
                  <a:cubicBezTo>
                    <a:pt x="7917" y="31140"/>
                    <a:pt x="14250" y="37473"/>
                    <a:pt x="22695" y="37473"/>
                  </a:cubicBezTo>
                  <a:cubicBezTo>
                    <a:pt x="31140" y="37473"/>
                    <a:pt x="38529" y="31140"/>
                    <a:pt x="38529" y="22695"/>
                  </a:cubicBezTo>
                  <a:close/>
                </a:path>
              </a:pathLst>
            </a:custGeom>
            <a:grpFill/>
            <a:ln w="9525" cap="flat">
              <a:solidFill>
                <a:schemeClr val="accent1"/>
              </a:solid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1368B67C-8574-4A65-82CD-4A27B5C3CE72}"/>
                </a:ext>
              </a:extLst>
            </p:cNvPr>
            <p:cNvSpPr/>
            <p:nvPr/>
          </p:nvSpPr>
          <p:spPr>
            <a:xfrm>
              <a:off x="6042578" y="5806380"/>
              <a:ext cx="10556" cy="200561"/>
            </a:xfrm>
            <a:custGeom>
              <a:avLst/>
              <a:gdLst>
                <a:gd name="connsiteX0" fmla="*/ 3809 w 0"/>
                <a:gd name="connsiteY0" fmla="*/ 196981 h 200561"/>
                <a:gd name="connsiteX1" fmla="*/ 3809 w 0"/>
                <a:gd name="connsiteY1" fmla="*/ 3809 h 200561"/>
              </a:gdLst>
              <a:ahLst/>
              <a:cxnLst>
                <a:cxn ang="0">
                  <a:pos x="connsiteX0" y="connsiteY0"/>
                </a:cxn>
                <a:cxn ang="0">
                  <a:pos x="connsiteX1" y="connsiteY1"/>
                </a:cxn>
              </a:cxnLst>
              <a:rect l="l" t="t" r="r" b="b"/>
              <a:pathLst>
                <a:path h="200561">
                  <a:moveTo>
                    <a:pt x="3809" y="196981"/>
                  </a:moveTo>
                  <a:lnTo>
                    <a:pt x="3809" y="3809"/>
                  </a:lnTo>
                </a:path>
              </a:pathLst>
            </a:custGeom>
            <a:grpFill/>
            <a:ln w="4582" cap="flat">
              <a:solidFill>
                <a:schemeClr val="accent1"/>
              </a:solid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7D9BDDD4-6AA6-4071-80BD-F9B1DBD07CD6}"/>
                </a:ext>
              </a:extLst>
            </p:cNvPr>
            <p:cNvSpPr/>
            <p:nvPr/>
          </p:nvSpPr>
          <p:spPr>
            <a:xfrm>
              <a:off x="6024747" y="5980565"/>
              <a:ext cx="42223" cy="42223"/>
            </a:xfrm>
            <a:custGeom>
              <a:avLst/>
              <a:gdLst>
                <a:gd name="connsiteX0" fmla="*/ 37473 w 42223"/>
                <a:gd name="connsiteY0" fmla="*/ 22796 h 42223"/>
                <a:gd name="connsiteX1" fmla="*/ 22695 w 42223"/>
                <a:gd name="connsiteY1" fmla="*/ 37574 h 42223"/>
                <a:gd name="connsiteX2" fmla="*/ 7917 w 42223"/>
                <a:gd name="connsiteY2" fmla="*/ 22796 h 42223"/>
                <a:gd name="connsiteX3" fmla="*/ 22695 w 42223"/>
                <a:gd name="connsiteY3" fmla="*/ 8018 h 42223"/>
                <a:gd name="connsiteX4" fmla="*/ 37473 w 42223"/>
                <a:gd name="connsiteY4" fmla="*/ 22796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796"/>
                  </a:moveTo>
                  <a:cubicBezTo>
                    <a:pt x="37473" y="31241"/>
                    <a:pt x="31140" y="37574"/>
                    <a:pt x="22695" y="37574"/>
                  </a:cubicBezTo>
                  <a:cubicBezTo>
                    <a:pt x="14250" y="37574"/>
                    <a:pt x="7917" y="31241"/>
                    <a:pt x="7917" y="22796"/>
                  </a:cubicBezTo>
                  <a:cubicBezTo>
                    <a:pt x="7917" y="14351"/>
                    <a:pt x="14250" y="8018"/>
                    <a:pt x="22695" y="8018"/>
                  </a:cubicBezTo>
                  <a:cubicBezTo>
                    <a:pt x="30084" y="6962"/>
                    <a:pt x="37473" y="14351"/>
                    <a:pt x="37473" y="22796"/>
                  </a:cubicBezTo>
                  <a:close/>
                </a:path>
              </a:pathLst>
            </a:custGeom>
            <a:grpFill/>
            <a:ln w="9525" cap="flat">
              <a:solidFill>
                <a:schemeClr val="accent1"/>
              </a:solid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70E39354-14F5-40E8-986C-285A7DEE1D5B}"/>
                </a:ext>
              </a:extLst>
            </p:cNvPr>
            <p:cNvSpPr/>
            <p:nvPr/>
          </p:nvSpPr>
          <p:spPr>
            <a:xfrm>
              <a:off x="6024747" y="5787494"/>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40" y="7917"/>
                    <a:pt x="22695" y="7917"/>
                  </a:cubicBezTo>
                  <a:cubicBezTo>
                    <a:pt x="14250" y="7917"/>
                    <a:pt x="7917" y="14250"/>
                    <a:pt x="7917" y="22695"/>
                  </a:cubicBezTo>
                  <a:cubicBezTo>
                    <a:pt x="7917" y="31140"/>
                    <a:pt x="14250" y="37473"/>
                    <a:pt x="22695" y="37473"/>
                  </a:cubicBezTo>
                  <a:cubicBezTo>
                    <a:pt x="30084" y="38529"/>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CC49BC72-D50E-4D9A-A34D-FD02A0406EAF}"/>
                </a:ext>
              </a:extLst>
            </p:cNvPr>
            <p:cNvSpPr/>
            <p:nvPr/>
          </p:nvSpPr>
          <p:spPr>
            <a:xfrm>
              <a:off x="5232945" y="5513984"/>
              <a:ext cx="10556" cy="559460"/>
            </a:xfrm>
            <a:custGeom>
              <a:avLst/>
              <a:gdLst>
                <a:gd name="connsiteX0" fmla="*/ 3809 w 0"/>
                <a:gd name="connsiteY0" fmla="*/ 563269 h 559459"/>
                <a:gd name="connsiteX1" fmla="*/ 3809 w 0"/>
                <a:gd name="connsiteY1" fmla="*/ 3809 h 559459"/>
              </a:gdLst>
              <a:ahLst/>
              <a:cxnLst>
                <a:cxn ang="0">
                  <a:pos x="connsiteX0" y="connsiteY0"/>
                </a:cxn>
                <a:cxn ang="0">
                  <a:pos x="connsiteX1" y="connsiteY1"/>
                </a:cxn>
              </a:cxnLst>
              <a:rect l="l" t="t" r="r" b="b"/>
              <a:pathLst>
                <a:path h="559459">
                  <a:moveTo>
                    <a:pt x="3809" y="563269"/>
                  </a:moveTo>
                  <a:lnTo>
                    <a:pt x="3809" y="3809"/>
                  </a:lnTo>
                </a:path>
              </a:pathLst>
            </a:custGeom>
            <a:grpFill/>
            <a:ln w="4582" cap="flat">
              <a:solidFill>
                <a:schemeClr val="accent1"/>
              </a:solid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246AF2F1-6B3C-4D07-B86C-6933E92EC9D9}"/>
                </a:ext>
              </a:extLst>
            </p:cNvPr>
            <p:cNvSpPr/>
            <p:nvPr/>
          </p:nvSpPr>
          <p:spPr>
            <a:xfrm>
              <a:off x="5214058" y="6054557"/>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7" y="37473"/>
                    <a:pt x="22695" y="37473"/>
                  </a:cubicBezTo>
                  <a:cubicBezTo>
                    <a:pt x="14533" y="37473"/>
                    <a:pt x="7917" y="30857"/>
                    <a:pt x="7917" y="22695"/>
                  </a:cubicBezTo>
                  <a:cubicBezTo>
                    <a:pt x="7917" y="14533"/>
                    <a:pt x="14533" y="7917"/>
                    <a:pt x="22695" y="7917"/>
                  </a:cubicBezTo>
                  <a:cubicBezTo>
                    <a:pt x="30857"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74F30E76-8841-4F01-9547-827E3357958B}"/>
                </a:ext>
              </a:extLst>
            </p:cNvPr>
            <p:cNvSpPr/>
            <p:nvPr/>
          </p:nvSpPr>
          <p:spPr>
            <a:xfrm>
              <a:off x="5214058" y="5496153"/>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7" y="37473"/>
                    <a:pt x="22695" y="37473"/>
                  </a:cubicBezTo>
                  <a:cubicBezTo>
                    <a:pt x="14533" y="37473"/>
                    <a:pt x="7917" y="30857"/>
                    <a:pt x="7917" y="22695"/>
                  </a:cubicBezTo>
                  <a:cubicBezTo>
                    <a:pt x="7917" y="14533"/>
                    <a:pt x="14533" y="7917"/>
                    <a:pt x="22695" y="7917"/>
                  </a:cubicBezTo>
                  <a:cubicBezTo>
                    <a:pt x="30857"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729448CF-5FD3-4D98-B97A-4E37406C1141}"/>
                </a:ext>
              </a:extLst>
            </p:cNvPr>
            <p:cNvSpPr/>
            <p:nvPr/>
          </p:nvSpPr>
          <p:spPr>
            <a:xfrm>
              <a:off x="6252639" y="5687099"/>
              <a:ext cx="10556" cy="306120"/>
            </a:xfrm>
            <a:custGeom>
              <a:avLst/>
              <a:gdLst>
                <a:gd name="connsiteX0" fmla="*/ 3809 w 0"/>
                <a:gd name="connsiteY0" fmla="*/ 305706 h 306119"/>
                <a:gd name="connsiteX1" fmla="*/ 3809 w 0"/>
                <a:gd name="connsiteY1" fmla="*/ 3809 h 306119"/>
              </a:gdLst>
              <a:ahLst/>
              <a:cxnLst>
                <a:cxn ang="0">
                  <a:pos x="connsiteX0" y="connsiteY0"/>
                </a:cxn>
                <a:cxn ang="0">
                  <a:pos x="connsiteX1" y="connsiteY1"/>
                </a:cxn>
              </a:cxnLst>
              <a:rect l="l" t="t" r="r" b="b"/>
              <a:pathLst>
                <a:path h="306119">
                  <a:moveTo>
                    <a:pt x="3809" y="305706"/>
                  </a:moveTo>
                  <a:lnTo>
                    <a:pt x="3809" y="3809"/>
                  </a:lnTo>
                </a:path>
              </a:pathLst>
            </a:custGeom>
            <a:grpFill/>
            <a:ln w="4582" cap="flat">
              <a:solidFill>
                <a:schemeClr val="accent1"/>
              </a:solid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26BBF1D1-D985-4A4F-B425-88571F1FF688}"/>
                </a:ext>
              </a:extLst>
            </p:cNvPr>
            <p:cNvSpPr/>
            <p:nvPr/>
          </p:nvSpPr>
          <p:spPr>
            <a:xfrm>
              <a:off x="6233753" y="5970110"/>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1140"/>
                    <a:pt x="31140" y="37473"/>
                    <a:pt x="22695" y="37473"/>
                  </a:cubicBezTo>
                  <a:cubicBezTo>
                    <a:pt x="14251" y="37473"/>
                    <a:pt x="7917" y="31140"/>
                    <a:pt x="7917" y="22695"/>
                  </a:cubicBezTo>
                  <a:cubicBezTo>
                    <a:pt x="7917" y="14250"/>
                    <a:pt x="14251" y="7917"/>
                    <a:pt x="22695" y="7917"/>
                  </a:cubicBezTo>
                  <a:cubicBezTo>
                    <a:pt x="31140" y="7917"/>
                    <a:pt x="37473" y="14250"/>
                    <a:pt x="37473" y="22695"/>
                  </a:cubicBezTo>
                  <a:close/>
                </a:path>
              </a:pathLst>
            </a:custGeom>
            <a:grpFill/>
            <a:ln w="9525" cap="flat">
              <a:solidFill>
                <a:schemeClr val="accent1"/>
              </a:solid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784AE003-A92E-402D-9E4E-BC17DF1DFD67}"/>
                </a:ext>
              </a:extLst>
            </p:cNvPr>
            <p:cNvSpPr/>
            <p:nvPr/>
          </p:nvSpPr>
          <p:spPr>
            <a:xfrm>
              <a:off x="6233753" y="5669269"/>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40" y="7917"/>
                    <a:pt x="22695" y="7917"/>
                  </a:cubicBezTo>
                  <a:cubicBezTo>
                    <a:pt x="14251" y="7917"/>
                    <a:pt x="7917" y="14250"/>
                    <a:pt x="7917" y="22695"/>
                  </a:cubicBezTo>
                  <a:cubicBezTo>
                    <a:pt x="7917" y="31140"/>
                    <a:pt x="14251" y="37473"/>
                    <a:pt x="22695" y="37473"/>
                  </a:cubicBezTo>
                  <a:cubicBezTo>
                    <a:pt x="31140"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7FDE3146-DF89-467A-A2C4-7DC1E42D1D01}"/>
                </a:ext>
              </a:extLst>
            </p:cNvPr>
            <p:cNvSpPr/>
            <p:nvPr/>
          </p:nvSpPr>
          <p:spPr>
            <a:xfrm>
              <a:off x="6357142" y="5363035"/>
              <a:ext cx="10556" cy="654462"/>
            </a:xfrm>
            <a:custGeom>
              <a:avLst/>
              <a:gdLst>
                <a:gd name="connsiteX0" fmla="*/ 3809 w 0"/>
                <a:gd name="connsiteY0" fmla="*/ 650882 h 654462"/>
                <a:gd name="connsiteX1" fmla="*/ 3809 w 0"/>
                <a:gd name="connsiteY1" fmla="*/ 3809 h 654462"/>
              </a:gdLst>
              <a:ahLst/>
              <a:cxnLst>
                <a:cxn ang="0">
                  <a:pos x="connsiteX0" y="connsiteY0"/>
                </a:cxn>
                <a:cxn ang="0">
                  <a:pos x="connsiteX1" y="connsiteY1"/>
                </a:cxn>
              </a:cxnLst>
              <a:rect l="l" t="t" r="r" b="b"/>
              <a:pathLst>
                <a:path h="654462">
                  <a:moveTo>
                    <a:pt x="3809" y="650882"/>
                  </a:moveTo>
                  <a:lnTo>
                    <a:pt x="3809" y="3809"/>
                  </a:lnTo>
                </a:path>
              </a:pathLst>
            </a:custGeom>
            <a:grpFill/>
            <a:ln w="4582" cap="flat">
              <a:solidFill>
                <a:schemeClr val="accent1"/>
              </a:solid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FE0A6D74-D8C6-4B39-988D-092B6719F703}"/>
                </a:ext>
              </a:extLst>
            </p:cNvPr>
            <p:cNvSpPr/>
            <p:nvPr/>
          </p:nvSpPr>
          <p:spPr>
            <a:xfrm>
              <a:off x="6339311" y="5991222"/>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1140"/>
                    <a:pt x="31140" y="37473"/>
                    <a:pt x="22695" y="37473"/>
                  </a:cubicBezTo>
                  <a:cubicBezTo>
                    <a:pt x="14251" y="37473"/>
                    <a:pt x="7917" y="31140"/>
                    <a:pt x="7917" y="22695"/>
                  </a:cubicBezTo>
                  <a:cubicBezTo>
                    <a:pt x="7917" y="14250"/>
                    <a:pt x="14251" y="7917"/>
                    <a:pt x="22695" y="7917"/>
                  </a:cubicBezTo>
                  <a:cubicBezTo>
                    <a:pt x="31140" y="7917"/>
                    <a:pt x="37473" y="14250"/>
                    <a:pt x="37473" y="22695"/>
                  </a:cubicBezTo>
                  <a:close/>
                </a:path>
              </a:pathLst>
            </a:custGeom>
            <a:grpFill/>
            <a:ln w="9525" cap="flat">
              <a:solidFill>
                <a:schemeClr val="accent1"/>
              </a:solid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2AD6DB21-EA2B-44F5-8D0D-FC361F9C0322}"/>
                </a:ext>
              </a:extLst>
            </p:cNvPr>
            <p:cNvSpPr/>
            <p:nvPr/>
          </p:nvSpPr>
          <p:spPr>
            <a:xfrm>
              <a:off x="6339311" y="5345204"/>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40" y="7917"/>
                    <a:pt x="22695" y="7917"/>
                  </a:cubicBezTo>
                  <a:cubicBezTo>
                    <a:pt x="14251" y="7917"/>
                    <a:pt x="7917" y="14250"/>
                    <a:pt x="7917" y="22695"/>
                  </a:cubicBezTo>
                  <a:cubicBezTo>
                    <a:pt x="7917" y="31140"/>
                    <a:pt x="14251" y="37473"/>
                    <a:pt x="22695" y="37473"/>
                  </a:cubicBezTo>
                  <a:cubicBezTo>
                    <a:pt x="31140"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987634FC-7C8F-4F23-B45D-A58A1D55D30E}"/>
                </a:ext>
              </a:extLst>
            </p:cNvPr>
            <p:cNvSpPr/>
            <p:nvPr/>
          </p:nvSpPr>
          <p:spPr>
            <a:xfrm>
              <a:off x="6432088" y="5624820"/>
              <a:ext cx="10556" cy="517236"/>
            </a:xfrm>
            <a:custGeom>
              <a:avLst/>
              <a:gdLst>
                <a:gd name="connsiteX0" fmla="*/ 3809 w 0"/>
                <a:gd name="connsiteY0" fmla="*/ 515767 h 517236"/>
                <a:gd name="connsiteX1" fmla="*/ 3809 w 0"/>
                <a:gd name="connsiteY1" fmla="*/ 3809 h 517236"/>
              </a:gdLst>
              <a:ahLst/>
              <a:cxnLst>
                <a:cxn ang="0">
                  <a:pos x="connsiteX0" y="connsiteY0"/>
                </a:cxn>
                <a:cxn ang="0">
                  <a:pos x="connsiteX1" y="connsiteY1"/>
                </a:cxn>
              </a:cxnLst>
              <a:rect l="l" t="t" r="r" b="b"/>
              <a:pathLst>
                <a:path h="517236">
                  <a:moveTo>
                    <a:pt x="3809" y="515767"/>
                  </a:moveTo>
                  <a:lnTo>
                    <a:pt x="3809" y="3809"/>
                  </a:lnTo>
                </a:path>
              </a:pathLst>
            </a:custGeom>
            <a:grpFill/>
            <a:ln w="4582" cap="flat">
              <a:solidFill>
                <a:schemeClr val="accent1"/>
              </a:solid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3165E992-FC9E-4CE6-A822-FE0870A4C70F}"/>
                </a:ext>
              </a:extLst>
            </p:cNvPr>
            <p:cNvSpPr/>
            <p:nvPr/>
          </p:nvSpPr>
          <p:spPr>
            <a:xfrm>
              <a:off x="6413202" y="6117892"/>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1140"/>
                    <a:pt x="31140" y="37473"/>
                    <a:pt x="22695" y="37473"/>
                  </a:cubicBezTo>
                  <a:cubicBezTo>
                    <a:pt x="14251" y="37473"/>
                    <a:pt x="7917" y="31140"/>
                    <a:pt x="7917" y="22695"/>
                  </a:cubicBezTo>
                  <a:cubicBezTo>
                    <a:pt x="7917" y="14250"/>
                    <a:pt x="14251" y="7917"/>
                    <a:pt x="22695" y="7917"/>
                  </a:cubicBezTo>
                  <a:cubicBezTo>
                    <a:pt x="31140" y="7917"/>
                    <a:pt x="37473" y="14250"/>
                    <a:pt x="37473" y="22695"/>
                  </a:cubicBezTo>
                  <a:close/>
                </a:path>
              </a:pathLst>
            </a:custGeom>
            <a:grpFill/>
            <a:ln w="9525" cap="flat">
              <a:solidFill>
                <a:schemeClr val="accent1"/>
              </a:solid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FC4843B9-7096-49DF-B045-E211C3F9B913}"/>
                </a:ext>
              </a:extLst>
            </p:cNvPr>
            <p:cNvSpPr/>
            <p:nvPr/>
          </p:nvSpPr>
          <p:spPr>
            <a:xfrm>
              <a:off x="6413202" y="5606989"/>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40" y="7917"/>
                    <a:pt x="22695" y="7917"/>
                  </a:cubicBezTo>
                  <a:cubicBezTo>
                    <a:pt x="14251" y="7917"/>
                    <a:pt x="7917" y="14250"/>
                    <a:pt x="7917" y="22695"/>
                  </a:cubicBezTo>
                  <a:cubicBezTo>
                    <a:pt x="7917" y="31140"/>
                    <a:pt x="14251" y="37473"/>
                    <a:pt x="22695" y="37473"/>
                  </a:cubicBezTo>
                  <a:cubicBezTo>
                    <a:pt x="31140"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CE98AD96-DCBC-4FF3-97DC-79EEAFB2962F}"/>
                </a:ext>
              </a:extLst>
            </p:cNvPr>
            <p:cNvSpPr/>
            <p:nvPr/>
          </p:nvSpPr>
          <p:spPr>
            <a:xfrm>
              <a:off x="6526035" y="5750434"/>
              <a:ext cx="10556" cy="306120"/>
            </a:xfrm>
            <a:custGeom>
              <a:avLst/>
              <a:gdLst>
                <a:gd name="connsiteX0" fmla="*/ 3809 w 0"/>
                <a:gd name="connsiteY0" fmla="*/ 305706 h 306119"/>
                <a:gd name="connsiteX1" fmla="*/ 3809 w 0"/>
                <a:gd name="connsiteY1" fmla="*/ 3809 h 306119"/>
              </a:gdLst>
              <a:ahLst/>
              <a:cxnLst>
                <a:cxn ang="0">
                  <a:pos x="connsiteX0" y="connsiteY0"/>
                </a:cxn>
                <a:cxn ang="0">
                  <a:pos x="connsiteX1" y="connsiteY1"/>
                </a:cxn>
              </a:cxnLst>
              <a:rect l="l" t="t" r="r" b="b"/>
              <a:pathLst>
                <a:path h="306119">
                  <a:moveTo>
                    <a:pt x="3809" y="305706"/>
                  </a:moveTo>
                  <a:lnTo>
                    <a:pt x="3809" y="3809"/>
                  </a:lnTo>
                </a:path>
              </a:pathLst>
            </a:custGeom>
            <a:grpFill/>
            <a:ln w="4582" cap="flat">
              <a:solidFill>
                <a:schemeClr val="accent1"/>
              </a:solid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E328C247-FF0C-4EA5-AAC4-4FDC4CA490F9}"/>
                </a:ext>
              </a:extLst>
            </p:cNvPr>
            <p:cNvSpPr/>
            <p:nvPr/>
          </p:nvSpPr>
          <p:spPr>
            <a:xfrm>
              <a:off x="6508205" y="6033445"/>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1140"/>
                    <a:pt x="31140" y="37473"/>
                    <a:pt x="22695" y="37473"/>
                  </a:cubicBezTo>
                  <a:cubicBezTo>
                    <a:pt x="14251" y="37473"/>
                    <a:pt x="7917" y="31140"/>
                    <a:pt x="7917" y="22695"/>
                  </a:cubicBezTo>
                  <a:cubicBezTo>
                    <a:pt x="7917" y="14250"/>
                    <a:pt x="14251" y="7917"/>
                    <a:pt x="22695" y="7917"/>
                  </a:cubicBezTo>
                  <a:cubicBezTo>
                    <a:pt x="31140" y="7917"/>
                    <a:pt x="37473" y="14250"/>
                    <a:pt x="37473" y="22695"/>
                  </a:cubicBezTo>
                  <a:close/>
                </a:path>
              </a:pathLst>
            </a:custGeom>
            <a:grpFill/>
            <a:ln w="9525" cap="flat">
              <a:solidFill>
                <a:schemeClr val="accent1"/>
              </a:solid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0F9BD90D-ADD2-4EC5-A6FB-FC589C7ECEB5}"/>
                </a:ext>
              </a:extLst>
            </p:cNvPr>
            <p:cNvSpPr/>
            <p:nvPr/>
          </p:nvSpPr>
          <p:spPr>
            <a:xfrm>
              <a:off x="6508205" y="5732604"/>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40" y="7917"/>
                    <a:pt x="22695" y="7917"/>
                  </a:cubicBezTo>
                  <a:cubicBezTo>
                    <a:pt x="14251" y="7917"/>
                    <a:pt x="7917" y="14250"/>
                    <a:pt x="7917" y="22695"/>
                  </a:cubicBezTo>
                  <a:cubicBezTo>
                    <a:pt x="7917" y="31140"/>
                    <a:pt x="14251" y="37473"/>
                    <a:pt x="22695" y="37473"/>
                  </a:cubicBezTo>
                  <a:cubicBezTo>
                    <a:pt x="31140"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F666E96F-F1D7-4A38-96D7-1C419AF3E49B}"/>
                </a:ext>
              </a:extLst>
            </p:cNvPr>
            <p:cNvSpPr/>
            <p:nvPr/>
          </p:nvSpPr>
          <p:spPr>
            <a:xfrm>
              <a:off x="6722374" y="5806380"/>
              <a:ext cx="10556" cy="200561"/>
            </a:xfrm>
            <a:custGeom>
              <a:avLst/>
              <a:gdLst>
                <a:gd name="connsiteX0" fmla="*/ 3809 w 0"/>
                <a:gd name="connsiteY0" fmla="*/ 196981 h 200561"/>
                <a:gd name="connsiteX1" fmla="*/ 3809 w 0"/>
                <a:gd name="connsiteY1" fmla="*/ 3809 h 200561"/>
              </a:gdLst>
              <a:ahLst/>
              <a:cxnLst>
                <a:cxn ang="0">
                  <a:pos x="connsiteX0" y="connsiteY0"/>
                </a:cxn>
                <a:cxn ang="0">
                  <a:pos x="connsiteX1" y="connsiteY1"/>
                </a:cxn>
              </a:cxnLst>
              <a:rect l="l" t="t" r="r" b="b"/>
              <a:pathLst>
                <a:path h="200561">
                  <a:moveTo>
                    <a:pt x="3809" y="196981"/>
                  </a:moveTo>
                  <a:lnTo>
                    <a:pt x="3809" y="3809"/>
                  </a:lnTo>
                </a:path>
              </a:pathLst>
            </a:custGeom>
            <a:grpFill/>
            <a:ln w="4582" cap="flat">
              <a:solidFill>
                <a:schemeClr val="accent1"/>
              </a:solid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848B5DE9-A7E0-4155-AB7C-5244CA39B9B7}"/>
                </a:ext>
              </a:extLst>
            </p:cNvPr>
            <p:cNvSpPr/>
            <p:nvPr/>
          </p:nvSpPr>
          <p:spPr>
            <a:xfrm>
              <a:off x="6704544" y="5980666"/>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1140"/>
                    <a:pt x="31139" y="37473"/>
                    <a:pt x="22695" y="37473"/>
                  </a:cubicBezTo>
                  <a:cubicBezTo>
                    <a:pt x="14250" y="37473"/>
                    <a:pt x="7917" y="31140"/>
                    <a:pt x="7917" y="22695"/>
                  </a:cubicBezTo>
                  <a:cubicBezTo>
                    <a:pt x="7917" y="14250"/>
                    <a:pt x="14250" y="7917"/>
                    <a:pt x="22695" y="7917"/>
                  </a:cubicBezTo>
                  <a:cubicBezTo>
                    <a:pt x="31139" y="7917"/>
                    <a:pt x="37473" y="14250"/>
                    <a:pt x="37473" y="22695"/>
                  </a:cubicBezTo>
                  <a:close/>
                </a:path>
              </a:pathLst>
            </a:custGeom>
            <a:grpFill/>
            <a:ln w="9525" cap="flat">
              <a:solidFill>
                <a:schemeClr val="accent1"/>
              </a:solid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AB23FD89-A7AA-44FC-96D1-CEB6B1E07AD9}"/>
                </a:ext>
              </a:extLst>
            </p:cNvPr>
            <p:cNvSpPr/>
            <p:nvPr/>
          </p:nvSpPr>
          <p:spPr>
            <a:xfrm>
              <a:off x="6704544" y="5787494"/>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39" y="7917"/>
                    <a:pt x="22695" y="7917"/>
                  </a:cubicBezTo>
                  <a:cubicBezTo>
                    <a:pt x="14250" y="7917"/>
                    <a:pt x="7917" y="14250"/>
                    <a:pt x="7917" y="22695"/>
                  </a:cubicBezTo>
                  <a:cubicBezTo>
                    <a:pt x="7917" y="31140"/>
                    <a:pt x="14250" y="37473"/>
                    <a:pt x="22695" y="37473"/>
                  </a:cubicBezTo>
                  <a:cubicBezTo>
                    <a:pt x="31139"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03FEDB37-8032-4FC6-9B6F-DF44C32BD8CF}"/>
                </a:ext>
              </a:extLst>
            </p:cNvPr>
            <p:cNvSpPr/>
            <p:nvPr/>
          </p:nvSpPr>
          <p:spPr>
            <a:xfrm>
              <a:off x="6780431" y="5814825"/>
              <a:ext cx="10556" cy="168894"/>
            </a:xfrm>
            <a:custGeom>
              <a:avLst/>
              <a:gdLst>
                <a:gd name="connsiteX0" fmla="*/ 3809 w 0"/>
                <a:gd name="connsiteY0" fmla="*/ 3809 h 168893"/>
                <a:gd name="connsiteX1" fmla="*/ 3809 w 0"/>
                <a:gd name="connsiteY1" fmla="*/ 167424 h 168893"/>
              </a:gdLst>
              <a:ahLst/>
              <a:cxnLst>
                <a:cxn ang="0">
                  <a:pos x="connsiteX0" y="connsiteY0"/>
                </a:cxn>
                <a:cxn ang="0">
                  <a:pos x="connsiteX1" y="connsiteY1"/>
                </a:cxn>
              </a:cxnLst>
              <a:rect l="l" t="t" r="r" b="b"/>
              <a:pathLst>
                <a:path h="168893">
                  <a:moveTo>
                    <a:pt x="3809" y="3809"/>
                  </a:moveTo>
                  <a:lnTo>
                    <a:pt x="3809" y="167424"/>
                  </a:lnTo>
                </a:path>
              </a:pathLst>
            </a:custGeom>
            <a:grpFill/>
            <a:ln w="4582" cap="flat">
              <a:solidFill>
                <a:schemeClr val="accent1"/>
              </a:solid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28DCE4A9-4943-4898-9AE9-AD65B8C2A8D6}"/>
                </a:ext>
              </a:extLst>
            </p:cNvPr>
            <p:cNvSpPr/>
            <p:nvPr/>
          </p:nvSpPr>
          <p:spPr>
            <a:xfrm>
              <a:off x="6761545" y="5796994"/>
              <a:ext cx="42223" cy="42223"/>
            </a:xfrm>
            <a:custGeom>
              <a:avLst/>
              <a:gdLst>
                <a:gd name="connsiteX0" fmla="*/ 7917 w 42223"/>
                <a:gd name="connsiteY0" fmla="*/ 22695 h 42223"/>
                <a:gd name="connsiteX1" fmla="*/ 22695 w 42223"/>
                <a:gd name="connsiteY1" fmla="*/ 7917 h 42223"/>
                <a:gd name="connsiteX2" fmla="*/ 37473 w 42223"/>
                <a:gd name="connsiteY2" fmla="*/ 22695 h 42223"/>
                <a:gd name="connsiteX3" fmla="*/ 22695 w 42223"/>
                <a:gd name="connsiteY3" fmla="*/ 37473 h 42223"/>
                <a:gd name="connsiteX4" fmla="*/ 7917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7917" y="22695"/>
                  </a:moveTo>
                  <a:cubicBezTo>
                    <a:pt x="7917" y="14250"/>
                    <a:pt x="14251" y="7917"/>
                    <a:pt x="22695" y="7917"/>
                  </a:cubicBezTo>
                  <a:cubicBezTo>
                    <a:pt x="31140" y="7917"/>
                    <a:pt x="37473" y="14250"/>
                    <a:pt x="37473" y="22695"/>
                  </a:cubicBezTo>
                  <a:cubicBezTo>
                    <a:pt x="37473" y="31140"/>
                    <a:pt x="31140" y="37473"/>
                    <a:pt x="22695" y="37473"/>
                  </a:cubicBezTo>
                  <a:cubicBezTo>
                    <a:pt x="14251" y="37473"/>
                    <a:pt x="7917" y="31140"/>
                    <a:pt x="7917" y="22695"/>
                  </a:cubicBezTo>
                  <a:close/>
                </a:path>
              </a:pathLst>
            </a:custGeom>
            <a:grpFill/>
            <a:ln w="9525" cap="flat">
              <a:solidFill>
                <a:schemeClr val="accent1"/>
              </a:solid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808EBCD5-2102-4E67-82DD-EF769EFEB043}"/>
                </a:ext>
              </a:extLst>
            </p:cNvPr>
            <p:cNvSpPr/>
            <p:nvPr/>
          </p:nvSpPr>
          <p:spPr>
            <a:xfrm>
              <a:off x="6761545" y="5959554"/>
              <a:ext cx="42223" cy="42223"/>
            </a:xfrm>
            <a:custGeom>
              <a:avLst/>
              <a:gdLst>
                <a:gd name="connsiteX0" fmla="*/ 7917 w 42223"/>
                <a:gd name="connsiteY0" fmla="*/ 22695 h 42223"/>
                <a:gd name="connsiteX1" fmla="*/ 22695 w 42223"/>
                <a:gd name="connsiteY1" fmla="*/ 37473 h 42223"/>
                <a:gd name="connsiteX2" fmla="*/ 37473 w 42223"/>
                <a:gd name="connsiteY2" fmla="*/ 22695 h 42223"/>
                <a:gd name="connsiteX3" fmla="*/ 22695 w 42223"/>
                <a:gd name="connsiteY3" fmla="*/ 7917 h 42223"/>
                <a:gd name="connsiteX4" fmla="*/ 7917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7917" y="22695"/>
                  </a:moveTo>
                  <a:cubicBezTo>
                    <a:pt x="7917" y="31140"/>
                    <a:pt x="14251" y="37473"/>
                    <a:pt x="22695" y="37473"/>
                  </a:cubicBezTo>
                  <a:cubicBezTo>
                    <a:pt x="31140" y="37473"/>
                    <a:pt x="37473" y="31140"/>
                    <a:pt x="37473" y="22695"/>
                  </a:cubicBezTo>
                  <a:cubicBezTo>
                    <a:pt x="37473" y="14250"/>
                    <a:pt x="31140" y="7917"/>
                    <a:pt x="22695" y="7917"/>
                  </a:cubicBezTo>
                  <a:cubicBezTo>
                    <a:pt x="14251" y="7917"/>
                    <a:pt x="7917" y="14250"/>
                    <a:pt x="7917" y="22695"/>
                  </a:cubicBezTo>
                  <a:close/>
                </a:path>
              </a:pathLst>
            </a:custGeom>
            <a:grpFill/>
            <a:ln w="9525" cap="flat">
              <a:solidFill>
                <a:schemeClr val="accent1"/>
              </a:solid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285CA2E5-B080-4376-A46F-256E9490F6E5}"/>
                </a:ext>
              </a:extLst>
            </p:cNvPr>
            <p:cNvSpPr/>
            <p:nvPr/>
          </p:nvSpPr>
          <p:spPr>
            <a:xfrm>
              <a:off x="6896545" y="5205753"/>
              <a:ext cx="10556" cy="855023"/>
            </a:xfrm>
            <a:custGeom>
              <a:avLst/>
              <a:gdLst>
                <a:gd name="connsiteX0" fmla="*/ 3809 w 0"/>
                <a:gd name="connsiteY0" fmla="*/ 860943 h 855023"/>
                <a:gd name="connsiteX1" fmla="*/ 3809 w 0"/>
                <a:gd name="connsiteY1" fmla="*/ 3809 h 855023"/>
              </a:gdLst>
              <a:ahLst/>
              <a:cxnLst>
                <a:cxn ang="0">
                  <a:pos x="connsiteX0" y="connsiteY0"/>
                </a:cxn>
                <a:cxn ang="0">
                  <a:pos x="connsiteX1" y="connsiteY1"/>
                </a:cxn>
              </a:cxnLst>
              <a:rect l="l" t="t" r="r" b="b"/>
              <a:pathLst>
                <a:path h="855023">
                  <a:moveTo>
                    <a:pt x="3809" y="860943"/>
                  </a:moveTo>
                  <a:lnTo>
                    <a:pt x="3809" y="3809"/>
                  </a:lnTo>
                </a:path>
              </a:pathLst>
            </a:custGeom>
            <a:grpFill/>
            <a:ln w="4582" cap="flat">
              <a:solidFill>
                <a:schemeClr val="accent1"/>
              </a:solid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05CBCEFE-0406-41C4-9BEE-5EF6508AEDBE}"/>
                </a:ext>
              </a:extLst>
            </p:cNvPr>
            <p:cNvSpPr/>
            <p:nvPr/>
          </p:nvSpPr>
          <p:spPr>
            <a:xfrm>
              <a:off x="6877659" y="6044001"/>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1140"/>
                    <a:pt x="31140" y="37473"/>
                    <a:pt x="22695" y="37473"/>
                  </a:cubicBezTo>
                  <a:cubicBezTo>
                    <a:pt x="14251" y="37473"/>
                    <a:pt x="7917" y="31140"/>
                    <a:pt x="7917" y="22695"/>
                  </a:cubicBezTo>
                  <a:cubicBezTo>
                    <a:pt x="7917" y="14250"/>
                    <a:pt x="14251" y="7917"/>
                    <a:pt x="22695" y="7917"/>
                  </a:cubicBezTo>
                  <a:cubicBezTo>
                    <a:pt x="31140" y="7917"/>
                    <a:pt x="37473" y="14250"/>
                    <a:pt x="37473" y="22695"/>
                  </a:cubicBezTo>
                  <a:close/>
                </a:path>
              </a:pathLst>
            </a:custGeom>
            <a:grpFill/>
            <a:ln w="9525" cap="flat">
              <a:solidFill>
                <a:schemeClr val="accent1"/>
              </a:solid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75105F60-7901-425F-87BB-5904E7D77717}"/>
                </a:ext>
              </a:extLst>
            </p:cNvPr>
            <p:cNvSpPr/>
            <p:nvPr/>
          </p:nvSpPr>
          <p:spPr>
            <a:xfrm>
              <a:off x="6877659" y="5187922"/>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40" y="7917"/>
                    <a:pt x="22695" y="7917"/>
                  </a:cubicBezTo>
                  <a:cubicBezTo>
                    <a:pt x="14251" y="7917"/>
                    <a:pt x="7917" y="14250"/>
                    <a:pt x="7917" y="22695"/>
                  </a:cubicBezTo>
                  <a:cubicBezTo>
                    <a:pt x="7917" y="31140"/>
                    <a:pt x="14251" y="37473"/>
                    <a:pt x="22695" y="37473"/>
                  </a:cubicBezTo>
                  <a:cubicBezTo>
                    <a:pt x="31140"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0422FB55-3217-47A1-A0DD-6C205D11CA72}"/>
                </a:ext>
              </a:extLst>
            </p:cNvPr>
            <p:cNvSpPr/>
            <p:nvPr/>
          </p:nvSpPr>
          <p:spPr>
            <a:xfrm>
              <a:off x="7011604" y="5790547"/>
              <a:ext cx="10556" cy="200561"/>
            </a:xfrm>
            <a:custGeom>
              <a:avLst/>
              <a:gdLst>
                <a:gd name="connsiteX0" fmla="*/ 3809 w 0"/>
                <a:gd name="connsiteY0" fmla="*/ 202259 h 200561"/>
                <a:gd name="connsiteX1" fmla="*/ 3809 w 0"/>
                <a:gd name="connsiteY1" fmla="*/ 3809 h 200561"/>
              </a:gdLst>
              <a:ahLst/>
              <a:cxnLst>
                <a:cxn ang="0">
                  <a:pos x="connsiteX0" y="connsiteY0"/>
                </a:cxn>
                <a:cxn ang="0">
                  <a:pos x="connsiteX1" y="connsiteY1"/>
                </a:cxn>
              </a:cxnLst>
              <a:rect l="l" t="t" r="r" b="b"/>
              <a:pathLst>
                <a:path h="200561">
                  <a:moveTo>
                    <a:pt x="3809" y="202259"/>
                  </a:moveTo>
                  <a:lnTo>
                    <a:pt x="3809" y="3809"/>
                  </a:lnTo>
                </a:path>
              </a:pathLst>
            </a:custGeom>
            <a:grpFill/>
            <a:ln w="4582" cap="flat">
              <a:solidFill>
                <a:schemeClr val="accent1"/>
              </a:solid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BB5CB50F-BF44-4BA9-B40F-A8D172C4C35F}"/>
                </a:ext>
              </a:extLst>
            </p:cNvPr>
            <p:cNvSpPr/>
            <p:nvPr/>
          </p:nvSpPr>
          <p:spPr>
            <a:xfrm>
              <a:off x="6993773" y="5970110"/>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1140"/>
                    <a:pt x="31140" y="37473"/>
                    <a:pt x="22695" y="37473"/>
                  </a:cubicBezTo>
                  <a:cubicBezTo>
                    <a:pt x="14251" y="37473"/>
                    <a:pt x="7917" y="31140"/>
                    <a:pt x="7917" y="22695"/>
                  </a:cubicBezTo>
                  <a:cubicBezTo>
                    <a:pt x="7917" y="14250"/>
                    <a:pt x="14251" y="7917"/>
                    <a:pt x="22695" y="7917"/>
                  </a:cubicBezTo>
                  <a:cubicBezTo>
                    <a:pt x="31140" y="7917"/>
                    <a:pt x="37473" y="14250"/>
                    <a:pt x="37473" y="22695"/>
                  </a:cubicBezTo>
                  <a:close/>
                </a:path>
              </a:pathLst>
            </a:custGeom>
            <a:grpFill/>
            <a:ln w="9525" cap="flat">
              <a:solidFill>
                <a:schemeClr val="accent1"/>
              </a:solid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95EAEA61-7A2A-4A8C-B03B-3B58086EBAF4}"/>
                </a:ext>
              </a:extLst>
            </p:cNvPr>
            <p:cNvSpPr/>
            <p:nvPr/>
          </p:nvSpPr>
          <p:spPr>
            <a:xfrm>
              <a:off x="6993773" y="5772716"/>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40" y="7917"/>
                    <a:pt x="22695" y="7917"/>
                  </a:cubicBezTo>
                  <a:cubicBezTo>
                    <a:pt x="14251" y="7917"/>
                    <a:pt x="7917" y="14250"/>
                    <a:pt x="7917" y="22695"/>
                  </a:cubicBezTo>
                  <a:cubicBezTo>
                    <a:pt x="7917" y="31140"/>
                    <a:pt x="14251" y="37473"/>
                    <a:pt x="22695" y="37473"/>
                  </a:cubicBezTo>
                  <a:cubicBezTo>
                    <a:pt x="31140"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7DB6FED4-E539-4BD3-BA6A-9BF49F6A15AF}"/>
                </a:ext>
              </a:extLst>
            </p:cNvPr>
            <p:cNvSpPr/>
            <p:nvPr/>
          </p:nvSpPr>
          <p:spPr>
            <a:xfrm>
              <a:off x="7127718" y="5865493"/>
              <a:ext cx="10556" cy="84447"/>
            </a:xfrm>
            <a:custGeom>
              <a:avLst/>
              <a:gdLst>
                <a:gd name="connsiteX0" fmla="*/ 3809 w 0"/>
                <a:gd name="connsiteY0" fmla="*/ 85089 h 84446"/>
                <a:gd name="connsiteX1" fmla="*/ 3809 w 0"/>
                <a:gd name="connsiteY1" fmla="*/ 3809 h 84446"/>
              </a:gdLst>
              <a:ahLst/>
              <a:cxnLst>
                <a:cxn ang="0">
                  <a:pos x="connsiteX0" y="connsiteY0"/>
                </a:cxn>
                <a:cxn ang="0">
                  <a:pos x="connsiteX1" y="connsiteY1"/>
                </a:cxn>
              </a:cxnLst>
              <a:rect l="l" t="t" r="r" b="b"/>
              <a:pathLst>
                <a:path h="84446">
                  <a:moveTo>
                    <a:pt x="3809" y="85089"/>
                  </a:moveTo>
                  <a:lnTo>
                    <a:pt x="3809" y="3809"/>
                  </a:lnTo>
                </a:path>
              </a:pathLst>
            </a:custGeom>
            <a:grpFill/>
            <a:ln w="4582" cap="flat">
              <a:solidFill>
                <a:schemeClr val="accent1"/>
              </a:solid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A745841E-1B4B-47F0-A70E-40D1630C1889}"/>
                </a:ext>
              </a:extLst>
            </p:cNvPr>
            <p:cNvSpPr/>
            <p:nvPr/>
          </p:nvSpPr>
          <p:spPr>
            <a:xfrm>
              <a:off x="7108832" y="5926831"/>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1140"/>
                    <a:pt x="31140" y="37473"/>
                    <a:pt x="22695" y="37473"/>
                  </a:cubicBezTo>
                  <a:cubicBezTo>
                    <a:pt x="14250" y="37473"/>
                    <a:pt x="7917" y="31140"/>
                    <a:pt x="7917" y="22695"/>
                  </a:cubicBezTo>
                  <a:cubicBezTo>
                    <a:pt x="7917" y="14250"/>
                    <a:pt x="14250" y="7917"/>
                    <a:pt x="22695" y="7917"/>
                  </a:cubicBezTo>
                  <a:cubicBezTo>
                    <a:pt x="31140" y="7917"/>
                    <a:pt x="37473" y="15306"/>
                    <a:pt x="37473" y="22695"/>
                  </a:cubicBezTo>
                  <a:close/>
                </a:path>
              </a:pathLst>
            </a:custGeom>
            <a:grpFill/>
            <a:ln w="9525" cap="flat">
              <a:solidFill>
                <a:schemeClr val="accent1"/>
              </a:solid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C6E9B377-7715-40A1-983B-38EAF6AA3667}"/>
                </a:ext>
              </a:extLst>
            </p:cNvPr>
            <p:cNvSpPr/>
            <p:nvPr/>
          </p:nvSpPr>
          <p:spPr>
            <a:xfrm>
              <a:off x="7108832" y="5847662"/>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40" y="7917"/>
                    <a:pt x="22695" y="7917"/>
                  </a:cubicBezTo>
                  <a:cubicBezTo>
                    <a:pt x="14250" y="7917"/>
                    <a:pt x="7917" y="14250"/>
                    <a:pt x="7917" y="22695"/>
                  </a:cubicBezTo>
                  <a:cubicBezTo>
                    <a:pt x="7917" y="31140"/>
                    <a:pt x="14250" y="37473"/>
                    <a:pt x="22695" y="37473"/>
                  </a:cubicBezTo>
                  <a:cubicBezTo>
                    <a:pt x="31140"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F2E36861-186F-4EBE-BDAB-7ABE930274E4}"/>
                </a:ext>
              </a:extLst>
            </p:cNvPr>
            <p:cNvSpPr/>
            <p:nvPr/>
          </p:nvSpPr>
          <p:spPr>
            <a:xfrm>
              <a:off x="7242777" y="5879216"/>
              <a:ext cx="10556" cy="105558"/>
            </a:xfrm>
            <a:custGeom>
              <a:avLst/>
              <a:gdLst>
                <a:gd name="connsiteX0" fmla="*/ 3809 w 0"/>
                <a:gd name="connsiteY0" fmla="*/ 103034 h 105558"/>
                <a:gd name="connsiteX1" fmla="*/ 3809 w 0"/>
                <a:gd name="connsiteY1" fmla="*/ 3809 h 105558"/>
              </a:gdLst>
              <a:ahLst/>
              <a:cxnLst>
                <a:cxn ang="0">
                  <a:pos x="connsiteX0" y="connsiteY0"/>
                </a:cxn>
                <a:cxn ang="0">
                  <a:pos x="connsiteX1" y="connsiteY1"/>
                </a:cxn>
              </a:cxnLst>
              <a:rect l="l" t="t" r="r" b="b"/>
              <a:pathLst>
                <a:path h="105558">
                  <a:moveTo>
                    <a:pt x="3809" y="103034"/>
                  </a:moveTo>
                  <a:lnTo>
                    <a:pt x="3809" y="3809"/>
                  </a:lnTo>
                </a:path>
              </a:pathLst>
            </a:custGeom>
            <a:grpFill/>
            <a:ln w="4582" cap="flat">
              <a:solidFill>
                <a:schemeClr val="accent1"/>
              </a:solid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E83FD312-3D32-4B93-AD3D-674B20084D18}"/>
                </a:ext>
              </a:extLst>
            </p:cNvPr>
            <p:cNvSpPr/>
            <p:nvPr/>
          </p:nvSpPr>
          <p:spPr>
            <a:xfrm>
              <a:off x="7224946" y="5959454"/>
              <a:ext cx="42223" cy="42223"/>
            </a:xfrm>
            <a:custGeom>
              <a:avLst/>
              <a:gdLst>
                <a:gd name="connsiteX0" fmla="*/ 37473 w 42223"/>
                <a:gd name="connsiteY0" fmla="*/ 22796 h 42223"/>
                <a:gd name="connsiteX1" fmla="*/ 22695 w 42223"/>
                <a:gd name="connsiteY1" fmla="*/ 37574 h 42223"/>
                <a:gd name="connsiteX2" fmla="*/ 7917 w 42223"/>
                <a:gd name="connsiteY2" fmla="*/ 22796 h 42223"/>
                <a:gd name="connsiteX3" fmla="*/ 22695 w 42223"/>
                <a:gd name="connsiteY3" fmla="*/ 8018 h 42223"/>
                <a:gd name="connsiteX4" fmla="*/ 37473 w 42223"/>
                <a:gd name="connsiteY4" fmla="*/ 22796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796"/>
                  </a:moveTo>
                  <a:cubicBezTo>
                    <a:pt x="37473" y="31241"/>
                    <a:pt x="31140" y="37574"/>
                    <a:pt x="22695" y="37574"/>
                  </a:cubicBezTo>
                  <a:cubicBezTo>
                    <a:pt x="14250" y="37574"/>
                    <a:pt x="7917" y="31241"/>
                    <a:pt x="7917" y="22796"/>
                  </a:cubicBezTo>
                  <a:cubicBezTo>
                    <a:pt x="7917" y="14351"/>
                    <a:pt x="14250" y="8018"/>
                    <a:pt x="22695" y="8018"/>
                  </a:cubicBezTo>
                  <a:cubicBezTo>
                    <a:pt x="30084" y="6962"/>
                    <a:pt x="37473" y="14351"/>
                    <a:pt x="37473" y="22796"/>
                  </a:cubicBezTo>
                  <a:close/>
                </a:path>
              </a:pathLst>
            </a:custGeom>
            <a:grpFill/>
            <a:ln w="9525" cap="flat">
              <a:solidFill>
                <a:schemeClr val="accent1"/>
              </a:solid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6075937B-B1F4-4FDB-AA58-ADE1E5BEBAB1}"/>
                </a:ext>
              </a:extLst>
            </p:cNvPr>
            <p:cNvSpPr/>
            <p:nvPr/>
          </p:nvSpPr>
          <p:spPr>
            <a:xfrm>
              <a:off x="7224946" y="5861385"/>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40" y="7917"/>
                    <a:pt x="22695" y="7917"/>
                  </a:cubicBezTo>
                  <a:cubicBezTo>
                    <a:pt x="14250" y="7917"/>
                    <a:pt x="7917" y="14250"/>
                    <a:pt x="7917" y="22695"/>
                  </a:cubicBezTo>
                  <a:cubicBezTo>
                    <a:pt x="7917" y="31140"/>
                    <a:pt x="14250" y="37473"/>
                    <a:pt x="22695" y="37473"/>
                  </a:cubicBezTo>
                  <a:cubicBezTo>
                    <a:pt x="30084"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ABAC7FE5-7CD6-41E6-A1C7-CA58BF19B9E0}"/>
                </a:ext>
              </a:extLst>
            </p:cNvPr>
            <p:cNvSpPr/>
            <p:nvPr/>
          </p:nvSpPr>
          <p:spPr>
            <a:xfrm>
              <a:off x="7300834" y="5733545"/>
              <a:ext cx="10556" cy="327231"/>
            </a:xfrm>
            <a:custGeom>
              <a:avLst/>
              <a:gdLst>
                <a:gd name="connsiteX0" fmla="*/ 3809 w 0"/>
                <a:gd name="connsiteY0" fmla="*/ 333151 h 327231"/>
                <a:gd name="connsiteX1" fmla="*/ 3809 w 0"/>
                <a:gd name="connsiteY1" fmla="*/ 3809 h 327231"/>
              </a:gdLst>
              <a:ahLst/>
              <a:cxnLst>
                <a:cxn ang="0">
                  <a:pos x="connsiteX0" y="connsiteY0"/>
                </a:cxn>
                <a:cxn ang="0">
                  <a:pos x="connsiteX1" y="connsiteY1"/>
                </a:cxn>
              </a:cxnLst>
              <a:rect l="l" t="t" r="r" b="b"/>
              <a:pathLst>
                <a:path h="327231">
                  <a:moveTo>
                    <a:pt x="3809" y="333151"/>
                  </a:moveTo>
                  <a:lnTo>
                    <a:pt x="3809" y="3809"/>
                  </a:lnTo>
                </a:path>
              </a:pathLst>
            </a:custGeom>
            <a:grpFill/>
            <a:ln w="4582" cap="flat">
              <a:solidFill>
                <a:schemeClr val="accent1"/>
              </a:solid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821BF885-DA89-4066-9AF5-B586F40EFEB0}"/>
                </a:ext>
              </a:extLst>
            </p:cNvPr>
            <p:cNvSpPr/>
            <p:nvPr/>
          </p:nvSpPr>
          <p:spPr>
            <a:xfrm>
              <a:off x="7281948" y="6044001"/>
              <a:ext cx="42223" cy="42223"/>
            </a:xfrm>
            <a:custGeom>
              <a:avLst/>
              <a:gdLst>
                <a:gd name="connsiteX0" fmla="*/ 37474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4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4" y="22695"/>
                  </a:moveTo>
                  <a:cubicBezTo>
                    <a:pt x="37474" y="31140"/>
                    <a:pt x="31140" y="37473"/>
                    <a:pt x="22695" y="37473"/>
                  </a:cubicBezTo>
                  <a:cubicBezTo>
                    <a:pt x="14251" y="37473"/>
                    <a:pt x="7917" y="31140"/>
                    <a:pt x="7917" y="22695"/>
                  </a:cubicBezTo>
                  <a:cubicBezTo>
                    <a:pt x="7917" y="14250"/>
                    <a:pt x="14251" y="7917"/>
                    <a:pt x="22695" y="7917"/>
                  </a:cubicBezTo>
                  <a:cubicBezTo>
                    <a:pt x="31140" y="7917"/>
                    <a:pt x="37474" y="14250"/>
                    <a:pt x="37474" y="22695"/>
                  </a:cubicBezTo>
                  <a:close/>
                </a:path>
              </a:pathLst>
            </a:custGeom>
            <a:grpFill/>
            <a:ln w="9525" cap="flat">
              <a:solidFill>
                <a:schemeClr val="accent1"/>
              </a:solid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E327550E-ABE7-482A-BE41-820B0EFF7BD0}"/>
                </a:ext>
              </a:extLst>
            </p:cNvPr>
            <p:cNvSpPr/>
            <p:nvPr/>
          </p:nvSpPr>
          <p:spPr>
            <a:xfrm>
              <a:off x="7281948" y="5715714"/>
              <a:ext cx="42223" cy="42223"/>
            </a:xfrm>
            <a:custGeom>
              <a:avLst/>
              <a:gdLst>
                <a:gd name="connsiteX0" fmla="*/ 37474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4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4" y="22695"/>
                  </a:moveTo>
                  <a:cubicBezTo>
                    <a:pt x="37474" y="14250"/>
                    <a:pt x="31140" y="7917"/>
                    <a:pt x="22695" y="7917"/>
                  </a:cubicBezTo>
                  <a:cubicBezTo>
                    <a:pt x="14251" y="7917"/>
                    <a:pt x="7917" y="14250"/>
                    <a:pt x="7917" y="22695"/>
                  </a:cubicBezTo>
                  <a:cubicBezTo>
                    <a:pt x="7917" y="31140"/>
                    <a:pt x="14251" y="37473"/>
                    <a:pt x="22695" y="37473"/>
                  </a:cubicBezTo>
                  <a:cubicBezTo>
                    <a:pt x="31140" y="37473"/>
                    <a:pt x="37474" y="31140"/>
                    <a:pt x="37474" y="22695"/>
                  </a:cubicBezTo>
                  <a:close/>
                </a:path>
              </a:pathLst>
            </a:custGeom>
            <a:grpFill/>
            <a:ln w="9525" cap="flat">
              <a:solidFill>
                <a:schemeClr val="accent1"/>
              </a:solid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2C15D52E-1E47-4CBA-84E9-5E091CE8FAB7}"/>
                </a:ext>
              </a:extLst>
            </p:cNvPr>
            <p:cNvSpPr/>
            <p:nvPr/>
          </p:nvSpPr>
          <p:spPr>
            <a:xfrm>
              <a:off x="7507729" y="5774713"/>
              <a:ext cx="10556" cy="200561"/>
            </a:xfrm>
            <a:custGeom>
              <a:avLst/>
              <a:gdLst>
                <a:gd name="connsiteX0" fmla="*/ 3809 w 0"/>
                <a:gd name="connsiteY0" fmla="*/ 196981 h 200561"/>
                <a:gd name="connsiteX1" fmla="*/ 3809 w 0"/>
                <a:gd name="connsiteY1" fmla="*/ 3809 h 200561"/>
              </a:gdLst>
              <a:ahLst/>
              <a:cxnLst>
                <a:cxn ang="0">
                  <a:pos x="connsiteX0" y="connsiteY0"/>
                </a:cxn>
                <a:cxn ang="0">
                  <a:pos x="connsiteX1" y="connsiteY1"/>
                </a:cxn>
              </a:cxnLst>
              <a:rect l="l" t="t" r="r" b="b"/>
              <a:pathLst>
                <a:path h="200561">
                  <a:moveTo>
                    <a:pt x="3809" y="196981"/>
                  </a:moveTo>
                  <a:lnTo>
                    <a:pt x="3809" y="3809"/>
                  </a:lnTo>
                </a:path>
              </a:pathLst>
            </a:custGeom>
            <a:grpFill/>
            <a:ln w="4582" cap="flat">
              <a:solidFill>
                <a:schemeClr val="accent1"/>
              </a:solid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0C89227F-7DA7-4453-AC40-AC43F3C8AB21}"/>
                </a:ext>
              </a:extLst>
            </p:cNvPr>
            <p:cNvSpPr/>
            <p:nvPr/>
          </p:nvSpPr>
          <p:spPr>
            <a:xfrm>
              <a:off x="7488843" y="5948999"/>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1140"/>
                    <a:pt x="31140" y="37473"/>
                    <a:pt x="22695" y="37473"/>
                  </a:cubicBezTo>
                  <a:cubicBezTo>
                    <a:pt x="14250" y="37473"/>
                    <a:pt x="7917" y="31140"/>
                    <a:pt x="7917" y="22695"/>
                  </a:cubicBezTo>
                  <a:cubicBezTo>
                    <a:pt x="7917" y="14250"/>
                    <a:pt x="14250" y="7917"/>
                    <a:pt x="22695" y="7917"/>
                  </a:cubicBezTo>
                  <a:cubicBezTo>
                    <a:pt x="31140" y="7917"/>
                    <a:pt x="37473" y="14250"/>
                    <a:pt x="37473" y="22695"/>
                  </a:cubicBezTo>
                  <a:close/>
                </a:path>
              </a:pathLst>
            </a:custGeom>
            <a:grpFill/>
            <a:ln w="9525" cap="flat">
              <a:solidFill>
                <a:schemeClr val="accent1"/>
              </a:solid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464EFA86-3DCC-438F-A58D-EF8BC98C81F2}"/>
                </a:ext>
              </a:extLst>
            </p:cNvPr>
            <p:cNvSpPr/>
            <p:nvPr/>
          </p:nvSpPr>
          <p:spPr>
            <a:xfrm>
              <a:off x="7488843" y="5755827"/>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40" y="7917"/>
                    <a:pt x="22695" y="7917"/>
                  </a:cubicBezTo>
                  <a:cubicBezTo>
                    <a:pt x="14250" y="7917"/>
                    <a:pt x="7917" y="14250"/>
                    <a:pt x="7917" y="22695"/>
                  </a:cubicBezTo>
                  <a:cubicBezTo>
                    <a:pt x="7917" y="31140"/>
                    <a:pt x="14250" y="37473"/>
                    <a:pt x="22695" y="37473"/>
                  </a:cubicBezTo>
                  <a:cubicBezTo>
                    <a:pt x="31140"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90175EB4-2380-420F-96CD-30473AF0BEDA}"/>
                </a:ext>
              </a:extLst>
            </p:cNvPr>
            <p:cNvSpPr/>
            <p:nvPr/>
          </p:nvSpPr>
          <p:spPr>
            <a:xfrm>
              <a:off x="8115745" y="5709267"/>
              <a:ext cx="10556" cy="274452"/>
            </a:xfrm>
            <a:custGeom>
              <a:avLst/>
              <a:gdLst>
                <a:gd name="connsiteX0" fmla="*/ 3809 w 0"/>
                <a:gd name="connsiteY0" fmla="*/ 272983 h 274451"/>
                <a:gd name="connsiteX1" fmla="*/ 3809 w 0"/>
                <a:gd name="connsiteY1" fmla="*/ 3809 h 274451"/>
              </a:gdLst>
              <a:ahLst/>
              <a:cxnLst>
                <a:cxn ang="0">
                  <a:pos x="connsiteX0" y="connsiteY0"/>
                </a:cxn>
                <a:cxn ang="0">
                  <a:pos x="connsiteX1" y="connsiteY1"/>
                </a:cxn>
              </a:cxnLst>
              <a:rect l="l" t="t" r="r" b="b"/>
              <a:pathLst>
                <a:path h="274451">
                  <a:moveTo>
                    <a:pt x="3809" y="272983"/>
                  </a:moveTo>
                  <a:lnTo>
                    <a:pt x="3809" y="3809"/>
                  </a:lnTo>
                </a:path>
              </a:pathLst>
            </a:custGeom>
            <a:grpFill/>
            <a:ln w="4582" cap="flat">
              <a:solidFill>
                <a:schemeClr val="accent1"/>
              </a:solid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7DCB5E7E-D550-4A6B-8184-3531632CF654}"/>
                </a:ext>
              </a:extLst>
            </p:cNvPr>
            <p:cNvSpPr/>
            <p:nvPr/>
          </p:nvSpPr>
          <p:spPr>
            <a:xfrm>
              <a:off x="8096859" y="5959554"/>
              <a:ext cx="42223" cy="42223"/>
            </a:xfrm>
            <a:custGeom>
              <a:avLst/>
              <a:gdLst>
                <a:gd name="connsiteX0" fmla="*/ 37473 w 42223"/>
                <a:gd name="connsiteY0" fmla="*/ 22695 h 42223"/>
                <a:gd name="connsiteX1" fmla="*/ 22695 w 42223"/>
                <a:gd name="connsiteY1" fmla="*/ 37473 h 42223"/>
                <a:gd name="connsiteX2" fmla="*/ 7916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6" y="37473"/>
                    <a:pt x="22695" y="37473"/>
                  </a:cubicBezTo>
                  <a:cubicBezTo>
                    <a:pt x="14533" y="37473"/>
                    <a:pt x="7916" y="30857"/>
                    <a:pt x="7916" y="22695"/>
                  </a:cubicBezTo>
                  <a:cubicBezTo>
                    <a:pt x="7916" y="14533"/>
                    <a:pt x="14533" y="7917"/>
                    <a:pt x="22695" y="7917"/>
                  </a:cubicBezTo>
                  <a:cubicBezTo>
                    <a:pt x="30856"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01363C9C-74A1-4489-9BC9-A8DE11752CFF}"/>
                </a:ext>
              </a:extLst>
            </p:cNvPr>
            <p:cNvSpPr/>
            <p:nvPr/>
          </p:nvSpPr>
          <p:spPr>
            <a:xfrm>
              <a:off x="8096859" y="5691436"/>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40" y="7917"/>
                    <a:pt x="22695" y="7917"/>
                  </a:cubicBezTo>
                  <a:cubicBezTo>
                    <a:pt x="14251" y="7917"/>
                    <a:pt x="7917" y="14250"/>
                    <a:pt x="7917" y="22695"/>
                  </a:cubicBezTo>
                  <a:cubicBezTo>
                    <a:pt x="7917" y="31140"/>
                    <a:pt x="14251" y="37473"/>
                    <a:pt x="22695" y="37473"/>
                  </a:cubicBezTo>
                  <a:cubicBezTo>
                    <a:pt x="31140"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F0140466-3BB8-4D32-8C74-C833B3931007}"/>
                </a:ext>
              </a:extLst>
            </p:cNvPr>
            <p:cNvSpPr/>
            <p:nvPr/>
          </p:nvSpPr>
          <p:spPr>
            <a:xfrm>
              <a:off x="8071411" y="5763101"/>
              <a:ext cx="10556" cy="190005"/>
            </a:xfrm>
            <a:custGeom>
              <a:avLst/>
              <a:gdLst>
                <a:gd name="connsiteX0" fmla="*/ 3809 w 0"/>
                <a:gd name="connsiteY0" fmla="*/ 187481 h 190005"/>
                <a:gd name="connsiteX1" fmla="*/ 3809 w 0"/>
                <a:gd name="connsiteY1" fmla="*/ 3809 h 190005"/>
              </a:gdLst>
              <a:ahLst/>
              <a:cxnLst>
                <a:cxn ang="0">
                  <a:pos x="connsiteX0" y="connsiteY0"/>
                </a:cxn>
                <a:cxn ang="0">
                  <a:pos x="connsiteX1" y="connsiteY1"/>
                </a:cxn>
              </a:cxnLst>
              <a:rect l="l" t="t" r="r" b="b"/>
              <a:pathLst>
                <a:path h="190005">
                  <a:moveTo>
                    <a:pt x="3809" y="187481"/>
                  </a:moveTo>
                  <a:lnTo>
                    <a:pt x="3809" y="3809"/>
                  </a:lnTo>
                </a:path>
              </a:pathLst>
            </a:custGeom>
            <a:grpFill/>
            <a:ln w="4582" cap="flat">
              <a:solidFill>
                <a:schemeClr val="accent1"/>
              </a:solid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A994FD5B-8129-40AD-A8EC-5B04B456040C}"/>
                </a:ext>
              </a:extLst>
            </p:cNvPr>
            <p:cNvSpPr/>
            <p:nvPr/>
          </p:nvSpPr>
          <p:spPr>
            <a:xfrm>
              <a:off x="8053580" y="5926831"/>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1140"/>
                    <a:pt x="31140" y="37473"/>
                    <a:pt x="22695" y="37473"/>
                  </a:cubicBezTo>
                  <a:cubicBezTo>
                    <a:pt x="14250" y="37473"/>
                    <a:pt x="7917" y="31140"/>
                    <a:pt x="7917" y="22695"/>
                  </a:cubicBezTo>
                  <a:cubicBezTo>
                    <a:pt x="7917" y="14250"/>
                    <a:pt x="14250" y="7917"/>
                    <a:pt x="22695" y="7917"/>
                  </a:cubicBezTo>
                  <a:cubicBezTo>
                    <a:pt x="31140" y="7917"/>
                    <a:pt x="37473" y="15306"/>
                    <a:pt x="37473" y="22695"/>
                  </a:cubicBezTo>
                  <a:close/>
                </a:path>
              </a:pathLst>
            </a:custGeom>
            <a:grpFill/>
            <a:ln w="9525" cap="flat">
              <a:solidFill>
                <a:schemeClr val="accent1"/>
              </a:solid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3D65F93E-F4EC-4769-B106-16135FA68B23}"/>
                </a:ext>
              </a:extLst>
            </p:cNvPr>
            <p:cNvSpPr/>
            <p:nvPr/>
          </p:nvSpPr>
          <p:spPr>
            <a:xfrm>
              <a:off x="8053580" y="5745271"/>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40" y="7917"/>
                    <a:pt x="22695" y="7917"/>
                  </a:cubicBezTo>
                  <a:cubicBezTo>
                    <a:pt x="14250" y="7917"/>
                    <a:pt x="7917" y="14250"/>
                    <a:pt x="7917" y="22695"/>
                  </a:cubicBezTo>
                  <a:cubicBezTo>
                    <a:pt x="7917" y="31140"/>
                    <a:pt x="14250" y="37473"/>
                    <a:pt x="22695" y="37473"/>
                  </a:cubicBezTo>
                  <a:cubicBezTo>
                    <a:pt x="31140"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28985A45-0154-4018-AD84-7594F9755D8D}"/>
                </a:ext>
              </a:extLst>
            </p:cNvPr>
            <p:cNvSpPr/>
            <p:nvPr/>
          </p:nvSpPr>
          <p:spPr>
            <a:xfrm>
              <a:off x="7916240" y="5774713"/>
              <a:ext cx="10556" cy="200561"/>
            </a:xfrm>
            <a:custGeom>
              <a:avLst/>
              <a:gdLst>
                <a:gd name="connsiteX0" fmla="*/ 3809 w 0"/>
                <a:gd name="connsiteY0" fmla="*/ 196981 h 200561"/>
                <a:gd name="connsiteX1" fmla="*/ 3809 w 0"/>
                <a:gd name="connsiteY1" fmla="*/ 3809 h 200561"/>
              </a:gdLst>
              <a:ahLst/>
              <a:cxnLst>
                <a:cxn ang="0">
                  <a:pos x="connsiteX0" y="connsiteY0"/>
                </a:cxn>
                <a:cxn ang="0">
                  <a:pos x="connsiteX1" y="connsiteY1"/>
                </a:cxn>
              </a:cxnLst>
              <a:rect l="l" t="t" r="r" b="b"/>
              <a:pathLst>
                <a:path h="200561">
                  <a:moveTo>
                    <a:pt x="3809" y="196981"/>
                  </a:moveTo>
                  <a:lnTo>
                    <a:pt x="3809" y="3809"/>
                  </a:lnTo>
                </a:path>
              </a:pathLst>
            </a:custGeom>
            <a:grpFill/>
            <a:ln w="4582" cap="flat">
              <a:solidFill>
                <a:schemeClr val="accent1"/>
              </a:solid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BAE35DC7-FFEF-48AC-A37B-694B1D15D31E}"/>
                </a:ext>
              </a:extLst>
            </p:cNvPr>
            <p:cNvSpPr/>
            <p:nvPr/>
          </p:nvSpPr>
          <p:spPr>
            <a:xfrm>
              <a:off x="7897354" y="5948999"/>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1140"/>
                    <a:pt x="31139" y="37473"/>
                    <a:pt x="22695" y="37473"/>
                  </a:cubicBezTo>
                  <a:cubicBezTo>
                    <a:pt x="14250" y="37473"/>
                    <a:pt x="7917" y="31140"/>
                    <a:pt x="7917" y="22695"/>
                  </a:cubicBezTo>
                  <a:cubicBezTo>
                    <a:pt x="7917" y="14250"/>
                    <a:pt x="14250" y="7917"/>
                    <a:pt x="22695" y="7917"/>
                  </a:cubicBezTo>
                  <a:cubicBezTo>
                    <a:pt x="31139" y="7917"/>
                    <a:pt x="37473" y="14250"/>
                    <a:pt x="37473" y="22695"/>
                  </a:cubicBezTo>
                  <a:close/>
                </a:path>
              </a:pathLst>
            </a:custGeom>
            <a:grpFill/>
            <a:ln w="9525" cap="flat">
              <a:solidFill>
                <a:schemeClr val="accent1"/>
              </a:solid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8F2CCCBA-3451-42DB-B85C-AD08AF43B9BD}"/>
                </a:ext>
              </a:extLst>
            </p:cNvPr>
            <p:cNvSpPr/>
            <p:nvPr/>
          </p:nvSpPr>
          <p:spPr>
            <a:xfrm>
              <a:off x="7897354" y="5755827"/>
              <a:ext cx="42223" cy="42223"/>
            </a:xfrm>
            <a:custGeom>
              <a:avLst/>
              <a:gdLst>
                <a:gd name="connsiteX0" fmla="*/ 37473 w 42223"/>
                <a:gd name="connsiteY0" fmla="*/ 22695 h 42223"/>
                <a:gd name="connsiteX1" fmla="*/ 22695 w 42223"/>
                <a:gd name="connsiteY1" fmla="*/ 37473 h 42223"/>
                <a:gd name="connsiteX2" fmla="*/ 7916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7" y="37473"/>
                    <a:pt x="22695" y="37473"/>
                  </a:cubicBezTo>
                  <a:cubicBezTo>
                    <a:pt x="14533" y="37473"/>
                    <a:pt x="7916" y="30857"/>
                    <a:pt x="7916" y="22695"/>
                  </a:cubicBezTo>
                  <a:cubicBezTo>
                    <a:pt x="7916" y="14533"/>
                    <a:pt x="14533" y="7917"/>
                    <a:pt x="22695" y="7917"/>
                  </a:cubicBezTo>
                  <a:cubicBezTo>
                    <a:pt x="30857"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01AB5957-5D38-4DEA-8756-52F2353B813E}"/>
                </a:ext>
              </a:extLst>
            </p:cNvPr>
            <p:cNvSpPr/>
            <p:nvPr/>
          </p:nvSpPr>
          <p:spPr>
            <a:xfrm>
              <a:off x="7581620" y="5656487"/>
              <a:ext cx="10556" cy="432790"/>
            </a:xfrm>
            <a:custGeom>
              <a:avLst/>
              <a:gdLst>
                <a:gd name="connsiteX0" fmla="*/ 3809 w 0"/>
                <a:gd name="connsiteY0" fmla="*/ 431321 h 432789"/>
                <a:gd name="connsiteX1" fmla="*/ 3809 w 0"/>
                <a:gd name="connsiteY1" fmla="*/ 3809 h 432789"/>
              </a:gdLst>
              <a:ahLst/>
              <a:cxnLst>
                <a:cxn ang="0">
                  <a:pos x="connsiteX0" y="connsiteY0"/>
                </a:cxn>
                <a:cxn ang="0">
                  <a:pos x="connsiteX1" y="connsiteY1"/>
                </a:cxn>
              </a:cxnLst>
              <a:rect l="l" t="t" r="r" b="b"/>
              <a:pathLst>
                <a:path h="432789">
                  <a:moveTo>
                    <a:pt x="3809" y="431321"/>
                  </a:moveTo>
                  <a:lnTo>
                    <a:pt x="3809" y="3809"/>
                  </a:lnTo>
                </a:path>
              </a:pathLst>
            </a:custGeom>
            <a:grpFill/>
            <a:ln w="4582" cap="flat">
              <a:solidFill>
                <a:schemeClr val="accent1"/>
              </a:solid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B1DBC2A9-316E-416A-AD56-AF0A2E96FC3C}"/>
                </a:ext>
              </a:extLst>
            </p:cNvPr>
            <p:cNvSpPr/>
            <p:nvPr/>
          </p:nvSpPr>
          <p:spPr>
            <a:xfrm>
              <a:off x="7562733" y="6065113"/>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1140"/>
                    <a:pt x="31140" y="37473"/>
                    <a:pt x="22695" y="37473"/>
                  </a:cubicBezTo>
                  <a:cubicBezTo>
                    <a:pt x="14250" y="37473"/>
                    <a:pt x="7917" y="31140"/>
                    <a:pt x="7917" y="22695"/>
                  </a:cubicBezTo>
                  <a:cubicBezTo>
                    <a:pt x="7917" y="14250"/>
                    <a:pt x="14250" y="7917"/>
                    <a:pt x="22695" y="7917"/>
                  </a:cubicBezTo>
                  <a:cubicBezTo>
                    <a:pt x="31140" y="7917"/>
                    <a:pt x="37473" y="14250"/>
                    <a:pt x="37473" y="22695"/>
                  </a:cubicBezTo>
                  <a:close/>
                </a:path>
              </a:pathLst>
            </a:custGeom>
            <a:grpFill/>
            <a:ln w="9525" cap="flat">
              <a:solidFill>
                <a:schemeClr val="accent1"/>
              </a:solid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2CF10F4E-4966-4C8F-AB71-B510506F673D}"/>
                </a:ext>
              </a:extLst>
            </p:cNvPr>
            <p:cNvSpPr/>
            <p:nvPr/>
          </p:nvSpPr>
          <p:spPr>
            <a:xfrm>
              <a:off x="7562733" y="5638657"/>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40" y="7917"/>
                    <a:pt x="22695" y="7917"/>
                  </a:cubicBezTo>
                  <a:cubicBezTo>
                    <a:pt x="14250" y="7917"/>
                    <a:pt x="7917" y="14250"/>
                    <a:pt x="7917" y="22695"/>
                  </a:cubicBezTo>
                  <a:cubicBezTo>
                    <a:pt x="7917" y="31140"/>
                    <a:pt x="14250" y="37473"/>
                    <a:pt x="22695" y="37473"/>
                  </a:cubicBezTo>
                  <a:cubicBezTo>
                    <a:pt x="31140"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64E58646-1445-41D0-9605-7D919CBA894E}"/>
                </a:ext>
              </a:extLst>
            </p:cNvPr>
            <p:cNvSpPr/>
            <p:nvPr/>
          </p:nvSpPr>
          <p:spPr>
            <a:xfrm>
              <a:off x="4155193" y="5498150"/>
              <a:ext cx="10556" cy="591127"/>
            </a:xfrm>
            <a:custGeom>
              <a:avLst/>
              <a:gdLst>
                <a:gd name="connsiteX0" fmla="*/ 3809 w 0"/>
                <a:gd name="connsiteY0" fmla="*/ 589658 h 591127"/>
                <a:gd name="connsiteX1" fmla="*/ 3809 w 0"/>
                <a:gd name="connsiteY1" fmla="*/ 3809 h 591127"/>
              </a:gdLst>
              <a:ahLst/>
              <a:cxnLst>
                <a:cxn ang="0">
                  <a:pos x="connsiteX0" y="connsiteY0"/>
                </a:cxn>
                <a:cxn ang="0">
                  <a:pos x="connsiteX1" y="connsiteY1"/>
                </a:cxn>
              </a:cxnLst>
              <a:rect l="l" t="t" r="r" b="b"/>
              <a:pathLst>
                <a:path h="591127">
                  <a:moveTo>
                    <a:pt x="3809" y="589658"/>
                  </a:moveTo>
                  <a:lnTo>
                    <a:pt x="3809" y="3809"/>
                  </a:lnTo>
                </a:path>
              </a:pathLst>
            </a:custGeom>
            <a:grpFill/>
            <a:ln w="4582" cap="flat">
              <a:solidFill>
                <a:schemeClr val="accent1"/>
              </a:solid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B4093691-2C1B-4B7B-9037-EEAA145A64B3}"/>
                </a:ext>
              </a:extLst>
            </p:cNvPr>
            <p:cNvSpPr/>
            <p:nvPr/>
          </p:nvSpPr>
          <p:spPr>
            <a:xfrm>
              <a:off x="4137363" y="6065012"/>
              <a:ext cx="42223" cy="42223"/>
            </a:xfrm>
            <a:custGeom>
              <a:avLst/>
              <a:gdLst>
                <a:gd name="connsiteX0" fmla="*/ 37473 w 42223"/>
                <a:gd name="connsiteY0" fmla="*/ 22796 h 42223"/>
                <a:gd name="connsiteX1" fmla="*/ 22695 w 42223"/>
                <a:gd name="connsiteY1" fmla="*/ 37574 h 42223"/>
                <a:gd name="connsiteX2" fmla="*/ 7917 w 42223"/>
                <a:gd name="connsiteY2" fmla="*/ 22796 h 42223"/>
                <a:gd name="connsiteX3" fmla="*/ 22695 w 42223"/>
                <a:gd name="connsiteY3" fmla="*/ 8018 h 42223"/>
                <a:gd name="connsiteX4" fmla="*/ 37473 w 42223"/>
                <a:gd name="connsiteY4" fmla="*/ 22796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796"/>
                  </a:moveTo>
                  <a:cubicBezTo>
                    <a:pt x="37473" y="31241"/>
                    <a:pt x="31140" y="37574"/>
                    <a:pt x="22695" y="37574"/>
                  </a:cubicBezTo>
                  <a:cubicBezTo>
                    <a:pt x="14250" y="37574"/>
                    <a:pt x="7917" y="31241"/>
                    <a:pt x="7917" y="22796"/>
                  </a:cubicBezTo>
                  <a:cubicBezTo>
                    <a:pt x="7917" y="14351"/>
                    <a:pt x="14250" y="8018"/>
                    <a:pt x="22695" y="8018"/>
                  </a:cubicBezTo>
                  <a:cubicBezTo>
                    <a:pt x="30084" y="6962"/>
                    <a:pt x="37473" y="14351"/>
                    <a:pt x="37473" y="22796"/>
                  </a:cubicBezTo>
                  <a:close/>
                </a:path>
              </a:pathLst>
            </a:custGeom>
            <a:grpFill/>
            <a:ln w="9525" cap="flat">
              <a:solidFill>
                <a:schemeClr val="accent1"/>
              </a:solid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95E39D19-23FB-416F-9BC3-18E688B118C5}"/>
                </a:ext>
              </a:extLst>
            </p:cNvPr>
            <p:cNvSpPr/>
            <p:nvPr/>
          </p:nvSpPr>
          <p:spPr>
            <a:xfrm>
              <a:off x="4137363" y="5479263"/>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40" y="7917"/>
                    <a:pt x="22695" y="7917"/>
                  </a:cubicBezTo>
                  <a:cubicBezTo>
                    <a:pt x="14250" y="7917"/>
                    <a:pt x="7917" y="14250"/>
                    <a:pt x="7917" y="22695"/>
                  </a:cubicBezTo>
                  <a:cubicBezTo>
                    <a:pt x="7917" y="31140"/>
                    <a:pt x="14250" y="37473"/>
                    <a:pt x="22695" y="37473"/>
                  </a:cubicBezTo>
                  <a:cubicBezTo>
                    <a:pt x="30084" y="38529"/>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EF76A915-2354-4F43-A83E-68E553966DCA}"/>
                </a:ext>
              </a:extLst>
            </p:cNvPr>
            <p:cNvSpPr/>
            <p:nvPr/>
          </p:nvSpPr>
          <p:spPr>
            <a:xfrm>
              <a:off x="4239640" y="5816936"/>
              <a:ext cx="10556" cy="390566"/>
            </a:xfrm>
            <a:custGeom>
              <a:avLst/>
              <a:gdLst>
                <a:gd name="connsiteX0" fmla="*/ 3809 w 0"/>
                <a:gd name="connsiteY0" fmla="*/ 386986 h 390566"/>
                <a:gd name="connsiteX1" fmla="*/ 3809 w 0"/>
                <a:gd name="connsiteY1" fmla="*/ 3809 h 390566"/>
              </a:gdLst>
              <a:ahLst/>
              <a:cxnLst>
                <a:cxn ang="0">
                  <a:pos x="connsiteX0" y="connsiteY0"/>
                </a:cxn>
                <a:cxn ang="0">
                  <a:pos x="connsiteX1" y="connsiteY1"/>
                </a:cxn>
              </a:cxnLst>
              <a:rect l="l" t="t" r="r" b="b"/>
              <a:pathLst>
                <a:path h="390566">
                  <a:moveTo>
                    <a:pt x="3809" y="386986"/>
                  </a:moveTo>
                  <a:lnTo>
                    <a:pt x="3809" y="3809"/>
                  </a:lnTo>
                </a:path>
              </a:pathLst>
            </a:custGeom>
            <a:grpFill/>
            <a:ln w="4582" cap="flat">
              <a:solidFill>
                <a:schemeClr val="accent1"/>
              </a:solid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9BF99636-80B3-49A3-B5C7-3E96E14384B9}"/>
                </a:ext>
              </a:extLst>
            </p:cNvPr>
            <p:cNvSpPr/>
            <p:nvPr/>
          </p:nvSpPr>
          <p:spPr>
            <a:xfrm>
              <a:off x="4221809" y="6181227"/>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1140"/>
                    <a:pt x="31140" y="37473"/>
                    <a:pt x="22695" y="37473"/>
                  </a:cubicBezTo>
                  <a:cubicBezTo>
                    <a:pt x="14250" y="37473"/>
                    <a:pt x="7917" y="31140"/>
                    <a:pt x="7917" y="22695"/>
                  </a:cubicBezTo>
                  <a:cubicBezTo>
                    <a:pt x="7917" y="14250"/>
                    <a:pt x="14250" y="7917"/>
                    <a:pt x="22695" y="7917"/>
                  </a:cubicBezTo>
                  <a:cubicBezTo>
                    <a:pt x="31140" y="7917"/>
                    <a:pt x="37473" y="14250"/>
                    <a:pt x="37473" y="22695"/>
                  </a:cubicBezTo>
                  <a:close/>
                </a:path>
              </a:pathLst>
            </a:custGeom>
            <a:grpFill/>
            <a:ln w="9525" cap="flat">
              <a:solidFill>
                <a:schemeClr val="accent1"/>
              </a:solid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606289F9-D5D8-45C9-901B-4CBF83EEE92A}"/>
                </a:ext>
              </a:extLst>
            </p:cNvPr>
            <p:cNvSpPr/>
            <p:nvPr/>
          </p:nvSpPr>
          <p:spPr>
            <a:xfrm>
              <a:off x="4221809" y="5799106"/>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40" y="7917"/>
                    <a:pt x="22695" y="7917"/>
                  </a:cubicBezTo>
                  <a:cubicBezTo>
                    <a:pt x="14250" y="7917"/>
                    <a:pt x="7917" y="14250"/>
                    <a:pt x="7917" y="22695"/>
                  </a:cubicBezTo>
                  <a:cubicBezTo>
                    <a:pt x="7917" y="31140"/>
                    <a:pt x="14250" y="37473"/>
                    <a:pt x="22695" y="37473"/>
                  </a:cubicBezTo>
                  <a:cubicBezTo>
                    <a:pt x="31140"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20857432-35DC-4010-850B-9289F101AC74}"/>
                </a:ext>
              </a:extLst>
            </p:cNvPr>
            <p:cNvSpPr/>
            <p:nvPr/>
          </p:nvSpPr>
          <p:spPr>
            <a:xfrm>
              <a:off x="4283974" y="5809547"/>
              <a:ext cx="10556" cy="295564"/>
            </a:xfrm>
            <a:custGeom>
              <a:avLst/>
              <a:gdLst>
                <a:gd name="connsiteX0" fmla="*/ 3809 w 0"/>
                <a:gd name="connsiteY0" fmla="*/ 299372 h 295563"/>
                <a:gd name="connsiteX1" fmla="*/ 3809 w 0"/>
                <a:gd name="connsiteY1" fmla="*/ 3809 h 295563"/>
              </a:gdLst>
              <a:ahLst/>
              <a:cxnLst>
                <a:cxn ang="0">
                  <a:pos x="connsiteX0" y="connsiteY0"/>
                </a:cxn>
                <a:cxn ang="0">
                  <a:pos x="connsiteX1" y="connsiteY1"/>
                </a:cxn>
              </a:cxnLst>
              <a:rect l="l" t="t" r="r" b="b"/>
              <a:pathLst>
                <a:path h="295563">
                  <a:moveTo>
                    <a:pt x="3809" y="299372"/>
                  </a:moveTo>
                  <a:lnTo>
                    <a:pt x="3809" y="3809"/>
                  </a:lnTo>
                </a:path>
              </a:pathLst>
            </a:custGeom>
            <a:grpFill/>
            <a:ln w="4582" cap="flat">
              <a:solidFill>
                <a:schemeClr val="accent1"/>
              </a:solid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8AF5EBFB-755A-4F50-879A-20CD8322B8C3}"/>
                </a:ext>
              </a:extLst>
            </p:cNvPr>
            <p:cNvSpPr/>
            <p:nvPr/>
          </p:nvSpPr>
          <p:spPr>
            <a:xfrm>
              <a:off x="4265088" y="6086225"/>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1140"/>
                    <a:pt x="31140" y="37473"/>
                    <a:pt x="22695" y="37473"/>
                  </a:cubicBezTo>
                  <a:cubicBezTo>
                    <a:pt x="14250" y="37473"/>
                    <a:pt x="7917" y="31140"/>
                    <a:pt x="7917" y="22695"/>
                  </a:cubicBezTo>
                  <a:cubicBezTo>
                    <a:pt x="7917" y="14250"/>
                    <a:pt x="14250" y="7917"/>
                    <a:pt x="22695" y="7917"/>
                  </a:cubicBezTo>
                  <a:cubicBezTo>
                    <a:pt x="31140" y="7917"/>
                    <a:pt x="37473" y="14250"/>
                    <a:pt x="37473" y="22695"/>
                  </a:cubicBezTo>
                  <a:close/>
                </a:path>
              </a:pathLst>
            </a:custGeom>
            <a:grpFill/>
            <a:ln w="9525" cap="flat">
              <a:solidFill>
                <a:schemeClr val="accent1"/>
              </a:solid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5DB63537-E656-46C4-AE6B-961A974D6E75}"/>
                </a:ext>
              </a:extLst>
            </p:cNvPr>
            <p:cNvSpPr/>
            <p:nvPr/>
          </p:nvSpPr>
          <p:spPr>
            <a:xfrm>
              <a:off x="4265088" y="5791717"/>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40" y="7917"/>
                    <a:pt x="22695" y="7917"/>
                  </a:cubicBezTo>
                  <a:cubicBezTo>
                    <a:pt x="14250" y="7917"/>
                    <a:pt x="7917" y="14250"/>
                    <a:pt x="7917" y="22695"/>
                  </a:cubicBezTo>
                  <a:cubicBezTo>
                    <a:pt x="7917" y="31140"/>
                    <a:pt x="14250" y="37473"/>
                    <a:pt x="22695" y="37473"/>
                  </a:cubicBezTo>
                  <a:cubicBezTo>
                    <a:pt x="31140"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092C8A8F-0675-4336-8C4E-7F1CD4E0F05B}"/>
                </a:ext>
              </a:extLst>
            </p:cNvPr>
            <p:cNvSpPr/>
            <p:nvPr/>
          </p:nvSpPr>
          <p:spPr>
            <a:xfrm>
              <a:off x="4480313" y="5752546"/>
              <a:ext cx="10556" cy="190005"/>
            </a:xfrm>
            <a:custGeom>
              <a:avLst/>
              <a:gdLst>
                <a:gd name="connsiteX0" fmla="*/ 3809 w 0"/>
                <a:gd name="connsiteY0" fmla="*/ 187481 h 190005"/>
                <a:gd name="connsiteX1" fmla="*/ 3809 w 0"/>
                <a:gd name="connsiteY1" fmla="*/ 3809 h 190005"/>
              </a:gdLst>
              <a:ahLst/>
              <a:cxnLst>
                <a:cxn ang="0">
                  <a:pos x="connsiteX0" y="connsiteY0"/>
                </a:cxn>
                <a:cxn ang="0">
                  <a:pos x="connsiteX1" y="connsiteY1"/>
                </a:cxn>
              </a:cxnLst>
              <a:rect l="l" t="t" r="r" b="b"/>
              <a:pathLst>
                <a:path h="190005">
                  <a:moveTo>
                    <a:pt x="3809" y="187481"/>
                  </a:moveTo>
                  <a:lnTo>
                    <a:pt x="3809" y="3809"/>
                  </a:lnTo>
                </a:path>
              </a:pathLst>
            </a:custGeom>
            <a:grpFill/>
            <a:ln w="4582" cap="flat">
              <a:solidFill>
                <a:schemeClr val="accent1"/>
              </a:solid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73F8CF2D-9FAC-4EBE-8C44-08B2CEE85BF1}"/>
                </a:ext>
              </a:extLst>
            </p:cNvPr>
            <p:cNvSpPr/>
            <p:nvPr/>
          </p:nvSpPr>
          <p:spPr>
            <a:xfrm>
              <a:off x="4461427" y="5916275"/>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7" y="37473"/>
                    <a:pt x="22695" y="37473"/>
                  </a:cubicBezTo>
                  <a:cubicBezTo>
                    <a:pt x="14534" y="37473"/>
                    <a:pt x="7917" y="30857"/>
                    <a:pt x="7917" y="22695"/>
                  </a:cubicBezTo>
                  <a:cubicBezTo>
                    <a:pt x="7917" y="14533"/>
                    <a:pt x="14534" y="7917"/>
                    <a:pt x="22695" y="7917"/>
                  </a:cubicBezTo>
                  <a:cubicBezTo>
                    <a:pt x="30857"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5E61E8EC-5790-4B27-987F-DC0C4FC79DEA}"/>
                </a:ext>
              </a:extLst>
            </p:cNvPr>
            <p:cNvSpPr/>
            <p:nvPr/>
          </p:nvSpPr>
          <p:spPr>
            <a:xfrm>
              <a:off x="4461427" y="5734715"/>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7" y="37473"/>
                    <a:pt x="22695" y="37473"/>
                  </a:cubicBezTo>
                  <a:cubicBezTo>
                    <a:pt x="14534" y="37473"/>
                    <a:pt x="7917" y="30857"/>
                    <a:pt x="7917" y="22695"/>
                  </a:cubicBezTo>
                  <a:cubicBezTo>
                    <a:pt x="7917" y="14533"/>
                    <a:pt x="14534" y="7917"/>
                    <a:pt x="22695" y="7917"/>
                  </a:cubicBezTo>
                  <a:cubicBezTo>
                    <a:pt x="30857"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9CF2F6EB-95EE-46BA-95E6-56D868373D22}"/>
                </a:ext>
              </a:extLst>
            </p:cNvPr>
            <p:cNvSpPr/>
            <p:nvPr/>
          </p:nvSpPr>
          <p:spPr>
            <a:xfrm>
              <a:off x="4575316" y="5819047"/>
              <a:ext cx="10556" cy="168894"/>
            </a:xfrm>
            <a:custGeom>
              <a:avLst/>
              <a:gdLst>
                <a:gd name="connsiteX0" fmla="*/ 3809 w 0"/>
                <a:gd name="connsiteY0" fmla="*/ 173758 h 168893"/>
                <a:gd name="connsiteX1" fmla="*/ 3809 w 0"/>
                <a:gd name="connsiteY1" fmla="*/ 3809 h 168893"/>
              </a:gdLst>
              <a:ahLst/>
              <a:cxnLst>
                <a:cxn ang="0">
                  <a:pos x="connsiteX0" y="connsiteY0"/>
                </a:cxn>
                <a:cxn ang="0">
                  <a:pos x="connsiteX1" y="connsiteY1"/>
                </a:cxn>
              </a:cxnLst>
              <a:rect l="l" t="t" r="r" b="b"/>
              <a:pathLst>
                <a:path h="168893">
                  <a:moveTo>
                    <a:pt x="3809" y="173758"/>
                  </a:moveTo>
                  <a:lnTo>
                    <a:pt x="3809" y="3809"/>
                  </a:lnTo>
                </a:path>
              </a:pathLst>
            </a:custGeom>
            <a:grpFill/>
            <a:ln w="4582" cap="flat">
              <a:solidFill>
                <a:schemeClr val="accent1"/>
              </a:solid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A5BA6402-3F45-42B0-A631-16AE9CA2DA4D}"/>
                </a:ext>
              </a:extLst>
            </p:cNvPr>
            <p:cNvSpPr/>
            <p:nvPr/>
          </p:nvSpPr>
          <p:spPr>
            <a:xfrm>
              <a:off x="4556429" y="5970110"/>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1140"/>
                    <a:pt x="31140" y="37473"/>
                    <a:pt x="22695" y="37473"/>
                  </a:cubicBezTo>
                  <a:cubicBezTo>
                    <a:pt x="14250" y="37473"/>
                    <a:pt x="7917" y="31140"/>
                    <a:pt x="7917" y="22695"/>
                  </a:cubicBezTo>
                  <a:cubicBezTo>
                    <a:pt x="7917" y="14250"/>
                    <a:pt x="14250" y="7917"/>
                    <a:pt x="22695" y="7917"/>
                  </a:cubicBezTo>
                  <a:cubicBezTo>
                    <a:pt x="31140" y="7917"/>
                    <a:pt x="37473" y="14250"/>
                    <a:pt x="37473" y="22695"/>
                  </a:cubicBezTo>
                  <a:close/>
                </a:path>
              </a:pathLst>
            </a:custGeom>
            <a:grpFill/>
            <a:ln w="9525" cap="flat">
              <a:solidFill>
                <a:schemeClr val="accent1"/>
              </a:solid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0EAA6BEA-540E-4195-9410-177F734E3172}"/>
                </a:ext>
              </a:extLst>
            </p:cNvPr>
            <p:cNvSpPr/>
            <p:nvPr/>
          </p:nvSpPr>
          <p:spPr>
            <a:xfrm>
              <a:off x="4556429" y="5801217"/>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7" y="37473"/>
                    <a:pt x="22695" y="37473"/>
                  </a:cubicBezTo>
                  <a:cubicBezTo>
                    <a:pt x="14534" y="37473"/>
                    <a:pt x="7917" y="30857"/>
                    <a:pt x="7917" y="22695"/>
                  </a:cubicBezTo>
                  <a:cubicBezTo>
                    <a:pt x="7917" y="14533"/>
                    <a:pt x="14534" y="7917"/>
                    <a:pt x="22695" y="7917"/>
                  </a:cubicBezTo>
                  <a:cubicBezTo>
                    <a:pt x="30857"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14753BF6-8B8F-4D90-B9EF-9A6F88940E96}"/>
                </a:ext>
              </a:extLst>
            </p:cNvPr>
            <p:cNvSpPr/>
            <p:nvPr/>
          </p:nvSpPr>
          <p:spPr>
            <a:xfrm>
              <a:off x="4679818" y="5794769"/>
              <a:ext cx="10556" cy="190005"/>
            </a:xfrm>
            <a:custGeom>
              <a:avLst/>
              <a:gdLst>
                <a:gd name="connsiteX0" fmla="*/ 3809 w 0"/>
                <a:gd name="connsiteY0" fmla="*/ 190647 h 190005"/>
                <a:gd name="connsiteX1" fmla="*/ 3809 w 0"/>
                <a:gd name="connsiteY1" fmla="*/ 3809 h 190005"/>
              </a:gdLst>
              <a:ahLst/>
              <a:cxnLst>
                <a:cxn ang="0">
                  <a:pos x="connsiteX0" y="connsiteY0"/>
                </a:cxn>
                <a:cxn ang="0">
                  <a:pos x="connsiteX1" y="connsiteY1"/>
                </a:cxn>
              </a:cxnLst>
              <a:rect l="l" t="t" r="r" b="b"/>
              <a:pathLst>
                <a:path h="190005">
                  <a:moveTo>
                    <a:pt x="3809" y="190647"/>
                  </a:moveTo>
                  <a:lnTo>
                    <a:pt x="3809" y="3809"/>
                  </a:lnTo>
                </a:path>
              </a:pathLst>
            </a:custGeom>
            <a:grpFill/>
            <a:ln w="4582" cap="flat">
              <a:solidFill>
                <a:schemeClr val="accent1"/>
              </a:solid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4AB8B944-6CFF-4F39-ADF8-BEB1657867EC}"/>
                </a:ext>
              </a:extLst>
            </p:cNvPr>
            <p:cNvSpPr/>
            <p:nvPr/>
          </p:nvSpPr>
          <p:spPr>
            <a:xfrm>
              <a:off x="4660932" y="5962620"/>
              <a:ext cx="42223" cy="42223"/>
            </a:xfrm>
            <a:custGeom>
              <a:avLst/>
              <a:gdLst>
                <a:gd name="connsiteX0" fmla="*/ 37473 w 42223"/>
                <a:gd name="connsiteY0" fmla="*/ 22796 h 42223"/>
                <a:gd name="connsiteX1" fmla="*/ 22695 w 42223"/>
                <a:gd name="connsiteY1" fmla="*/ 37574 h 42223"/>
                <a:gd name="connsiteX2" fmla="*/ 7917 w 42223"/>
                <a:gd name="connsiteY2" fmla="*/ 22796 h 42223"/>
                <a:gd name="connsiteX3" fmla="*/ 22695 w 42223"/>
                <a:gd name="connsiteY3" fmla="*/ 8018 h 42223"/>
                <a:gd name="connsiteX4" fmla="*/ 37473 w 42223"/>
                <a:gd name="connsiteY4" fmla="*/ 22796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796"/>
                  </a:moveTo>
                  <a:cubicBezTo>
                    <a:pt x="37473" y="31241"/>
                    <a:pt x="31140" y="37574"/>
                    <a:pt x="22695" y="37574"/>
                  </a:cubicBezTo>
                  <a:cubicBezTo>
                    <a:pt x="14250" y="37574"/>
                    <a:pt x="7917" y="31241"/>
                    <a:pt x="7917" y="22796"/>
                  </a:cubicBezTo>
                  <a:cubicBezTo>
                    <a:pt x="7917" y="14351"/>
                    <a:pt x="14250" y="8018"/>
                    <a:pt x="22695" y="8018"/>
                  </a:cubicBezTo>
                  <a:cubicBezTo>
                    <a:pt x="31140" y="6962"/>
                    <a:pt x="37473" y="14351"/>
                    <a:pt x="37473" y="22796"/>
                  </a:cubicBezTo>
                  <a:close/>
                </a:path>
              </a:pathLst>
            </a:custGeom>
            <a:grpFill/>
            <a:ln w="9525" cap="flat">
              <a:solidFill>
                <a:schemeClr val="accent1"/>
              </a:solid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A910CD3A-9C36-4E09-A23D-6F9DB44232C7}"/>
                </a:ext>
              </a:extLst>
            </p:cNvPr>
            <p:cNvSpPr/>
            <p:nvPr/>
          </p:nvSpPr>
          <p:spPr>
            <a:xfrm>
              <a:off x="4660932" y="5776938"/>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40" y="7917"/>
                    <a:pt x="22695" y="7917"/>
                  </a:cubicBezTo>
                  <a:cubicBezTo>
                    <a:pt x="14250" y="7917"/>
                    <a:pt x="7917" y="14250"/>
                    <a:pt x="7917" y="22695"/>
                  </a:cubicBezTo>
                  <a:cubicBezTo>
                    <a:pt x="7917" y="31140"/>
                    <a:pt x="14250" y="37473"/>
                    <a:pt x="22695" y="37473"/>
                  </a:cubicBezTo>
                  <a:cubicBezTo>
                    <a:pt x="31140"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BF91308A-D0B2-4C92-8AD1-9BA7FD33FA72}"/>
                </a:ext>
              </a:extLst>
            </p:cNvPr>
            <p:cNvSpPr/>
            <p:nvPr/>
          </p:nvSpPr>
          <p:spPr>
            <a:xfrm>
              <a:off x="4834989" y="5578374"/>
              <a:ext cx="10556" cy="411678"/>
            </a:xfrm>
            <a:custGeom>
              <a:avLst/>
              <a:gdLst>
                <a:gd name="connsiteX0" fmla="*/ 3809 w 0"/>
                <a:gd name="connsiteY0" fmla="*/ 414431 h 411677"/>
                <a:gd name="connsiteX1" fmla="*/ 3809 w 0"/>
                <a:gd name="connsiteY1" fmla="*/ 3809 h 411677"/>
              </a:gdLst>
              <a:ahLst/>
              <a:cxnLst>
                <a:cxn ang="0">
                  <a:pos x="connsiteX0" y="connsiteY0"/>
                </a:cxn>
                <a:cxn ang="0">
                  <a:pos x="connsiteX1" y="connsiteY1"/>
                </a:cxn>
              </a:cxnLst>
              <a:rect l="l" t="t" r="r" b="b"/>
              <a:pathLst>
                <a:path h="411677">
                  <a:moveTo>
                    <a:pt x="3809" y="414431"/>
                  </a:moveTo>
                  <a:lnTo>
                    <a:pt x="3809" y="3809"/>
                  </a:lnTo>
                </a:path>
              </a:pathLst>
            </a:custGeom>
            <a:grpFill/>
            <a:ln w="4582" cap="flat">
              <a:solidFill>
                <a:schemeClr val="accent1"/>
              </a:solid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A3683ED7-79F8-469D-A84A-195B3B92D34F}"/>
                </a:ext>
              </a:extLst>
            </p:cNvPr>
            <p:cNvSpPr/>
            <p:nvPr/>
          </p:nvSpPr>
          <p:spPr>
            <a:xfrm>
              <a:off x="4817159" y="5970110"/>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1140"/>
                    <a:pt x="31140" y="37473"/>
                    <a:pt x="22695" y="37473"/>
                  </a:cubicBezTo>
                  <a:cubicBezTo>
                    <a:pt x="14250" y="37473"/>
                    <a:pt x="7917" y="31140"/>
                    <a:pt x="7917" y="22695"/>
                  </a:cubicBezTo>
                  <a:cubicBezTo>
                    <a:pt x="7917" y="14250"/>
                    <a:pt x="14250" y="7917"/>
                    <a:pt x="22695" y="7917"/>
                  </a:cubicBezTo>
                  <a:cubicBezTo>
                    <a:pt x="31140" y="7917"/>
                    <a:pt x="37473" y="14250"/>
                    <a:pt x="37473" y="22695"/>
                  </a:cubicBezTo>
                  <a:close/>
                </a:path>
              </a:pathLst>
            </a:custGeom>
            <a:grpFill/>
            <a:ln w="9525" cap="flat">
              <a:solidFill>
                <a:schemeClr val="accent1"/>
              </a:solid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94087223-1A33-4EDF-826E-314E9EFB07CC}"/>
                </a:ext>
              </a:extLst>
            </p:cNvPr>
            <p:cNvSpPr/>
            <p:nvPr/>
          </p:nvSpPr>
          <p:spPr>
            <a:xfrm>
              <a:off x="4816103" y="5560544"/>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7" y="37473"/>
                    <a:pt x="22695" y="37473"/>
                  </a:cubicBezTo>
                  <a:cubicBezTo>
                    <a:pt x="14533" y="37473"/>
                    <a:pt x="7917" y="30857"/>
                    <a:pt x="7917" y="22695"/>
                  </a:cubicBezTo>
                  <a:cubicBezTo>
                    <a:pt x="7917" y="14533"/>
                    <a:pt x="14533" y="7917"/>
                    <a:pt x="22695" y="7917"/>
                  </a:cubicBezTo>
                  <a:cubicBezTo>
                    <a:pt x="30857"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F887C759-9DD3-4959-A7D7-3DFCC96185DE}"/>
                </a:ext>
              </a:extLst>
            </p:cNvPr>
            <p:cNvSpPr/>
            <p:nvPr/>
          </p:nvSpPr>
          <p:spPr>
            <a:xfrm>
              <a:off x="4625984" y="5845437"/>
              <a:ext cx="10556" cy="105558"/>
            </a:xfrm>
            <a:custGeom>
              <a:avLst/>
              <a:gdLst>
                <a:gd name="connsiteX0" fmla="*/ 3809 w 0"/>
                <a:gd name="connsiteY0" fmla="*/ 105145 h 105558"/>
                <a:gd name="connsiteX1" fmla="*/ 3809 w 0"/>
                <a:gd name="connsiteY1" fmla="*/ 3809 h 105558"/>
              </a:gdLst>
              <a:ahLst/>
              <a:cxnLst>
                <a:cxn ang="0">
                  <a:pos x="connsiteX0" y="connsiteY0"/>
                </a:cxn>
                <a:cxn ang="0">
                  <a:pos x="connsiteX1" y="connsiteY1"/>
                </a:cxn>
              </a:cxnLst>
              <a:rect l="l" t="t" r="r" b="b"/>
              <a:pathLst>
                <a:path h="105558">
                  <a:moveTo>
                    <a:pt x="3809" y="105145"/>
                  </a:moveTo>
                  <a:lnTo>
                    <a:pt x="3809" y="3809"/>
                  </a:lnTo>
                </a:path>
              </a:pathLst>
            </a:custGeom>
            <a:grpFill/>
            <a:ln w="4582" cap="flat">
              <a:solidFill>
                <a:schemeClr val="accent1"/>
              </a:solid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3507857C-9158-4D93-B969-A5A7766386E9}"/>
                </a:ext>
              </a:extLst>
            </p:cNvPr>
            <p:cNvSpPr/>
            <p:nvPr/>
          </p:nvSpPr>
          <p:spPr>
            <a:xfrm>
              <a:off x="4607097" y="5926831"/>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7" y="37473"/>
                    <a:pt x="22695" y="37473"/>
                  </a:cubicBezTo>
                  <a:cubicBezTo>
                    <a:pt x="14533" y="37473"/>
                    <a:pt x="7917" y="30857"/>
                    <a:pt x="7917" y="22695"/>
                  </a:cubicBezTo>
                  <a:cubicBezTo>
                    <a:pt x="7917" y="14533"/>
                    <a:pt x="14533" y="7917"/>
                    <a:pt x="22695" y="7917"/>
                  </a:cubicBezTo>
                  <a:cubicBezTo>
                    <a:pt x="30857"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CF6B9C52-B0B6-4C9C-AB31-B937B799D180}"/>
                </a:ext>
              </a:extLst>
            </p:cNvPr>
            <p:cNvSpPr/>
            <p:nvPr/>
          </p:nvSpPr>
          <p:spPr>
            <a:xfrm>
              <a:off x="4607097" y="5826551"/>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7" y="37473"/>
                    <a:pt x="22695" y="37473"/>
                  </a:cubicBezTo>
                  <a:cubicBezTo>
                    <a:pt x="14533" y="37473"/>
                    <a:pt x="7917" y="30857"/>
                    <a:pt x="7917" y="22695"/>
                  </a:cubicBezTo>
                  <a:cubicBezTo>
                    <a:pt x="7917" y="14533"/>
                    <a:pt x="14533" y="7917"/>
                    <a:pt x="22695" y="7917"/>
                  </a:cubicBezTo>
                  <a:cubicBezTo>
                    <a:pt x="30857"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60305AE2-6AA9-4F45-8BD5-3AE8D4E2789B}"/>
                </a:ext>
              </a:extLst>
            </p:cNvPr>
            <p:cNvSpPr/>
            <p:nvPr/>
          </p:nvSpPr>
          <p:spPr>
            <a:xfrm>
              <a:off x="4730487" y="5834881"/>
              <a:ext cx="10556" cy="158338"/>
            </a:xfrm>
            <a:custGeom>
              <a:avLst/>
              <a:gdLst>
                <a:gd name="connsiteX0" fmla="*/ 3809 w 0"/>
                <a:gd name="connsiteY0" fmla="*/ 157924 h 158337"/>
                <a:gd name="connsiteX1" fmla="*/ 3809 w 0"/>
                <a:gd name="connsiteY1" fmla="*/ 3809 h 158337"/>
              </a:gdLst>
              <a:ahLst/>
              <a:cxnLst>
                <a:cxn ang="0">
                  <a:pos x="connsiteX0" y="connsiteY0"/>
                </a:cxn>
                <a:cxn ang="0">
                  <a:pos x="connsiteX1" y="connsiteY1"/>
                </a:cxn>
              </a:cxnLst>
              <a:rect l="l" t="t" r="r" b="b"/>
              <a:pathLst>
                <a:path h="158337">
                  <a:moveTo>
                    <a:pt x="3809" y="157924"/>
                  </a:moveTo>
                  <a:lnTo>
                    <a:pt x="3809" y="3809"/>
                  </a:lnTo>
                </a:path>
              </a:pathLst>
            </a:custGeom>
            <a:grpFill/>
            <a:ln w="4582" cap="flat">
              <a:solidFill>
                <a:schemeClr val="accent1"/>
              </a:solid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919CDAE9-5195-404D-B64F-10A8444B16C5}"/>
                </a:ext>
              </a:extLst>
            </p:cNvPr>
            <p:cNvSpPr/>
            <p:nvPr/>
          </p:nvSpPr>
          <p:spPr>
            <a:xfrm>
              <a:off x="4712656" y="5970110"/>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1140"/>
                    <a:pt x="31140" y="37473"/>
                    <a:pt x="22695" y="37473"/>
                  </a:cubicBezTo>
                  <a:cubicBezTo>
                    <a:pt x="14250" y="37473"/>
                    <a:pt x="7917" y="31140"/>
                    <a:pt x="7917" y="22695"/>
                  </a:cubicBezTo>
                  <a:cubicBezTo>
                    <a:pt x="7917" y="14250"/>
                    <a:pt x="14250" y="7917"/>
                    <a:pt x="22695" y="7917"/>
                  </a:cubicBezTo>
                  <a:cubicBezTo>
                    <a:pt x="31140" y="7917"/>
                    <a:pt x="37473" y="14250"/>
                    <a:pt x="37473" y="22695"/>
                  </a:cubicBezTo>
                  <a:close/>
                </a:path>
              </a:pathLst>
            </a:custGeom>
            <a:grpFill/>
            <a:ln w="9525" cap="flat">
              <a:solidFill>
                <a:schemeClr val="accent1"/>
              </a:solid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E00FE589-E3DD-41F3-8DD1-1362A6CAF8D1}"/>
                </a:ext>
              </a:extLst>
            </p:cNvPr>
            <p:cNvSpPr/>
            <p:nvPr/>
          </p:nvSpPr>
          <p:spPr>
            <a:xfrm>
              <a:off x="4711600" y="5817051"/>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7" y="37473"/>
                    <a:pt x="22695" y="37473"/>
                  </a:cubicBezTo>
                  <a:cubicBezTo>
                    <a:pt x="14533" y="37473"/>
                    <a:pt x="7917" y="30857"/>
                    <a:pt x="7917" y="22695"/>
                  </a:cubicBezTo>
                  <a:cubicBezTo>
                    <a:pt x="7917" y="14533"/>
                    <a:pt x="14533" y="7917"/>
                    <a:pt x="22695" y="7917"/>
                  </a:cubicBezTo>
                  <a:cubicBezTo>
                    <a:pt x="30857"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955DC7B0-EB55-4761-88B4-D8B35BF0579B}"/>
                </a:ext>
              </a:extLst>
            </p:cNvPr>
            <p:cNvSpPr/>
            <p:nvPr/>
          </p:nvSpPr>
          <p:spPr>
            <a:xfrm>
              <a:off x="7625954" y="5635376"/>
              <a:ext cx="10556" cy="591127"/>
            </a:xfrm>
            <a:custGeom>
              <a:avLst/>
              <a:gdLst>
                <a:gd name="connsiteX0" fmla="*/ 3809 w 0"/>
                <a:gd name="connsiteY0" fmla="*/ 589658 h 591127"/>
                <a:gd name="connsiteX1" fmla="*/ 3809 w 0"/>
                <a:gd name="connsiteY1" fmla="*/ 3809 h 591127"/>
              </a:gdLst>
              <a:ahLst/>
              <a:cxnLst>
                <a:cxn ang="0">
                  <a:pos x="connsiteX0" y="connsiteY0"/>
                </a:cxn>
                <a:cxn ang="0">
                  <a:pos x="connsiteX1" y="connsiteY1"/>
                </a:cxn>
              </a:cxnLst>
              <a:rect l="l" t="t" r="r" b="b"/>
              <a:pathLst>
                <a:path h="591127">
                  <a:moveTo>
                    <a:pt x="3809" y="589658"/>
                  </a:moveTo>
                  <a:lnTo>
                    <a:pt x="3809" y="3809"/>
                  </a:lnTo>
                </a:path>
              </a:pathLst>
            </a:custGeom>
            <a:grpFill/>
            <a:ln w="4582" cap="flat">
              <a:solidFill>
                <a:schemeClr val="accent1"/>
              </a:solid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16947CDB-12CC-4802-86D9-BFDDB1BA648E}"/>
                </a:ext>
              </a:extLst>
            </p:cNvPr>
            <p:cNvSpPr/>
            <p:nvPr/>
          </p:nvSpPr>
          <p:spPr>
            <a:xfrm>
              <a:off x="7607068" y="6202339"/>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1140"/>
                    <a:pt x="31139" y="37473"/>
                    <a:pt x="22695" y="37473"/>
                  </a:cubicBezTo>
                  <a:cubicBezTo>
                    <a:pt x="14250" y="37473"/>
                    <a:pt x="7917" y="31140"/>
                    <a:pt x="7917" y="22695"/>
                  </a:cubicBezTo>
                  <a:cubicBezTo>
                    <a:pt x="7917" y="14250"/>
                    <a:pt x="14250" y="7917"/>
                    <a:pt x="22695" y="7917"/>
                  </a:cubicBezTo>
                  <a:cubicBezTo>
                    <a:pt x="31139" y="7917"/>
                    <a:pt x="37473" y="14250"/>
                    <a:pt x="37473" y="22695"/>
                  </a:cubicBezTo>
                  <a:close/>
                </a:path>
              </a:pathLst>
            </a:custGeom>
            <a:grpFill/>
            <a:ln w="9525" cap="flat">
              <a:solidFill>
                <a:schemeClr val="accent1"/>
              </a:solid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7EBBADDD-4399-444D-9DDD-9CCAF8010E3E}"/>
                </a:ext>
              </a:extLst>
            </p:cNvPr>
            <p:cNvSpPr/>
            <p:nvPr/>
          </p:nvSpPr>
          <p:spPr>
            <a:xfrm>
              <a:off x="7607068" y="5616489"/>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39" y="7917"/>
                    <a:pt x="22695" y="7917"/>
                  </a:cubicBezTo>
                  <a:cubicBezTo>
                    <a:pt x="14250" y="7917"/>
                    <a:pt x="7917" y="14250"/>
                    <a:pt x="7917" y="22695"/>
                  </a:cubicBezTo>
                  <a:cubicBezTo>
                    <a:pt x="7917" y="31140"/>
                    <a:pt x="14250" y="37473"/>
                    <a:pt x="22695" y="37473"/>
                  </a:cubicBezTo>
                  <a:cubicBezTo>
                    <a:pt x="31139"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AD77D1C7-BC2D-49A3-883D-FBEEF25E41C2}"/>
                </a:ext>
              </a:extLst>
            </p:cNvPr>
            <p:cNvSpPr/>
            <p:nvPr/>
          </p:nvSpPr>
          <p:spPr>
            <a:xfrm>
              <a:off x="6838488" y="5848604"/>
              <a:ext cx="10556" cy="137226"/>
            </a:xfrm>
            <a:custGeom>
              <a:avLst/>
              <a:gdLst>
                <a:gd name="connsiteX0" fmla="*/ 3809 w 0"/>
                <a:gd name="connsiteY0" fmla="*/ 133646 h 137225"/>
                <a:gd name="connsiteX1" fmla="*/ 3809 w 0"/>
                <a:gd name="connsiteY1" fmla="*/ 3809 h 137225"/>
              </a:gdLst>
              <a:ahLst/>
              <a:cxnLst>
                <a:cxn ang="0">
                  <a:pos x="connsiteX0" y="connsiteY0"/>
                </a:cxn>
                <a:cxn ang="0">
                  <a:pos x="connsiteX1" y="connsiteY1"/>
                </a:cxn>
              </a:cxnLst>
              <a:rect l="l" t="t" r="r" b="b"/>
              <a:pathLst>
                <a:path h="137225">
                  <a:moveTo>
                    <a:pt x="3809" y="133646"/>
                  </a:moveTo>
                  <a:lnTo>
                    <a:pt x="3809" y="3809"/>
                  </a:lnTo>
                </a:path>
              </a:pathLst>
            </a:custGeom>
            <a:grpFill/>
            <a:ln w="4582" cap="flat">
              <a:solidFill>
                <a:schemeClr val="accent1"/>
              </a:solid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4DE6FA1B-9D85-4E36-B2D7-B762414FF491}"/>
                </a:ext>
              </a:extLst>
            </p:cNvPr>
            <p:cNvSpPr/>
            <p:nvPr/>
          </p:nvSpPr>
          <p:spPr>
            <a:xfrm>
              <a:off x="6819602" y="5959554"/>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1140"/>
                    <a:pt x="31140" y="37473"/>
                    <a:pt x="22695" y="37473"/>
                  </a:cubicBezTo>
                  <a:cubicBezTo>
                    <a:pt x="14251" y="37473"/>
                    <a:pt x="7917" y="31140"/>
                    <a:pt x="7917" y="22695"/>
                  </a:cubicBezTo>
                  <a:cubicBezTo>
                    <a:pt x="7917" y="14250"/>
                    <a:pt x="14251" y="7917"/>
                    <a:pt x="22695" y="7917"/>
                  </a:cubicBezTo>
                  <a:cubicBezTo>
                    <a:pt x="31140" y="7917"/>
                    <a:pt x="37473" y="14250"/>
                    <a:pt x="37473" y="22695"/>
                  </a:cubicBezTo>
                  <a:close/>
                </a:path>
              </a:pathLst>
            </a:custGeom>
            <a:grpFill/>
            <a:ln w="9525" cap="flat">
              <a:solidFill>
                <a:schemeClr val="accent1"/>
              </a:solid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AEBD5E2D-1B18-4356-9EE7-EAD318CBDEA2}"/>
                </a:ext>
              </a:extLst>
            </p:cNvPr>
            <p:cNvSpPr/>
            <p:nvPr/>
          </p:nvSpPr>
          <p:spPr>
            <a:xfrm>
              <a:off x="6819602" y="5830773"/>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40" y="7917"/>
                    <a:pt x="22695" y="7917"/>
                  </a:cubicBezTo>
                  <a:cubicBezTo>
                    <a:pt x="14251" y="7917"/>
                    <a:pt x="7917" y="14250"/>
                    <a:pt x="7917" y="22695"/>
                  </a:cubicBezTo>
                  <a:cubicBezTo>
                    <a:pt x="7917" y="31140"/>
                    <a:pt x="14251" y="37473"/>
                    <a:pt x="22695" y="37473"/>
                  </a:cubicBezTo>
                  <a:cubicBezTo>
                    <a:pt x="31140"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93190E81-19E8-4474-B056-DB4A9EEA3DD3}"/>
                </a:ext>
              </a:extLst>
            </p:cNvPr>
            <p:cNvSpPr/>
            <p:nvPr/>
          </p:nvSpPr>
          <p:spPr>
            <a:xfrm>
              <a:off x="6953547" y="5764157"/>
              <a:ext cx="10556" cy="200561"/>
            </a:xfrm>
            <a:custGeom>
              <a:avLst/>
              <a:gdLst>
                <a:gd name="connsiteX0" fmla="*/ 3809 w 0"/>
                <a:gd name="connsiteY0" fmla="*/ 196981 h 200561"/>
                <a:gd name="connsiteX1" fmla="*/ 3809 w 0"/>
                <a:gd name="connsiteY1" fmla="*/ 3809 h 200561"/>
              </a:gdLst>
              <a:ahLst/>
              <a:cxnLst>
                <a:cxn ang="0">
                  <a:pos x="connsiteX0" y="connsiteY0"/>
                </a:cxn>
                <a:cxn ang="0">
                  <a:pos x="connsiteX1" y="connsiteY1"/>
                </a:cxn>
              </a:cxnLst>
              <a:rect l="l" t="t" r="r" b="b"/>
              <a:pathLst>
                <a:path h="200561">
                  <a:moveTo>
                    <a:pt x="3809" y="196981"/>
                  </a:moveTo>
                  <a:lnTo>
                    <a:pt x="3809" y="3809"/>
                  </a:lnTo>
                </a:path>
              </a:pathLst>
            </a:custGeom>
            <a:grpFill/>
            <a:ln w="4582" cap="flat">
              <a:solidFill>
                <a:schemeClr val="accent1"/>
              </a:solid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1049504D-AF45-492F-A0A5-2045ADB05FA3}"/>
                </a:ext>
              </a:extLst>
            </p:cNvPr>
            <p:cNvSpPr/>
            <p:nvPr/>
          </p:nvSpPr>
          <p:spPr>
            <a:xfrm>
              <a:off x="6935716" y="5938443"/>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1140"/>
                    <a:pt x="31140" y="37473"/>
                    <a:pt x="22695" y="37473"/>
                  </a:cubicBezTo>
                  <a:cubicBezTo>
                    <a:pt x="14251" y="37473"/>
                    <a:pt x="7917" y="31140"/>
                    <a:pt x="7917" y="22695"/>
                  </a:cubicBezTo>
                  <a:cubicBezTo>
                    <a:pt x="7917" y="14250"/>
                    <a:pt x="14251" y="7917"/>
                    <a:pt x="22695" y="7917"/>
                  </a:cubicBezTo>
                  <a:cubicBezTo>
                    <a:pt x="31140" y="7917"/>
                    <a:pt x="37473" y="14250"/>
                    <a:pt x="37473" y="22695"/>
                  </a:cubicBezTo>
                  <a:close/>
                </a:path>
              </a:pathLst>
            </a:custGeom>
            <a:grpFill/>
            <a:ln w="9525" cap="flat">
              <a:solidFill>
                <a:schemeClr val="accent1"/>
              </a:solid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B4CC3852-5C0B-47D8-8CE0-AF1DE5B327C7}"/>
                </a:ext>
              </a:extLst>
            </p:cNvPr>
            <p:cNvSpPr/>
            <p:nvPr/>
          </p:nvSpPr>
          <p:spPr>
            <a:xfrm>
              <a:off x="6935716" y="5745271"/>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40" y="7917"/>
                    <a:pt x="22695" y="7917"/>
                  </a:cubicBezTo>
                  <a:cubicBezTo>
                    <a:pt x="14251" y="7917"/>
                    <a:pt x="7917" y="14250"/>
                    <a:pt x="7917" y="22695"/>
                  </a:cubicBezTo>
                  <a:cubicBezTo>
                    <a:pt x="7917" y="31140"/>
                    <a:pt x="14251" y="37473"/>
                    <a:pt x="22695" y="37473"/>
                  </a:cubicBezTo>
                  <a:cubicBezTo>
                    <a:pt x="31140"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1CB2A7D0-3B2B-4DFC-AA3A-F37A96E9F1D0}"/>
                </a:ext>
              </a:extLst>
            </p:cNvPr>
            <p:cNvSpPr/>
            <p:nvPr/>
          </p:nvSpPr>
          <p:spPr>
            <a:xfrm>
              <a:off x="7069661" y="5903494"/>
              <a:ext cx="10556" cy="105558"/>
            </a:xfrm>
            <a:custGeom>
              <a:avLst/>
              <a:gdLst>
                <a:gd name="connsiteX0" fmla="*/ 3809 w 0"/>
                <a:gd name="connsiteY0" fmla="*/ 110423 h 105558"/>
                <a:gd name="connsiteX1" fmla="*/ 3809 w 0"/>
                <a:gd name="connsiteY1" fmla="*/ 3809 h 105558"/>
              </a:gdLst>
              <a:ahLst/>
              <a:cxnLst>
                <a:cxn ang="0">
                  <a:pos x="connsiteX0" y="connsiteY0"/>
                </a:cxn>
                <a:cxn ang="0">
                  <a:pos x="connsiteX1" y="connsiteY1"/>
                </a:cxn>
              </a:cxnLst>
              <a:rect l="l" t="t" r="r" b="b"/>
              <a:pathLst>
                <a:path h="105558">
                  <a:moveTo>
                    <a:pt x="3809" y="110423"/>
                  </a:moveTo>
                  <a:lnTo>
                    <a:pt x="3809" y="3809"/>
                  </a:lnTo>
                </a:path>
              </a:pathLst>
            </a:custGeom>
            <a:grpFill/>
            <a:ln w="4582" cap="flat">
              <a:solidFill>
                <a:schemeClr val="accent1"/>
              </a:solid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C10FDC97-8445-47A7-B558-051C663D09C4}"/>
                </a:ext>
              </a:extLst>
            </p:cNvPr>
            <p:cNvSpPr/>
            <p:nvPr/>
          </p:nvSpPr>
          <p:spPr>
            <a:xfrm>
              <a:off x="7050775" y="5991222"/>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1140"/>
                    <a:pt x="31140" y="37473"/>
                    <a:pt x="22695" y="37473"/>
                  </a:cubicBezTo>
                  <a:cubicBezTo>
                    <a:pt x="14250" y="37473"/>
                    <a:pt x="7917" y="31140"/>
                    <a:pt x="7917" y="22695"/>
                  </a:cubicBezTo>
                  <a:cubicBezTo>
                    <a:pt x="7917" y="14250"/>
                    <a:pt x="14250" y="7917"/>
                    <a:pt x="22695" y="7917"/>
                  </a:cubicBezTo>
                  <a:cubicBezTo>
                    <a:pt x="31140" y="7917"/>
                    <a:pt x="37473" y="14250"/>
                    <a:pt x="37473" y="22695"/>
                  </a:cubicBezTo>
                  <a:close/>
                </a:path>
              </a:pathLst>
            </a:custGeom>
            <a:grpFill/>
            <a:ln w="9525" cap="flat">
              <a:solidFill>
                <a:schemeClr val="accent1"/>
              </a:solid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E8D5175A-AD9B-4CAA-95BB-DDE74350F8E7}"/>
                </a:ext>
              </a:extLst>
            </p:cNvPr>
            <p:cNvSpPr/>
            <p:nvPr/>
          </p:nvSpPr>
          <p:spPr>
            <a:xfrm>
              <a:off x="7050775" y="5885664"/>
              <a:ext cx="42223" cy="42223"/>
            </a:xfrm>
            <a:custGeom>
              <a:avLst/>
              <a:gdLst>
                <a:gd name="connsiteX0" fmla="*/ 37473 w 42223"/>
                <a:gd name="connsiteY0" fmla="*/ 22695 h 42223"/>
                <a:gd name="connsiteX1" fmla="*/ 22695 w 42223"/>
                <a:gd name="connsiteY1" fmla="*/ 37473 h 42223"/>
                <a:gd name="connsiteX2" fmla="*/ 7916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7" y="37473"/>
                    <a:pt x="22695" y="37473"/>
                  </a:cubicBezTo>
                  <a:cubicBezTo>
                    <a:pt x="14533" y="37473"/>
                    <a:pt x="7916" y="30857"/>
                    <a:pt x="7916" y="22695"/>
                  </a:cubicBezTo>
                  <a:cubicBezTo>
                    <a:pt x="7916" y="14533"/>
                    <a:pt x="14533" y="7917"/>
                    <a:pt x="22695" y="7917"/>
                  </a:cubicBezTo>
                  <a:cubicBezTo>
                    <a:pt x="30857"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64DB0917-46AF-465F-BF47-6A628BA5EC65}"/>
                </a:ext>
              </a:extLst>
            </p:cNvPr>
            <p:cNvSpPr/>
            <p:nvPr/>
          </p:nvSpPr>
          <p:spPr>
            <a:xfrm>
              <a:off x="7184720" y="5445371"/>
              <a:ext cx="10556" cy="591127"/>
            </a:xfrm>
            <a:custGeom>
              <a:avLst/>
              <a:gdLst>
                <a:gd name="connsiteX0" fmla="*/ 3809 w 0"/>
                <a:gd name="connsiteY0" fmla="*/ 589658 h 591127"/>
                <a:gd name="connsiteX1" fmla="*/ 3809 w 0"/>
                <a:gd name="connsiteY1" fmla="*/ 3809 h 591127"/>
              </a:gdLst>
              <a:ahLst/>
              <a:cxnLst>
                <a:cxn ang="0">
                  <a:pos x="connsiteX0" y="connsiteY0"/>
                </a:cxn>
                <a:cxn ang="0">
                  <a:pos x="connsiteX1" y="connsiteY1"/>
                </a:cxn>
              </a:cxnLst>
              <a:rect l="l" t="t" r="r" b="b"/>
              <a:pathLst>
                <a:path h="591127">
                  <a:moveTo>
                    <a:pt x="3809" y="589658"/>
                  </a:moveTo>
                  <a:lnTo>
                    <a:pt x="3809" y="3809"/>
                  </a:lnTo>
                </a:path>
              </a:pathLst>
            </a:custGeom>
            <a:grpFill/>
            <a:ln w="4582" cap="flat">
              <a:solidFill>
                <a:schemeClr val="accent1"/>
              </a:solid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52255A41-F1B3-46CD-8C51-221C77CDD6D2}"/>
                </a:ext>
              </a:extLst>
            </p:cNvPr>
            <p:cNvSpPr/>
            <p:nvPr/>
          </p:nvSpPr>
          <p:spPr>
            <a:xfrm>
              <a:off x="7165834" y="6012334"/>
              <a:ext cx="42223" cy="42223"/>
            </a:xfrm>
            <a:custGeom>
              <a:avLst/>
              <a:gdLst>
                <a:gd name="connsiteX0" fmla="*/ 37474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4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4" y="22695"/>
                  </a:moveTo>
                  <a:cubicBezTo>
                    <a:pt x="37474" y="30857"/>
                    <a:pt x="30857" y="37473"/>
                    <a:pt x="22695" y="37473"/>
                  </a:cubicBezTo>
                  <a:cubicBezTo>
                    <a:pt x="14533" y="37473"/>
                    <a:pt x="7917" y="30857"/>
                    <a:pt x="7917" y="22695"/>
                  </a:cubicBezTo>
                  <a:cubicBezTo>
                    <a:pt x="7917" y="14533"/>
                    <a:pt x="14533" y="7917"/>
                    <a:pt x="22695" y="7917"/>
                  </a:cubicBezTo>
                  <a:cubicBezTo>
                    <a:pt x="30857" y="7917"/>
                    <a:pt x="37474" y="14533"/>
                    <a:pt x="37474" y="22695"/>
                  </a:cubicBezTo>
                  <a:close/>
                </a:path>
              </a:pathLst>
            </a:custGeom>
            <a:grpFill/>
            <a:ln w="9525" cap="flat">
              <a:solidFill>
                <a:schemeClr val="accent1"/>
              </a:solid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52605CBC-F682-47A6-86F2-F1B3064337F2}"/>
                </a:ext>
              </a:extLst>
            </p:cNvPr>
            <p:cNvSpPr/>
            <p:nvPr/>
          </p:nvSpPr>
          <p:spPr>
            <a:xfrm>
              <a:off x="7165834" y="5426484"/>
              <a:ext cx="42223" cy="42223"/>
            </a:xfrm>
            <a:custGeom>
              <a:avLst/>
              <a:gdLst>
                <a:gd name="connsiteX0" fmla="*/ 37474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4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4" y="22695"/>
                  </a:moveTo>
                  <a:cubicBezTo>
                    <a:pt x="37474" y="30857"/>
                    <a:pt x="30857" y="37473"/>
                    <a:pt x="22695" y="37473"/>
                  </a:cubicBezTo>
                  <a:cubicBezTo>
                    <a:pt x="14533" y="37473"/>
                    <a:pt x="7917" y="30857"/>
                    <a:pt x="7917" y="22695"/>
                  </a:cubicBezTo>
                  <a:cubicBezTo>
                    <a:pt x="7917" y="14533"/>
                    <a:pt x="14533" y="7917"/>
                    <a:pt x="22695" y="7917"/>
                  </a:cubicBezTo>
                  <a:cubicBezTo>
                    <a:pt x="30857" y="7917"/>
                    <a:pt x="37474" y="14533"/>
                    <a:pt x="37474" y="22695"/>
                  </a:cubicBezTo>
                  <a:close/>
                </a:path>
              </a:pathLst>
            </a:custGeom>
            <a:grpFill/>
            <a:ln w="9525" cap="flat">
              <a:solidFill>
                <a:schemeClr val="accent1"/>
              </a:solid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67211FCA-79E1-4F5F-A8E1-DF2106519231}"/>
                </a:ext>
              </a:extLst>
            </p:cNvPr>
            <p:cNvSpPr/>
            <p:nvPr/>
          </p:nvSpPr>
          <p:spPr>
            <a:xfrm>
              <a:off x="7669233" y="5848604"/>
              <a:ext cx="10556" cy="200561"/>
            </a:xfrm>
            <a:custGeom>
              <a:avLst/>
              <a:gdLst>
                <a:gd name="connsiteX0" fmla="*/ 3809 w 0"/>
                <a:gd name="connsiteY0" fmla="*/ 196981 h 200561"/>
                <a:gd name="connsiteX1" fmla="*/ 3809 w 0"/>
                <a:gd name="connsiteY1" fmla="*/ 3809 h 200561"/>
              </a:gdLst>
              <a:ahLst/>
              <a:cxnLst>
                <a:cxn ang="0">
                  <a:pos x="connsiteX0" y="connsiteY0"/>
                </a:cxn>
                <a:cxn ang="0">
                  <a:pos x="connsiteX1" y="connsiteY1"/>
                </a:cxn>
              </a:cxnLst>
              <a:rect l="l" t="t" r="r" b="b"/>
              <a:pathLst>
                <a:path h="200561">
                  <a:moveTo>
                    <a:pt x="3809" y="196981"/>
                  </a:moveTo>
                  <a:lnTo>
                    <a:pt x="3809" y="3809"/>
                  </a:lnTo>
                </a:path>
              </a:pathLst>
            </a:custGeom>
            <a:grpFill/>
            <a:ln w="4582" cap="flat">
              <a:solidFill>
                <a:schemeClr val="accent1"/>
              </a:solid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CDBE76A6-B707-43D5-A497-60F6E9BBC830}"/>
                </a:ext>
              </a:extLst>
            </p:cNvPr>
            <p:cNvSpPr/>
            <p:nvPr/>
          </p:nvSpPr>
          <p:spPr>
            <a:xfrm>
              <a:off x="7651402" y="6022889"/>
              <a:ext cx="42223" cy="42223"/>
            </a:xfrm>
            <a:custGeom>
              <a:avLst/>
              <a:gdLst>
                <a:gd name="connsiteX0" fmla="*/ 37474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4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4" y="22695"/>
                  </a:moveTo>
                  <a:cubicBezTo>
                    <a:pt x="37474" y="31140"/>
                    <a:pt x="31140" y="37473"/>
                    <a:pt x="22695" y="37473"/>
                  </a:cubicBezTo>
                  <a:cubicBezTo>
                    <a:pt x="14251" y="37473"/>
                    <a:pt x="7917" y="31140"/>
                    <a:pt x="7917" y="22695"/>
                  </a:cubicBezTo>
                  <a:cubicBezTo>
                    <a:pt x="7917" y="14250"/>
                    <a:pt x="14251" y="7917"/>
                    <a:pt x="22695" y="7917"/>
                  </a:cubicBezTo>
                  <a:cubicBezTo>
                    <a:pt x="31140" y="7917"/>
                    <a:pt x="37474" y="14250"/>
                    <a:pt x="37474" y="22695"/>
                  </a:cubicBezTo>
                  <a:close/>
                </a:path>
              </a:pathLst>
            </a:custGeom>
            <a:grpFill/>
            <a:ln w="9525" cap="flat">
              <a:solidFill>
                <a:schemeClr val="accent1"/>
              </a:solid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22631A69-A0A1-42B3-BAB2-021B6AEFB2E7}"/>
                </a:ext>
              </a:extLst>
            </p:cNvPr>
            <p:cNvSpPr/>
            <p:nvPr/>
          </p:nvSpPr>
          <p:spPr>
            <a:xfrm>
              <a:off x="7651402" y="5829718"/>
              <a:ext cx="42223" cy="42223"/>
            </a:xfrm>
            <a:custGeom>
              <a:avLst/>
              <a:gdLst>
                <a:gd name="connsiteX0" fmla="*/ 37474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4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4" y="22695"/>
                  </a:moveTo>
                  <a:cubicBezTo>
                    <a:pt x="37474" y="14250"/>
                    <a:pt x="31140" y="7917"/>
                    <a:pt x="22695" y="7917"/>
                  </a:cubicBezTo>
                  <a:cubicBezTo>
                    <a:pt x="14251" y="7917"/>
                    <a:pt x="7917" y="14250"/>
                    <a:pt x="7917" y="22695"/>
                  </a:cubicBezTo>
                  <a:cubicBezTo>
                    <a:pt x="7917" y="31140"/>
                    <a:pt x="14251" y="37473"/>
                    <a:pt x="22695" y="37473"/>
                  </a:cubicBezTo>
                  <a:cubicBezTo>
                    <a:pt x="31140" y="37473"/>
                    <a:pt x="37474" y="31140"/>
                    <a:pt x="37474" y="22695"/>
                  </a:cubicBezTo>
                  <a:close/>
                </a:path>
              </a:pathLst>
            </a:custGeom>
            <a:grpFill/>
            <a:ln w="9525" cap="flat">
              <a:solidFill>
                <a:schemeClr val="accent1"/>
              </a:solid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6AE0DD1B-D666-45B3-AC5B-B5B91609B678}"/>
                </a:ext>
              </a:extLst>
            </p:cNvPr>
            <p:cNvSpPr/>
            <p:nvPr/>
          </p:nvSpPr>
          <p:spPr>
            <a:xfrm>
              <a:off x="7764236" y="5429537"/>
              <a:ext cx="10556" cy="559460"/>
            </a:xfrm>
            <a:custGeom>
              <a:avLst/>
              <a:gdLst>
                <a:gd name="connsiteX0" fmla="*/ 3809 w 0"/>
                <a:gd name="connsiteY0" fmla="*/ 563269 h 559459"/>
                <a:gd name="connsiteX1" fmla="*/ 3809 w 0"/>
                <a:gd name="connsiteY1" fmla="*/ 3809 h 559459"/>
              </a:gdLst>
              <a:ahLst/>
              <a:cxnLst>
                <a:cxn ang="0">
                  <a:pos x="connsiteX0" y="connsiteY0"/>
                </a:cxn>
                <a:cxn ang="0">
                  <a:pos x="connsiteX1" y="connsiteY1"/>
                </a:cxn>
              </a:cxnLst>
              <a:rect l="l" t="t" r="r" b="b"/>
              <a:pathLst>
                <a:path h="559459">
                  <a:moveTo>
                    <a:pt x="3809" y="563269"/>
                  </a:moveTo>
                  <a:lnTo>
                    <a:pt x="3809" y="3809"/>
                  </a:lnTo>
                </a:path>
              </a:pathLst>
            </a:custGeom>
            <a:grpFill/>
            <a:ln w="4582" cap="flat">
              <a:solidFill>
                <a:schemeClr val="accent1"/>
              </a:solid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2E4B80F3-D9B8-4180-9486-2779036EED39}"/>
                </a:ext>
              </a:extLst>
            </p:cNvPr>
            <p:cNvSpPr/>
            <p:nvPr/>
          </p:nvSpPr>
          <p:spPr>
            <a:xfrm>
              <a:off x="7745349" y="5970009"/>
              <a:ext cx="42223" cy="42223"/>
            </a:xfrm>
            <a:custGeom>
              <a:avLst/>
              <a:gdLst>
                <a:gd name="connsiteX0" fmla="*/ 37473 w 42223"/>
                <a:gd name="connsiteY0" fmla="*/ 22796 h 42223"/>
                <a:gd name="connsiteX1" fmla="*/ 22695 w 42223"/>
                <a:gd name="connsiteY1" fmla="*/ 37574 h 42223"/>
                <a:gd name="connsiteX2" fmla="*/ 7917 w 42223"/>
                <a:gd name="connsiteY2" fmla="*/ 22796 h 42223"/>
                <a:gd name="connsiteX3" fmla="*/ 22695 w 42223"/>
                <a:gd name="connsiteY3" fmla="*/ 8018 h 42223"/>
                <a:gd name="connsiteX4" fmla="*/ 37473 w 42223"/>
                <a:gd name="connsiteY4" fmla="*/ 22796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796"/>
                  </a:moveTo>
                  <a:cubicBezTo>
                    <a:pt x="37473" y="31241"/>
                    <a:pt x="31140" y="37574"/>
                    <a:pt x="22695" y="37574"/>
                  </a:cubicBezTo>
                  <a:cubicBezTo>
                    <a:pt x="14250" y="37574"/>
                    <a:pt x="7917" y="31241"/>
                    <a:pt x="7917" y="22796"/>
                  </a:cubicBezTo>
                  <a:cubicBezTo>
                    <a:pt x="7917" y="14351"/>
                    <a:pt x="14250" y="8018"/>
                    <a:pt x="22695" y="8018"/>
                  </a:cubicBezTo>
                  <a:cubicBezTo>
                    <a:pt x="31140" y="6962"/>
                    <a:pt x="37473" y="14351"/>
                    <a:pt x="37473" y="22796"/>
                  </a:cubicBezTo>
                  <a:close/>
                </a:path>
              </a:pathLst>
            </a:custGeom>
            <a:grpFill/>
            <a:ln w="9525" cap="flat">
              <a:solidFill>
                <a:schemeClr val="accent1"/>
              </a:solid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ED5AB1DE-1C43-4338-A59E-892A27DA9A37}"/>
                </a:ext>
              </a:extLst>
            </p:cNvPr>
            <p:cNvSpPr/>
            <p:nvPr/>
          </p:nvSpPr>
          <p:spPr>
            <a:xfrm>
              <a:off x="7745349" y="5411706"/>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40" y="7917"/>
                    <a:pt x="22695" y="7917"/>
                  </a:cubicBezTo>
                  <a:cubicBezTo>
                    <a:pt x="14250" y="7917"/>
                    <a:pt x="7917" y="14250"/>
                    <a:pt x="7917" y="22695"/>
                  </a:cubicBezTo>
                  <a:cubicBezTo>
                    <a:pt x="7917" y="31140"/>
                    <a:pt x="14250" y="37473"/>
                    <a:pt x="22695" y="37473"/>
                  </a:cubicBezTo>
                  <a:cubicBezTo>
                    <a:pt x="31140"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A0B42625-016C-488B-AD22-4F6C02D9364B}"/>
                </a:ext>
              </a:extLst>
            </p:cNvPr>
            <p:cNvSpPr/>
            <p:nvPr/>
          </p:nvSpPr>
          <p:spPr>
            <a:xfrm>
              <a:off x="7807515" y="5676544"/>
              <a:ext cx="10556" cy="306120"/>
            </a:xfrm>
            <a:custGeom>
              <a:avLst/>
              <a:gdLst>
                <a:gd name="connsiteX0" fmla="*/ 3809 w 0"/>
                <a:gd name="connsiteY0" fmla="*/ 305706 h 306119"/>
                <a:gd name="connsiteX1" fmla="*/ 3809 w 0"/>
                <a:gd name="connsiteY1" fmla="*/ 3809 h 306119"/>
              </a:gdLst>
              <a:ahLst/>
              <a:cxnLst>
                <a:cxn ang="0">
                  <a:pos x="connsiteX0" y="connsiteY0"/>
                </a:cxn>
                <a:cxn ang="0">
                  <a:pos x="connsiteX1" y="connsiteY1"/>
                </a:cxn>
              </a:cxnLst>
              <a:rect l="l" t="t" r="r" b="b"/>
              <a:pathLst>
                <a:path h="306119">
                  <a:moveTo>
                    <a:pt x="3809" y="305706"/>
                  </a:moveTo>
                  <a:lnTo>
                    <a:pt x="3809" y="3809"/>
                  </a:lnTo>
                </a:path>
              </a:pathLst>
            </a:custGeom>
            <a:grpFill/>
            <a:ln w="4582" cap="flat">
              <a:solidFill>
                <a:schemeClr val="accent1"/>
              </a:solid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91FD7CC6-FB9D-41B7-A438-2CD85226D1ED}"/>
                </a:ext>
              </a:extLst>
            </p:cNvPr>
            <p:cNvSpPr/>
            <p:nvPr/>
          </p:nvSpPr>
          <p:spPr>
            <a:xfrm>
              <a:off x="7789684" y="5959454"/>
              <a:ext cx="42223" cy="42223"/>
            </a:xfrm>
            <a:custGeom>
              <a:avLst/>
              <a:gdLst>
                <a:gd name="connsiteX0" fmla="*/ 37473 w 42223"/>
                <a:gd name="connsiteY0" fmla="*/ 22796 h 42223"/>
                <a:gd name="connsiteX1" fmla="*/ 22695 w 42223"/>
                <a:gd name="connsiteY1" fmla="*/ 37574 h 42223"/>
                <a:gd name="connsiteX2" fmla="*/ 7917 w 42223"/>
                <a:gd name="connsiteY2" fmla="*/ 22796 h 42223"/>
                <a:gd name="connsiteX3" fmla="*/ 22695 w 42223"/>
                <a:gd name="connsiteY3" fmla="*/ 8018 h 42223"/>
                <a:gd name="connsiteX4" fmla="*/ 37473 w 42223"/>
                <a:gd name="connsiteY4" fmla="*/ 22796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796"/>
                  </a:moveTo>
                  <a:cubicBezTo>
                    <a:pt x="37473" y="31241"/>
                    <a:pt x="31140" y="37574"/>
                    <a:pt x="22695" y="37574"/>
                  </a:cubicBezTo>
                  <a:cubicBezTo>
                    <a:pt x="14250" y="37574"/>
                    <a:pt x="7917" y="31241"/>
                    <a:pt x="7917" y="22796"/>
                  </a:cubicBezTo>
                  <a:cubicBezTo>
                    <a:pt x="7917" y="14351"/>
                    <a:pt x="14250" y="8018"/>
                    <a:pt x="22695" y="8018"/>
                  </a:cubicBezTo>
                  <a:cubicBezTo>
                    <a:pt x="30084" y="6962"/>
                    <a:pt x="37473" y="14351"/>
                    <a:pt x="37473" y="22796"/>
                  </a:cubicBezTo>
                  <a:close/>
                </a:path>
              </a:pathLst>
            </a:custGeom>
            <a:grpFill/>
            <a:ln w="9525" cap="flat">
              <a:solidFill>
                <a:schemeClr val="accent1"/>
              </a:solid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39D12D5A-171B-4BAD-B41A-EC5106346F7B}"/>
                </a:ext>
              </a:extLst>
            </p:cNvPr>
            <p:cNvSpPr/>
            <p:nvPr/>
          </p:nvSpPr>
          <p:spPr>
            <a:xfrm>
              <a:off x="7789684" y="5658713"/>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40" y="7917"/>
                    <a:pt x="22695" y="7917"/>
                  </a:cubicBezTo>
                  <a:cubicBezTo>
                    <a:pt x="14250" y="7917"/>
                    <a:pt x="7917" y="14250"/>
                    <a:pt x="7917" y="22695"/>
                  </a:cubicBezTo>
                  <a:cubicBezTo>
                    <a:pt x="7917" y="31140"/>
                    <a:pt x="14250" y="37473"/>
                    <a:pt x="22695" y="37473"/>
                  </a:cubicBezTo>
                  <a:cubicBezTo>
                    <a:pt x="30084"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EFDC149B-D750-4B77-90A0-4A94FEB95558}"/>
                </a:ext>
              </a:extLst>
            </p:cNvPr>
            <p:cNvSpPr/>
            <p:nvPr/>
          </p:nvSpPr>
          <p:spPr>
            <a:xfrm>
              <a:off x="7841293" y="5429537"/>
              <a:ext cx="10556" cy="654462"/>
            </a:xfrm>
            <a:custGeom>
              <a:avLst/>
              <a:gdLst>
                <a:gd name="connsiteX0" fmla="*/ 3809 w 0"/>
                <a:gd name="connsiteY0" fmla="*/ 651938 h 654462"/>
                <a:gd name="connsiteX1" fmla="*/ 3809 w 0"/>
                <a:gd name="connsiteY1" fmla="*/ 3809 h 654462"/>
              </a:gdLst>
              <a:ahLst/>
              <a:cxnLst>
                <a:cxn ang="0">
                  <a:pos x="connsiteX0" y="connsiteY0"/>
                </a:cxn>
                <a:cxn ang="0">
                  <a:pos x="connsiteX1" y="connsiteY1"/>
                </a:cxn>
              </a:cxnLst>
              <a:rect l="l" t="t" r="r" b="b"/>
              <a:pathLst>
                <a:path h="654462">
                  <a:moveTo>
                    <a:pt x="3809" y="651938"/>
                  </a:moveTo>
                  <a:lnTo>
                    <a:pt x="3809" y="3809"/>
                  </a:lnTo>
                </a:path>
              </a:pathLst>
            </a:custGeom>
            <a:grpFill/>
            <a:ln w="4582" cap="flat">
              <a:solidFill>
                <a:schemeClr val="accent1"/>
              </a:solid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F92C17B2-DCAB-43C8-825F-9C97EB415841}"/>
                </a:ext>
              </a:extLst>
            </p:cNvPr>
            <p:cNvSpPr/>
            <p:nvPr/>
          </p:nvSpPr>
          <p:spPr>
            <a:xfrm>
              <a:off x="7823463" y="6057724"/>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1140"/>
                    <a:pt x="31139" y="37473"/>
                    <a:pt x="22695" y="37473"/>
                  </a:cubicBezTo>
                  <a:cubicBezTo>
                    <a:pt x="14250" y="37473"/>
                    <a:pt x="7917" y="31140"/>
                    <a:pt x="7917" y="22695"/>
                  </a:cubicBezTo>
                  <a:cubicBezTo>
                    <a:pt x="7917" y="14250"/>
                    <a:pt x="14250" y="7917"/>
                    <a:pt x="22695" y="7917"/>
                  </a:cubicBezTo>
                  <a:cubicBezTo>
                    <a:pt x="31139" y="7917"/>
                    <a:pt x="37473" y="14250"/>
                    <a:pt x="37473" y="22695"/>
                  </a:cubicBezTo>
                  <a:close/>
                </a:path>
              </a:pathLst>
            </a:custGeom>
            <a:grpFill/>
            <a:ln w="9525" cap="flat">
              <a:solidFill>
                <a:schemeClr val="accent1"/>
              </a:solid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8367EF6E-7D6E-4210-AF48-00DE74A0B2ED}"/>
                </a:ext>
              </a:extLst>
            </p:cNvPr>
            <p:cNvSpPr/>
            <p:nvPr/>
          </p:nvSpPr>
          <p:spPr>
            <a:xfrm>
              <a:off x="7823463" y="5411706"/>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39" y="7917"/>
                    <a:pt x="22695" y="7917"/>
                  </a:cubicBezTo>
                  <a:cubicBezTo>
                    <a:pt x="14250" y="7917"/>
                    <a:pt x="7917" y="14250"/>
                    <a:pt x="7917" y="22695"/>
                  </a:cubicBezTo>
                  <a:cubicBezTo>
                    <a:pt x="7917" y="31140"/>
                    <a:pt x="14250" y="37473"/>
                    <a:pt x="22695" y="37473"/>
                  </a:cubicBezTo>
                  <a:cubicBezTo>
                    <a:pt x="31139"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B0158593-E205-45D1-BE96-D2449B237BB5}"/>
                </a:ext>
              </a:extLst>
            </p:cNvPr>
            <p:cNvSpPr/>
            <p:nvPr/>
          </p:nvSpPr>
          <p:spPr>
            <a:xfrm>
              <a:off x="7952774" y="5617020"/>
              <a:ext cx="84447" cy="84447"/>
            </a:xfrm>
            <a:custGeom>
              <a:avLst/>
              <a:gdLst>
                <a:gd name="connsiteX0" fmla="*/ 86555 w 84446"/>
                <a:gd name="connsiteY0" fmla="*/ 44332 h 84446"/>
                <a:gd name="connsiteX1" fmla="*/ 44332 w 84446"/>
                <a:gd name="connsiteY1" fmla="*/ 86555 h 84446"/>
                <a:gd name="connsiteX2" fmla="*/ 2108 w 84446"/>
                <a:gd name="connsiteY2" fmla="*/ 44332 h 84446"/>
                <a:gd name="connsiteX3" fmla="*/ 44332 w 84446"/>
                <a:gd name="connsiteY3" fmla="*/ 2108 h 84446"/>
                <a:gd name="connsiteX4" fmla="*/ 86555 w 84446"/>
                <a:gd name="connsiteY4" fmla="*/ 44332 h 8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46" h="84446">
                  <a:moveTo>
                    <a:pt x="86555" y="44332"/>
                  </a:moveTo>
                  <a:cubicBezTo>
                    <a:pt x="86555" y="67651"/>
                    <a:pt x="67651" y="86555"/>
                    <a:pt x="44332" y="86555"/>
                  </a:cubicBezTo>
                  <a:cubicBezTo>
                    <a:pt x="21012" y="86555"/>
                    <a:pt x="2108" y="67651"/>
                    <a:pt x="2108" y="44332"/>
                  </a:cubicBezTo>
                  <a:cubicBezTo>
                    <a:pt x="2108" y="21012"/>
                    <a:pt x="21012" y="2108"/>
                    <a:pt x="44332" y="2108"/>
                  </a:cubicBezTo>
                  <a:cubicBezTo>
                    <a:pt x="67651" y="2108"/>
                    <a:pt x="86555" y="21012"/>
                    <a:pt x="86555" y="44332"/>
                  </a:cubicBezTo>
                  <a:close/>
                </a:path>
              </a:pathLst>
            </a:custGeom>
            <a:grpFill/>
            <a:ln w="2537" cap="flat">
              <a:solidFill>
                <a:schemeClr val="accent1"/>
              </a:solid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A47E6C47-CB81-4843-BD55-3BFB31CAA6C8}"/>
                </a:ext>
              </a:extLst>
            </p:cNvPr>
            <p:cNvSpPr/>
            <p:nvPr/>
          </p:nvSpPr>
          <p:spPr>
            <a:xfrm>
              <a:off x="8643127" y="5499850"/>
              <a:ext cx="84447" cy="84447"/>
            </a:xfrm>
            <a:custGeom>
              <a:avLst/>
              <a:gdLst>
                <a:gd name="connsiteX0" fmla="*/ 84444 w 84446"/>
                <a:gd name="connsiteY0" fmla="*/ 43276 h 84446"/>
                <a:gd name="connsiteX1" fmla="*/ 43276 w 84446"/>
                <a:gd name="connsiteY1" fmla="*/ 84444 h 84446"/>
                <a:gd name="connsiteX2" fmla="*/ 2108 w 84446"/>
                <a:gd name="connsiteY2" fmla="*/ 43276 h 84446"/>
                <a:gd name="connsiteX3" fmla="*/ 43276 w 84446"/>
                <a:gd name="connsiteY3" fmla="*/ 2108 h 84446"/>
                <a:gd name="connsiteX4" fmla="*/ 84444 w 84446"/>
                <a:gd name="connsiteY4" fmla="*/ 43276 h 8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46" h="84446">
                  <a:moveTo>
                    <a:pt x="84444" y="43276"/>
                  </a:moveTo>
                  <a:cubicBezTo>
                    <a:pt x="84444" y="66013"/>
                    <a:pt x="66012" y="84444"/>
                    <a:pt x="43276" y="84444"/>
                  </a:cubicBezTo>
                  <a:cubicBezTo>
                    <a:pt x="20539" y="84444"/>
                    <a:pt x="2108" y="66013"/>
                    <a:pt x="2108" y="43276"/>
                  </a:cubicBezTo>
                  <a:cubicBezTo>
                    <a:pt x="2108" y="20540"/>
                    <a:pt x="20539" y="2108"/>
                    <a:pt x="43276" y="2108"/>
                  </a:cubicBezTo>
                  <a:cubicBezTo>
                    <a:pt x="66012" y="2108"/>
                    <a:pt x="84444" y="20540"/>
                    <a:pt x="84444" y="43276"/>
                  </a:cubicBezTo>
                  <a:close/>
                </a:path>
              </a:pathLst>
            </a:custGeom>
            <a:grpFill/>
            <a:ln w="2537" cap="flat">
              <a:solidFill>
                <a:schemeClr val="accent1"/>
              </a:solid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4571EAA5-7969-4652-BB08-7DE99158CA37}"/>
                </a:ext>
              </a:extLst>
            </p:cNvPr>
            <p:cNvSpPr/>
            <p:nvPr/>
          </p:nvSpPr>
          <p:spPr>
            <a:xfrm>
              <a:off x="5489771" y="5612473"/>
              <a:ext cx="21112" cy="21112"/>
            </a:xfrm>
            <a:custGeom>
              <a:avLst/>
              <a:gdLst>
                <a:gd name="connsiteX0" fmla="*/ 12989 w 21111"/>
                <a:gd name="connsiteY0" fmla="*/ 10878 h 21111"/>
                <a:gd name="connsiteX1" fmla="*/ 10878 w 21111"/>
                <a:gd name="connsiteY1" fmla="*/ 12989 h 21111"/>
                <a:gd name="connsiteX2" fmla="*/ 8766 w 21111"/>
                <a:gd name="connsiteY2" fmla="*/ 10878 h 21111"/>
                <a:gd name="connsiteX3" fmla="*/ 10878 w 21111"/>
                <a:gd name="connsiteY3" fmla="*/ 8767 h 21111"/>
                <a:gd name="connsiteX4" fmla="*/ 12989 w 21111"/>
                <a:gd name="connsiteY4" fmla="*/ 10878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2989" y="10878"/>
                  </a:moveTo>
                  <a:cubicBezTo>
                    <a:pt x="12989" y="12044"/>
                    <a:pt x="12044" y="12989"/>
                    <a:pt x="10878" y="12989"/>
                  </a:cubicBezTo>
                  <a:cubicBezTo>
                    <a:pt x="9712" y="12989"/>
                    <a:pt x="8766" y="12044"/>
                    <a:pt x="8766" y="10878"/>
                  </a:cubicBezTo>
                  <a:cubicBezTo>
                    <a:pt x="8766" y="9712"/>
                    <a:pt x="9712" y="8767"/>
                    <a:pt x="10878" y="8767"/>
                  </a:cubicBezTo>
                  <a:cubicBezTo>
                    <a:pt x="12044" y="8767"/>
                    <a:pt x="12989" y="9712"/>
                    <a:pt x="12989" y="10878"/>
                  </a:cubicBezTo>
                  <a:close/>
                </a:path>
              </a:pathLst>
            </a:custGeom>
            <a:grpFill/>
            <a:ln w="10548" cap="flat">
              <a:solidFill>
                <a:schemeClr val="accent1"/>
              </a:solid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E91776D8-E3E7-4534-B3A7-932298ABFA42}"/>
                </a:ext>
              </a:extLst>
            </p:cNvPr>
            <p:cNvSpPr/>
            <p:nvPr/>
          </p:nvSpPr>
          <p:spPr>
            <a:xfrm>
              <a:off x="5540440" y="5631473"/>
              <a:ext cx="21112" cy="21112"/>
            </a:xfrm>
            <a:custGeom>
              <a:avLst/>
              <a:gdLst>
                <a:gd name="connsiteX0" fmla="*/ 15100 w 21111"/>
                <a:gd name="connsiteY0" fmla="*/ 11934 h 21111"/>
                <a:gd name="connsiteX1" fmla="*/ 11934 w 21111"/>
                <a:gd name="connsiteY1" fmla="*/ 15100 h 21111"/>
                <a:gd name="connsiteX2" fmla="*/ 8767 w 21111"/>
                <a:gd name="connsiteY2" fmla="*/ 11934 h 21111"/>
                <a:gd name="connsiteX3" fmla="*/ 11934 w 21111"/>
                <a:gd name="connsiteY3" fmla="*/ 8767 h 21111"/>
                <a:gd name="connsiteX4" fmla="*/ 15100 w 21111"/>
                <a:gd name="connsiteY4" fmla="*/ 11934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5100" y="11934"/>
                  </a:moveTo>
                  <a:cubicBezTo>
                    <a:pt x="15100" y="13683"/>
                    <a:pt x="13682" y="15100"/>
                    <a:pt x="11934" y="15100"/>
                  </a:cubicBezTo>
                  <a:cubicBezTo>
                    <a:pt x="10184" y="15100"/>
                    <a:pt x="8767" y="13683"/>
                    <a:pt x="8767" y="11934"/>
                  </a:cubicBezTo>
                  <a:cubicBezTo>
                    <a:pt x="8767" y="10185"/>
                    <a:pt x="10185" y="8767"/>
                    <a:pt x="11934" y="8767"/>
                  </a:cubicBezTo>
                  <a:cubicBezTo>
                    <a:pt x="13683" y="8767"/>
                    <a:pt x="15100" y="10185"/>
                    <a:pt x="15100" y="11934"/>
                  </a:cubicBezTo>
                  <a:close/>
                </a:path>
              </a:pathLst>
            </a:custGeom>
            <a:grpFill/>
            <a:ln w="10548" cap="flat">
              <a:solidFill>
                <a:schemeClr val="accent1"/>
              </a:solid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626E7000-611F-4EA7-969B-3C45549ED675}"/>
                </a:ext>
              </a:extLst>
            </p:cNvPr>
            <p:cNvSpPr/>
            <p:nvPr/>
          </p:nvSpPr>
          <p:spPr>
            <a:xfrm>
              <a:off x="5650220" y="5589250"/>
              <a:ext cx="21112" cy="21112"/>
            </a:xfrm>
            <a:custGeom>
              <a:avLst/>
              <a:gdLst>
                <a:gd name="connsiteX0" fmla="*/ 21434 w 21111"/>
                <a:gd name="connsiteY0" fmla="*/ 15100 h 21111"/>
                <a:gd name="connsiteX1" fmla="*/ 15100 w 21111"/>
                <a:gd name="connsiteY1" fmla="*/ 21434 h 21111"/>
                <a:gd name="connsiteX2" fmla="*/ 8767 w 21111"/>
                <a:gd name="connsiteY2" fmla="*/ 15100 h 21111"/>
                <a:gd name="connsiteX3" fmla="*/ 15100 w 21111"/>
                <a:gd name="connsiteY3" fmla="*/ 8767 h 21111"/>
                <a:gd name="connsiteX4" fmla="*/ 21434 w 21111"/>
                <a:gd name="connsiteY4" fmla="*/ 15100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21434" y="15100"/>
                  </a:moveTo>
                  <a:cubicBezTo>
                    <a:pt x="21434" y="18598"/>
                    <a:pt x="18598" y="21434"/>
                    <a:pt x="15100" y="21434"/>
                  </a:cubicBezTo>
                  <a:cubicBezTo>
                    <a:pt x="11603" y="21434"/>
                    <a:pt x="8767" y="18598"/>
                    <a:pt x="8767" y="15100"/>
                  </a:cubicBezTo>
                  <a:cubicBezTo>
                    <a:pt x="8767" y="11602"/>
                    <a:pt x="11603" y="8767"/>
                    <a:pt x="15100" y="8767"/>
                  </a:cubicBezTo>
                  <a:cubicBezTo>
                    <a:pt x="18598" y="8767"/>
                    <a:pt x="21434" y="11602"/>
                    <a:pt x="21434" y="15100"/>
                  </a:cubicBezTo>
                  <a:close/>
                </a:path>
              </a:pathLst>
            </a:custGeom>
            <a:grpFill/>
            <a:ln w="10548" cap="flat">
              <a:solidFill>
                <a:schemeClr val="accent1"/>
              </a:solid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7058AC51-F50E-44F1-8B69-4A56163FF2EE}"/>
                </a:ext>
              </a:extLst>
            </p:cNvPr>
            <p:cNvSpPr/>
            <p:nvPr/>
          </p:nvSpPr>
          <p:spPr>
            <a:xfrm>
              <a:off x="5662887" y="5564971"/>
              <a:ext cx="21112" cy="21112"/>
            </a:xfrm>
            <a:custGeom>
              <a:avLst/>
              <a:gdLst>
                <a:gd name="connsiteX0" fmla="*/ 15101 w 21111"/>
                <a:gd name="connsiteY0" fmla="*/ 11934 h 21111"/>
                <a:gd name="connsiteX1" fmla="*/ 11934 w 21111"/>
                <a:gd name="connsiteY1" fmla="*/ 15100 h 21111"/>
                <a:gd name="connsiteX2" fmla="*/ 8767 w 21111"/>
                <a:gd name="connsiteY2" fmla="*/ 11934 h 21111"/>
                <a:gd name="connsiteX3" fmla="*/ 11934 w 21111"/>
                <a:gd name="connsiteY3" fmla="*/ 8767 h 21111"/>
                <a:gd name="connsiteX4" fmla="*/ 15101 w 21111"/>
                <a:gd name="connsiteY4" fmla="*/ 11934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5101" y="11934"/>
                  </a:moveTo>
                  <a:cubicBezTo>
                    <a:pt x="15101" y="13683"/>
                    <a:pt x="13683" y="15100"/>
                    <a:pt x="11934" y="15100"/>
                  </a:cubicBezTo>
                  <a:cubicBezTo>
                    <a:pt x="10185" y="15100"/>
                    <a:pt x="8767" y="13683"/>
                    <a:pt x="8767" y="11934"/>
                  </a:cubicBezTo>
                  <a:cubicBezTo>
                    <a:pt x="8767" y="10185"/>
                    <a:pt x="10185" y="8767"/>
                    <a:pt x="11934" y="8767"/>
                  </a:cubicBezTo>
                  <a:cubicBezTo>
                    <a:pt x="13683" y="8767"/>
                    <a:pt x="15101" y="10185"/>
                    <a:pt x="15101" y="11934"/>
                  </a:cubicBezTo>
                  <a:close/>
                </a:path>
              </a:pathLst>
            </a:custGeom>
            <a:grpFill/>
            <a:ln w="10548" cap="flat">
              <a:solidFill>
                <a:schemeClr val="accent1"/>
              </a:solid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3B0ADD89-727E-40AD-A3B8-9F0E6EF369EF}"/>
                </a:ext>
              </a:extLst>
            </p:cNvPr>
            <p:cNvSpPr/>
            <p:nvPr/>
          </p:nvSpPr>
          <p:spPr>
            <a:xfrm>
              <a:off x="5636498" y="5553360"/>
              <a:ext cx="21112" cy="21112"/>
            </a:xfrm>
            <a:custGeom>
              <a:avLst/>
              <a:gdLst>
                <a:gd name="connsiteX0" fmla="*/ 17211 w 21111"/>
                <a:gd name="connsiteY0" fmla="*/ 12989 h 21111"/>
                <a:gd name="connsiteX1" fmla="*/ 12989 w 21111"/>
                <a:gd name="connsiteY1" fmla="*/ 17212 h 21111"/>
                <a:gd name="connsiteX2" fmla="*/ 8766 w 21111"/>
                <a:gd name="connsiteY2" fmla="*/ 12989 h 21111"/>
                <a:gd name="connsiteX3" fmla="*/ 12989 w 21111"/>
                <a:gd name="connsiteY3" fmla="*/ 8767 h 21111"/>
                <a:gd name="connsiteX4" fmla="*/ 17211 w 21111"/>
                <a:gd name="connsiteY4" fmla="*/ 12989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7211" y="12989"/>
                  </a:moveTo>
                  <a:cubicBezTo>
                    <a:pt x="17211" y="15321"/>
                    <a:pt x="15321" y="17212"/>
                    <a:pt x="12989" y="17212"/>
                  </a:cubicBezTo>
                  <a:cubicBezTo>
                    <a:pt x="10657" y="17212"/>
                    <a:pt x="8766" y="15321"/>
                    <a:pt x="8766" y="12989"/>
                  </a:cubicBezTo>
                  <a:cubicBezTo>
                    <a:pt x="8766" y="10657"/>
                    <a:pt x="10656" y="8767"/>
                    <a:pt x="12989" y="8767"/>
                  </a:cubicBezTo>
                  <a:cubicBezTo>
                    <a:pt x="15320" y="8767"/>
                    <a:pt x="17211" y="10657"/>
                    <a:pt x="17211" y="12989"/>
                  </a:cubicBezTo>
                  <a:close/>
                </a:path>
              </a:pathLst>
            </a:custGeom>
            <a:grpFill/>
            <a:ln w="10548" cap="flat">
              <a:solidFill>
                <a:schemeClr val="accent1"/>
              </a:solid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46050734-40E8-4755-BB90-EF7F9487C40F}"/>
                </a:ext>
              </a:extLst>
            </p:cNvPr>
            <p:cNvSpPr/>
            <p:nvPr/>
          </p:nvSpPr>
          <p:spPr>
            <a:xfrm>
              <a:off x="5625942" y="5531193"/>
              <a:ext cx="21112" cy="21112"/>
            </a:xfrm>
            <a:custGeom>
              <a:avLst/>
              <a:gdLst>
                <a:gd name="connsiteX0" fmla="*/ 12989 w 21111"/>
                <a:gd name="connsiteY0" fmla="*/ 10878 h 21111"/>
                <a:gd name="connsiteX1" fmla="*/ 10878 w 21111"/>
                <a:gd name="connsiteY1" fmla="*/ 12989 h 21111"/>
                <a:gd name="connsiteX2" fmla="*/ 8767 w 21111"/>
                <a:gd name="connsiteY2" fmla="*/ 10878 h 21111"/>
                <a:gd name="connsiteX3" fmla="*/ 10878 w 21111"/>
                <a:gd name="connsiteY3" fmla="*/ 8767 h 21111"/>
                <a:gd name="connsiteX4" fmla="*/ 12989 w 21111"/>
                <a:gd name="connsiteY4" fmla="*/ 10878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2989" y="10878"/>
                  </a:moveTo>
                  <a:cubicBezTo>
                    <a:pt x="12989" y="12044"/>
                    <a:pt x="12044" y="12989"/>
                    <a:pt x="10878" y="12989"/>
                  </a:cubicBezTo>
                  <a:cubicBezTo>
                    <a:pt x="9712" y="12989"/>
                    <a:pt x="8767" y="12044"/>
                    <a:pt x="8767" y="10878"/>
                  </a:cubicBezTo>
                  <a:cubicBezTo>
                    <a:pt x="8767" y="9712"/>
                    <a:pt x="9712" y="8767"/>
                    <a:pt x="10878" y="8767"/>
                  </a:cubicBezTo>
                  <a:cubicBezTo>
                    <a:pt x="12044" y="8767"/>
                    <a:pt x="12989" y="9712"/>
                    <a:pt x="12989" y="10878"/>
                  </a:cubicBezTo>
                  <a:close/>
                </a:path>
              </a:pathLst>
            </a:custGeom>
            <a:grpFill/>
            <a:ln w="10548" cap="flat">
              <a:solidFill>
                <a:schemeClr val="accent1"/>
              </a:solid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FF43C54D-97BD-4D88-B34F-61CCD879848E}"/>
                </a:ext>
              </a:extLst>
            </p:cNvPr>
            <p:cNvSpPr/>
            <p:nvPr/>
          </p:nvSpPr>
          <p:spPr>
            <a:xfrm>
              <a:off x="6846197" y="5690586"/>
              <a:ext cx="21112" cy="21112"/>
            </a:xfrm>
            <a:custGeom>
              <a:avLst/>
              <a:gdLst>
                <a:gd name="connsiteX0" fmla="*/ 12989 w 21111"/>
                <a:gd name="connsiteY0" fmla="*/ 10878 h 21111"/>
                <a:gd name="connsiteX1" fmla="*/ 10878 w 21111"/>
                <a:gd name="connsiteY1" fmla="*/ 12989 h 21111"/>
                <a:gd name="connsiteX2" fmla="*/ 8766 w 21111"/>
                <a:gd name="connsiteY2" fmla="*/ 10878 h 21111"/>
                <a:gd name="connsiteX3" fmla="*/ 10878 w 21111"/>
                <a:gd name="connsiteY3" fmla="*/ 8767 h 21111"/>
                <a:gd name="connsiteX4" fmla="*/ 12989 w 21111"/>
                <a:gd name="connsiteY4" fmla="*/ 10878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2989" y="10878"/>
                  </a:moveTo>
                  <a:cubicBezTo>
                    <a:pt x="12989" y="12044"/>
                    <a:pt x="12044" y="12989"/>
                    <a:pt x="10878" y="12989"/>
                  </a:cubicBezTo>
                  <a:cubicBezTo>
                    <a:pt x="9712" y="12989"/>
                    <a:pt x="8766" y="12044"/>
                    <a:pt x="8766" y="10878"/>
                  </a:cubicBezTo>
                  <a:cubicBezTo>
                    <a:pt x="8766" y="9712"/>
                    <a:pt x="9712" y="8767"/>
                    <a:pt x="10878" y="8767"/>
                  </a:cubicBezTo>
                  <a:cubicBezTo>
                    <a:pt x="12044" y="8767"/>
                    <a:pt x="12989" y="9712"/>
                    <a:pt x="12989" y="10878"/>
                  </a:cubicBezTo>
                  <a:close/>
                </a:path>
              </a:pathLst>
            </a:custGeom>
            <a:grpFill/>
            <a:ln w="10548" cap="flat">
              <a:solidFill>
                <a:schemeClr val="accent1"/>
              </a:solid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34E63982-5586-451D-957F-4066EDB095A7}"/>
                </a:ext>
              </a:extLst>
            </p:cNvPr>
            <p:cNvSpPr/>
            <p:nvPr/>
          </p:nvSpPr>
          <p:spPr>
            <a:xfrm>
              <a:off x="5700888" y="5924926"/>
              <a:ext cx="21112" cy="21112"/>
            </a:xfrm>
            <a:custGeom>
              <a:avLst/>
              <a:gdLst>
                <a:gd name="connsiteX0" fmla="*/ 17212 w 21111"/>
                <a:gd name="connsiteY0" fmla="*/ 12989 h 21111"/>
                <a:gd name="connsiteX1" fmla="*/ 12989 w 21111"/>
                <a:gd name="connsiteY1" fmla="*/ 17212 h 21111"/>
                <a:gd name="connsiteX2" fmla="*/ 8766 w 21111"/>
                <a:gd name="connsiteY2" fmla="*/ 12989 h 21111"/>
                <a:gd name="connsiteX3" fmla="*/ 12989 w 21111"/>
                <a:gd name="connsiteY3" fmla="*/ 8767 h 21111"/>
                <a:gd name="connsiteX4" fmla="*/ 17212 w 21111"/>
                <a:gd name="connsiteY4" fmla="*/ 12989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7212" y="12989"/>
                  </a:moveTo>
                  <a:cubicBezTo>
                    <a:pt x="17212" y="15321"/>
                    <a:pt x="15321" y="17212"/>
                    <a:pt x="12989" y="17212"/>
                  </a:cubicBezTo>
                  <a:cubicBezTo>
                    <a:pt x="10657" y="17212"/>
                    <a:pt x="8766" y="15321"/>
                    <a:pt x="8766" y="12989"/>
                  </a:cubicBezTo>
                  <a:cubicBezTo>
                    <a:pt x="8766" y="10657"/>
                    <a:pt x="10657" y="8767"/>
                    <a:pt x="12989" y="8767"/>
                  </a:cubicBezTo>
                  <a:cubicBezTo>
                    <a:pt x="15321" y="8767"/>
                    <a:pt x="17212" y="10657"/>
                    <a:pt x="17212" y="12989"/>
                  </a:cubicBezTo>
                  <a:close/>
                </a:path>
              </a:pathLst>
            </a:custGeom>
            <a:grpFill/>
            <a:ln w="10548" cap="flat">
              <a:solidFill>
                <a:schemeClr val="accent1"/>
              </a:solid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7CA9E065-F77E-4C4B-B77A-3B8D5FD17C12}"/>
                </a:ext>
              </a:extLst>
            </p:cNvPr>
            <p:cNvSpPr/>
            <p:nvPr/>
          </p:nvSpPr>
          <p:spPr>
            <a:xfrm>
              <a:off x="5870837" y="6061096"/>
              <a:ext cx="31668" cy="31668"/>
            </a:xfrm>
            <a:custGeom>
              <a:avLst/>
              <a:gdLst>
                <a:gd name="connsiteX0" fmla="*/ 31990 w 31667"/>
                <a:gd name="connsiteY0" fmla="*/ 20378 h 31667"/>
                <a:gd name="connsiteX1" fmla="*/ 20379 w 31667"/>
                <a:gd name="connsiteY1" fmla="*/ 31990 h 31667"/>
                <a:gd name="connsiteX2" fmla="*/ 8767 w 31667"/>
                <a:gd name="connsiteY2" fmla="*/ 20378 h 31667"/>
                <a:gd name="connsiteX3" fmla="*/ 20379 w 31667"/>
                <a:gd name="connsiteY3" fmla="*/ 8767 h 31667"/>
                <a:gd name="connsiteX4" fmla="*/ 31990 w 31667"/>
                <a:gd name="connsiteY4" fmla="*/ 20378 h 31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67" h="31667">
                  <a:moveTo>
                    <a:pt x="31990" y="20378"/>
                  </a:moveTo>
                  <a:cubicBezTo>
                    <a:pt x="31990" y="26791"/>
                    <a:pt x="26791" y="31990"/>
                    <a:pt x="20379" y="31990"/>
                  </a:cubicBezTo>
                  <a:cubicBezTo>
                    <a:pt x="13966" y="31990"/>
                    <a:pt x="8767" y="26791"/>
                    <a:pt x="8767" y="20378"/>
                  </a:cubicBezTo>
                  <a:cubicBezTo>
                    <a:pt x="8767" y="13965"/>
                    <a:pt x="13966" y="8767"/>
                    <a:pt x="20379" y="8767"/>
                  </a:cubicBezTo>
                  <a:cubicBezTo>
                    <a:pt x="26791" y="8767"/>
                    <a:pt x="31990" y="13965"/>
                    <a:pt x="31990" y="20378"/>
                  </a:cubicBezTo>
                  <a:close/>
                </a:path>
              </a:pathLst>
            </a:custGeom>
            <a:grpFill/>
            <a:ln w="10548" cap="flat">
              <a:solidFill>
                <a:schemeClr val="accent1"/>
              </a:solidFill>
              <a:prstDash val="solid"/>
              <a:miter/>
            </a:ln>
          </p:spPr>
          <p:txBody>
            <a:bodyPr rtlCol="0" anchor="ctr"/>
            <a:lstStyle/>
            <a:p>
              <a:endParaRPr lang="en-US"/>
            </a:p>
          </p:txBody>
        </p:sp>
        <p:sp>
          <p:nvSpPr>
            <p:cNvPr id="406" name="Freeform: Shape 405">
              <a:extLst>
                <a:ext uri="{FF2B5EF4-FFF2-40B4-BE49-F238E27FC236}">
                  <a16:creationId xmlns:a16="http://schemas.microsoft.com/office/drawing/2014/main" id="{79DAC386-0B2F-4ADD-8D6B-F01526A20FD9}"/>
                </a:ext>
              </a:extLst>
            </p:cNvPr>
            <p:cNvSpPr/>
            <p:nvPr/>
          </p:nvSpPr>
          <p:spPr>
            <a:xfrm>
              <a:off x="5834948" y="6118098"/>
              <a:ext cx="21112" cy="21112"/>
            </a:xfrm>
            <a:custGeom>
              <a:avLst/>
              <a:gdLst>
                <a:gd name="connsiteX0" fmla="*/ 17212 w 21111"/>
                <a:gd name="connsiteY0" fmla="*/ 12989 h 21111"/>
                <a:gd name="connsiteX1" fmla="*/ 12989 w 21111"/>
                <a:gd name="connsiteY1" fmla="*/ 17212 h 21111"/>
                <a:gd name="connsiteX2" fmla="*/ 8767 w 21111"/>
                <a:gd name="connsiteY2" fmla="*/ 12989 h 21111"/>
                <a:gd name="connsiteX3" fmla="*/ 12989 w 21111"/>
                <a:gd name="connsiteY3" fmla="*/ 8767 h 21111"/>
                <a:gd name="connsiteX4" fmla="*/ 17212 w 21111"/>
                <a:gd name="connsiteY4" fmla="*/ 12989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7212" y="12989"/>
                  </a:moveTo>
                  <a:cubicBezTo>
                    <a:pt x="17212" y="15321"/>
                    <a:pt x="15321" y="17212"/>
                    <a:pt x="12989" y="17212"/>
                  </a:cubicBezTo>
                  <a:cubicBezTo>
                    <a:pt x="10658" y="17212"/>
                    <a:pt x="8767" y="15321"/>
                    <a:pt x="8767" y="12989"/>
                  </a:cubicBezTo>
                  <a:cubicBezTo>
                    <a:pt x="8767" y="10657"/>
                    <a:pt x="10657" y="8767"/>
                    <a:pt x="12989" y="8767"/>
                  </a:cubicBezTo>
                  <a:cubicBezTo>
                    <a:pt x="15321" y="8767"/>
                    <a:pt x="17212" y="10657"/>
                    <a:pt x="17212" y="12989"/>
                  </a:cubicBezTo>
                  <a:close/>
                </a:path>
              </a:pathLst>
            </a:custGeom>
            <a:grpFill/>
            <a:ln w="10548" cap="flat">
              <a:solidFill>
                <a:schemeClr val="accent1"/>
              </a:solidFill>
              <a:prstDash val="solid"/>
              <a:miter/>
            </a:ln>
          </p:spPr>
          <p:txBody>
            <a:bodyPr rtlCol="0" anchor="ctr"/>
            <a:lstStyle/>
            <a:p>
              <a:endParaRPr lang="en-US"/>
            </a:p>
          </p:txBody>
        </p:sp>
        <p:sp>
          <p:nvSpPr>
            <p:cNvPr id="407" name="Freeform: Shape 406">
              <a:extLst>
                <a:ext uri="{FF2B5EF4-FFF2-40B4-BE49-F238E27FC236}">
                  <a16:creationId xmlns:a16="http://schemas.microsoft.com/office/drawing/2014/main" id="{9D0787DE-23AD-4272-98C4-69F738033A89}"/>
                </a:ext>
              </a:extLst>
            </p:cNvPr>
            <p:cNvSpPr/>
            <p:nvPr/>
          </p:nvSpPr>
          <p:spPr>
            <a:xfrm>
              <a:off x="5801169" y="6094875"/>
              <a:ext cx="21112" cy="21112"/>
            </a:xfrm>
            <a:custGeom>
              <a:avLst/>
              <a:gdLst>
                <a:gd name="connsiteX0" fmla="*/ 21434 w 21111"/>
                <a:gd name="connsiteY0" fmla="*/ 15100 h 21111"/>
                <a:gd name="connsiteX1" fmla="*/ 15100 w 21111"/>
                <a:gd name="connsiteY1" fmla="*/ 21434 h 21111"/>
                <a:gd name="connsiteX2" fmla="*/ 8767 w 21111"/>
                <a:gd name="connsiteY2" fmla="*/ 15100 h 21111"/>
                <a:gd name="connsiteX3" fmla="*/ 15100 w 21111"/>
                <a:gd name="connsiteY3" fmla="*/ 8767 h 21111"/>
                <a:gd name="connsiteX4" fmla="*/ 21434 w 21111"/>
                <a:gd name="connsiteY4" fmla="*/ 15100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21434" y="15100"/>
                  </a:moveTo>
                  <a:cubicBezTo>
                    <a:pt x="21434" y="18598"/>
                    <a:pt x="18598" y="21434"/>
                    <a:pt x="15100" y="21434"/>
                  </a:cubicBezTo>
                  <a:cubicBezTo>
                    <a:pt x="11603" y="21434"/>
                    <a:pt x="8767" y="18598"/>
                    <a:pt x="8767" y="15100"/>
                  </a:cubicBezTo>
                  <a:cubicBezTo>
                    <a:pt x="8767" y="11602"/>
                    <a:pt x="11603" y="8767"/>
                    <a:pt x="15100" y="8767"/>
                  </a:cubicBezTo>
                  <a:cubicBezTo>
                    <a:pt x="18598" y="8767"/>
                    <a:pt x="21434" y="11602"/>
                    <a:pt x="21434" y="15100"/>
                  </a:cubicBezTo>
                  <a:close/>
                </a:path>
              </a:pathLst>
            </a:custGeom>
            <a:grpFill/>
            <a:ln w="10548" cap="flat">
              <a:solidFill>
                <a:schemeClr val="accent1"/>
              </a:solidFill>
              <a:prstDash val="solid"/>
              <a:miter/>
            </a:ln>
          </p:spPr>
          <p:txBody>
            <a:bodyPr rtlCol="0" anchor="ctr"/>
            <a:lstStyle/>
            <a:p>
              <a:endParaRPr lang="en-US"/>
            </a:p>
          </p:txBody>
        </p:sp>
        <p:sp>
          <p:nvSpPr>
            <p:cNvPr id="408" name="Freeform: Shape 407">
              <a:extLst>
                <a:ext uri="{FF2B5EF4-FFF2-40B4-BE49-F238E27FC236}">
                  <a16:creationId xmlns:a16="http://schemas.microsoft.com/office/drawing/2014/main" id="{4BBC7420-239C-401F-BBF5-4D7C65641FEC}"/>
                </a:ext>
              </a:extLst>
            </p:cNvPr>
            <p:cNvSpPr/>
            <p:nvPr/>
          </p:nvSpPr>
          <p:spPr>
            <a:xfrm>
              <a:off x="5869782" y="6145543"/>
              <a:ext cx="21112" cy="21112"/>
            </a:xfrm>
            <a:custGeom>
              <a:avLst/>
              <a:gdLst>
                <a:gd name="connsiteX0" fmla="*/ 21434 w 21111"/>
                <a:gd name="connsiteY0" fmla="*/ 15100 h 21111"/>
                <a:gd name="connsiteX1" fmla="*/ 15100 w 21111"/>
                <a:gd name="connsiteY1" fmla="*/ 21434 h 21111"/>
                <a:gd name="connsiteX2" fmla="*/ 8767 w 21111"/>
                <a:gd name="connsiteY2" fmla="*/ 15100 h 21111"/>
                <a:gd name="connsiteX3" fmla="*/ 15100 w 21111"/>
                <a:gd name="connsiteY3" fmla="*/ 8767 h 21111"/>
                <a:gd name="connsiteX4" fmla="*/ 21434 w 21111"/>
                <a:gd name="connsiteY4" fmla="*/ 15100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21434" y="15100"/>
                  </a:moveTo>
                  <a:cubicBezTo>
                    <a:pt x="21434" y="18598"/>
                    <a:pt x="18598" y="21434"/>
                    <a:pt x="15100" y="21434"/>
                  </a:cubicBezTo>
                  <a:cubicBezTo>
                    <a:pt x="11603" y="21434"/>
                    <a:pt x="8767" y="18598"/>
                    <a:pt x="8767" y="15100"/>
                  </a:cubicBezTo>
                  <a:cubicBezTo>
                    <a:pt x="8767" y="11602"/>
                    <a:pt x="11603" y="8767"/>
                    <a:pt x="15100" y="8767"/>
                  </a:cubicBezTo>
                  <a:cubicBezTo>
                    <a:pt x="18598" y="8767"/>
                    <a:pt x="21434" y="11602"/>
                    <a:pt x="21434" y="15100"/>
                  </a:cubicBezTo>
                  <a:close/>
                </a:path>
              </a:pathLst>
            </a:custGeom>
            <a:grpFill/>
            <a:ln w="10548" cap="flat">
              <a:solidFill>
                <a:schemeClr val="accent1"/>
              </a:solidFill>
              <a:prstDash val="solid"/>
              <a:miter/>
            </a:ln>
          </p:spPr>
          <p:txBody>
            <a:bodyPr rtlCol="0" anchor="ctr"/>
            <a:lstStyle/>
            <a:p>
              <a:endParaRPr lang="en-US"/>
            </a:p>
          </p:txBody>
        </p:sp>
        <p:sp>
          <p:nvSpPr>
            <p:cNvPr id="409" name="Freeform: Shape 408">
              <a:extLst>
                <a:ext uri="{FF2B5EF4-FFF2-40B4-BE49-F238E27FC236}">
                  <a16:creationId xmlns:a16="http://schemas.microsoft.com/office/drawing/2014/main" id="{2B4EFD48-3FF4-4D04-9557-99B8EA618B94}"/>
                </a:ext>
              </a:extLst>
            </p:cNvPr>
            <p:cNvSpPr/>
            <p:nvPr/>
          </p:nvSpPr>
          <p:spPr>
            <a:xfrm>
              <a:off x="5894060" y="6118098"/>
              <a:ext cx="21112" cy="21112"/>
            </a:xfrm>
            <a:custGeom>
              <a:avLst/>
              <a:gdLst>
                <a:gd name="connsiteX0" fmla="*/ 12989 w 21111"/>
                <a:gd name="connsiteY0" fmla="*/ 10878 h 21111"/>
                <a:gd name="connsiteX1" fmla="*/ 10878 w 21111"/>
                <a:gd name="connsiteY1" fmla="*/ 12989 h 21111"/>
                <a:gd name="connsiteX2" fmla="*/ 8766 w 21111"/>
                <a:gd name="connsiteY2" fmla="*/ 10878 h 21111"/>
                <a:gd name="connsiteX3" fmla="*/ 10878 w 21111"/>
                <a:gd name="connsiteY3" fmla="*/ 8767 h 21111"/>
                <a:gd name="connsiteX4" fmla="*/ 12989 w 21111"/>
                <a:gd name="connsiteY4" fmla="*/ 10878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2989" y="10878"/>
                  </a:moveTo>
                  <a:cubicBezTo>
                    <a:pt x="12989" y="12044"/>
                    <a:pt x="12044" y="12989"/>
                    <a:pt x="10878" y="12989"/>
                  </a:cubicBezTo>
                  <a:cubicBezTo>
                    <a:pt x="9711" y="12989"/>
                    <a:pt x="8766" y="12044"/>
                    <a:pt x="8766" y="10878"/>
                  </a:cubicBezTo>
                  <a:cubicBezTo>
                    <a:pt x="8766" y="9712"/>
                    <a:pt x="9711" y="8767"/>
                    <a:pt x="10878" y="8767"/>
                  </a:cubicBezTo>
                  <a:cubicBezTo>
                    <a:pt x="12044" y="8767"/>
                    <a:pt x="12989" y="9712"/>
                    <a:pt x="12989" y="10878"/>
                  </a:cubicBezTo>
                  <a:close/>
                </a:path>
              </a:pathLst>
            </a:custGeom>
            <a:grpFill/>
            <a:ln w="10548" cap="flat">
              <a:solidFill>
                <a:schemeClr val="accent1"/>
              </a:solidFill>
              <a:prstDash val="solid"/>
              <a:miter/>
            </a:ln>
          </p:spPr>
          <p:txBody>
            <a:bodyPr rtlCol="0" anchor="ctr"/>
            <a:lstStyle/>
            <a:p>
              <a:endParaRPr lang="en-US"/>
            </a:p>
          </p:txBody>
        </p:sp>
        <p:sp>
          <p:nvSpPr>
            <p:cNvPr id="410" name="Freeform: Shape 409">
              <a:extLst>
                <a:ext uri="{FF2B5EF4-FFF2-40B4-BE49-F238E27FC236}">
                  <a16:creationId xmlns:a16="http://schemas.microsoft.com/office/drawing/2014/main" id="{7C46FB8D-DD40-4313-AA02-658372211188}"/>
                </a:ext>
              </a:extLst>
            </p:cNvPr>
            <p:cNvSpPr/>
            <p:nvPr/>
          </p:nvSpPr>
          <p:spPr>
            <a:xfrm>
              <a:off x="7635774" y="5422468"/>
              <a:ext cx="21112" cy="21112"/>
            </a:xfrm>
            <a:custGeom>
              <a:avLst/>
              <a:gdLst>
                <a:gd name="connsiteX0" fmla="*/ 12989 w 21111"/>
                <a:gd name="connsiteY0" fmla="*/ 10878 h 21111"/>
                <a:gd name="connsiteX1" fmla="*/ 10878 w 21111"/>
                <a:gd name="connsiteY1" fmla="*/ 12989 h 21111"/>
                <a:gd name="connsiteX2" fmla="*/ 8766 w 21111"/>
                <a:gd name="connsiteY2" fmla="*/ 10878 h 21111"/>
                <a:gd name="connsiteX3" fmla="*/ 10878 w 21111"/>
                <a:gd name="connsiteY3" fmla="*/ 8767 h 21111"/>
                <a:gd name="connsiteX4" fmla="*/ 12989 w 21111"/>
                <a:gd name="connsiteY4" fmla="*/ 10878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2989" y="10878"/>
                  </a:moveTo>
                  <a:cubicBezTo>
                    <a:pt x="12989" y="12044"/>
                    <a:pt x="12044" y="12989"/>
                    <a:pt x="10878" y="12989"/>
                  </a:cubicBezTo>
                  <a:cubicBezTo>
                    <a:pt x="9711" y="12989"/>
                    <a:pt x="8766" y="12044"/>
                    <a:pt x="8766" y="10878"/>
                  </a:cubicBezTo>
                  <a:cubicBezTo>
                    <a:pt x="8766" y="9712"/>
                    <a:pt x="9711" y="8767"/>
                    <a:pt x="10878" y="8767"/>
                  </a:cubicBezTo>
                  <a:cubicBezTo>
                    <a:pt x="12044" y="8767"/>
                    <a:pt x="12989" y="9712"/>
                    <a:pt x="12989" y="10878"/>
                  </a:cubicBezTo>
                  <a:close/>
                </a:path>
              </a:pathLst>
            </a:custGeom>
            <a:grpFill/>
            <a:ln w="10548" cap="flat">
              <a:solidFill>
                <a:schemeClr val="accent1"/>
              </a:solid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493680EA-B663-45C2-ADFA-3017EDBD9167}"/>
                </a:ext>
              </a:extLst>
            </p:cNvPr>
            <p:cNvSpPr/>
            <p:nvPr/>
          </p:nvSpPr>
          <p:spPr>
            <a:xfrm>
              <a:off x="7607273" y="5273630"/>
              <a:ext cx="21112" cy="21112"/>
            </a:xfrm>
            <a:custGeom>
              <a:avLst/>
              <a:gdLst>
                <a:gd name="connsiteX0" fmla="*/ 12989 w 21111"/>
                <a:gd name="connsiteY0" fmla="*/ 10878 h 21111"/>
                <a:gd name="connsiteX1" fmla="*/ 10878 w 21111"/>
                <a:gd name="connsiteY1" fmla="*/ 12989 h 21111"/>
                <a:gd name="connsiteX2" fmla="*/ 8767 w 21111"/>
                <a:gd name="connsiteY2" fmla="*/ 10878 h 21111"/>
                <a:gd name="connsiteX3" fmla="*/ 10878 w 21111"/>
                <a:gd name="connsiteY3" fmla="*/ 8767 h 21111"/>
                <a:gd name="connsiteX4" fmla="*/ 12989 w 21111"/>
                <a:gd name="connsiteY4" fmla="*/ 10878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2989" y="10878"/>
                  </a:moveTo>
                  <a:cubicBezTo>
                    <a:pt x="12989" y="12044"/>
                    <a:pt x="12044" y="12989"/>
                    <a:pt x="10878" y="12989"/>
                  </a:cubicBezTo>
                  <a:cubicBezTo>
                    <a:pt x="9712" y="12989"/>
                    <a:pt x="8767" y="12044"/>
                    <a:pt x="8767" y="10878"/>
                  </a:cubicBezTo>
                  <a:cubicBezTo>
                    <a:pt x="8767" y="9712"/>
                    <a:pt x="9712" y="8767"/>
                    <a:pt x="10878" y="8767"/>
                  </a:cubicBezTo>
                  <a:cubicBezTo>
                    <a:pt x="12044" y="8767"/>
                    <a:pt x="12989" y="9712"/>
                    <a:pt x="12989" y="10878"/>
                  </a:cubicBezTo>
                  <a:close/>
                </a:path>
              </a:pathLst>
            </a:custGeom>
            <a:grpFill/>
            <a:ln w="10548" cap="flat">
              <a:solidFill>
                <a:schemeClr val="accent1"/>
              </a:solid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1ED77B1A-99A1-4229-901D-D03CC3DA8F54}"/>
                </a:ext>
              </a:extLst>
            </p:cNvPr>
            <p:cNvSpPr/>
            <p:nvPr/>
          </p:nvSpPr>
          <p:spPr>
            <a:xfrm>
              <a:off x="7563995" y="5256741"/>
              <a:ext cx="21112" cy="21112"/>
            </a:xfrm>
            <a:custGeom>
              <a:avLst/>
              <a:gdLst>
                <a:gd name="connsiteX0" fmla="*/ 15100 w 21111"/>
                <a:gd name="connsiteY0" fmla="*/ 11934 h 21111"/>
                <a:gd name="connsiteX1" fmla="*/ 11934 w 21111"/>
                <a:gd name="connsiteY1" fmla="*/ 15100 h 21111"/>
                <a:gd name="connsiteX2" fmla="*/ 8767 w 21111"/>
                <a:gd name="connsiteY2" fmla="*/ 11934 h 21111"/>
                <a:gd name="connsiteX3" fmla="*/ 11934 w 21111"/>
                <a:gd name="connsiteY3" fmla="*/ 8767 h 21111"/>
                <a:gd name="connsiteX4" fmla="*/ 15100 w 21111"/>
                <a:gd name="connsiteY4" fmla="*/ 11934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5100" y="11934"/>
                  </a:moveTo>
                  <a:cubicBezTo>
                    <a:pt x="15100" y="13683"/>
                    <a:pt x="13682" y="15100"/>
                    <a:pt x="11934" y="15100"/>
                  </a:cubicBezTo>
                  <a:cubicBezTo>
                    <a:pt x="10185" y="15100"/>
                    <a:pt x="8767" y="13683"/>
                    <a:pt x="8767" y="11934"/>
                  </a:cubicBezTo>
                  <a:cubicBezTo>
                    <a:pt x="8767" y="10185"/>
                    <a:pt x="10185" y="8767"/>
                    <a:pt x="11934" y="8767"/>
                  </a:cubicBezTo>
                  <a:cubicBezTo>
                    <a:pt x="13683" y="8767"/>
                    <a:pt x="15100" y="10185"/>
                    <a:pt x="15100" y="11934"/>
                  </a:cubicBezTo>
                  <a:close/>
                </a:path>
              </a:pathLst>
            </a:custGeom>
            <a:grpFill/>
            <a:ln w="10548" cap="flat">
              <a:solidFill>
                <a:schemeClr val="accent1"/>
              </a:solid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6688DC45-6D55-4D5D-9201-E978F8C221C8}"/>
                </a:ext>
              </a:extLst>
            </p:cNvPr>
            <p:cNvSpPr/>
            <p:nvPr/>
          </p:nvSpPr>
          <p:spPr>
            <a:xfrm>
              <a:off x="7728666" y="5241963"/>
              <a:ext cx="21112" cy="21112"/>
            </a:xfrm>
            <a:custGeom>
              <a:avLst/>
              <a:gdLst>
                <a:gd name="connsiteX0" fmla="*/ 12989 w 21111"/>
                <a:gd name="connsiteY0" fmla="*/ 10878 h 21111"/>
                <a:gd name="connsiteX1" fmla="*/ 10878 w 21111"/>
                <a:gd name="connsiteY1" fmla="*/ 12989 h 21111"/>
                <a:gd name="connsiteX2" fmla="*/ 8767 w 21111"/>
                <a:gd name="connsiteY2" fmla="*/ 10878 h 21111"/>
                <a:gd name="connsiteX3" fmla="*/ 10878 w 21111"/>
                <a:gd name="connsiteY3" fmla="*/ 8767 h 21111"/>
                <a:gd name="connsiteX4" fmla="*/ 12989 w 21111"/>
                <a:gd name="connsiteY4" fmla="*/ 10878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2989" y="10878"/>
                  </a:moveTo>
                  <a:cubicBezTo>
                    <a:pt x="12989" y="12044"/>
                    <a:pt x="12044" y="12989"/>
                    <a:pt x="10878" y="12989"/>
                  </a:cubicBezTo>
                  <a:cubicBezTo>
                    <a:pt x="9712" y="12989"/>
                    <a:pt x="8767" y="12044"/>
                    <a:pt x="8767" y="10878"/>
                  </a:cubicBezTo>
                  <a:cubicBezTo>
                    <a:pt x="8767" y="9712"/>
                    <a:pt x="9712" y="8767"/>
                    <a:pt x="10878" y="8767"/>
                  </a:cubicBezTo>
                  <a:cubicBezTo>
                    <a:pt x="12044" y="8767"/>
                    <a:pt x="12989" y="9712"/>
                    <a:pt x="12989" y="10878"/>
                  </a:cubicBezTo>
                  <a:close/>
                </a:path>
              </a:pathLst>
            </a:custGeom>
            <a:grpFill/>
            <a:ln w="10548" cap="flat">
              <a:solidFill>
                <a:schemeClr val="accent1"/>
              </a:solid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86FFE86A-0980-47E4-B34C-F0D271FCDA9F}"/>
                </a:ext>
              </a:extLst>
            </p:cNvPr>
            <p:cNvSpPr/>
            <p:nvPr/>
          </p:nvSpPr>
          <p:spPr>
            <a:xfrm>
              <a:off x="7827891" y="5197628"/>
              <a:ext cx="21112" cy="21112"/>
            </a:xfrm>
            <a:custGeom>
              <a:avLst/>
              <a:gdLst>
                <a:gd name="connsiteX0" fmla="*/ 17212 w 21111"/>
                <a:gd name="connsiteY0" fmla="*/ 12989 h 21111"/>
                <a:gd name="connsiteX1" fmla="*/ 12989 w 21111"/>
                <a:gd name="connsiteY1" fmla="*/ 17212 h 21111"/>
                <a:gd name="connsiteX2" fmla="*/ 8766 w 21111"/>
                <a:gd name="connsiteY2" fmla="*/ 12989 h 21111"/>
                <a:gd name="connsiteX3" fmla="*/ 12989 w 21111"/>
                <a:gd name="connsiteY3" fmla="*/ 8767 h 21111"/>
                <a:gd name="connsiteX4" fmla="*/ 17212 w 21111"/>
                <a:gd name="connsiteY4" fmla="*/ 12989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7212" y="12989"/>
                  </a:moveTo>
                  <a:cubicBezTo>
                    <a:pt x="17212" y="15321"/>
                    <a:pt x="15321" y="17212"/>
                    <a:pt x="12989" y="17212"/>
                  </a:cubicBezTo>
                  <a:cubicBezTo>
                    <a:pt x="10657" y="17212"/>
                    <a:pt x="8766" y="15321"/>
                    <a:pt x="8766" y="12989"/>
                  </a:cubicBezTo>
                  <a:cubicBezTo>
                    <a:pt x="8766" y="10657"/>
                    <a:pt x="10657" y="8767"/>
                    <a:pt x="12989" y="8767"/>
                  </a:cubicBezTo>
                  <a:cubicBezTo>
                    <a:pt x="15321" y="8767"/>
                    <a:pt x="17212" y="10657"/>
                    <a:pt x="17212" y="12989"/>
                  </a:cubicBezTo>
                  <a:close/>
                </a:path>
              </a:pathLst>
            </a:custGeom>
            <a:grpFill/>
            <a:ln w="10548" cap="flat">
              <a:solidFill>
                <a:schemeClr val="accent1"/>
              </a:solid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963D402F-369A-4D93-8108-E97DAF482B7C}"/>
                </a:ext>
              </a:extLst>
            </p:cNvPr>
            <p:cNvSpPr/>
            <p:nvPr/>
          </p:nvSpPr>
          <p:spPr>
            <a:xfrm>
              <a:off x="7782500" y="5182850"/>
              <a:ext cx="21112" cy="21112"/>
            </a:xfrm>
            <a:custGeom>
              <a:avLst/>
              <a:gdLst>
                <a:gd name="connsiteX0" fmla="*/ 12989 w 21111"/>
                <a:gd name="connsiteY0" fmla="*/ 10878 h 21111"/>
                <a:gd name="connsiteX1" fmla="*/ 10878 w 21111"/>
                <a:gd name="connsiteY1" fmla="*/ 12989 h 21111"/>
                <a:gd name="connsiteX2" fmla="*/ 8767 w 21111"/>
                <a:gd name="connsiteY2" fmla="*/ 10878 h 21111"/>
                <a:gd name="connsiteX3" fmla="*/ 10878 w 21111"/>
                <a:gd name="connsiteY3" fmla="*/ 8767 h 21111"/>
                <a:gd name="connsiteX4" fmla="*/ 12989 w 21111"/>
                <a:gd name="connsiteY4" fmla="*/ 10878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2989" y="10878"/>
                  </a:moveTo>
                  <a:cubicBezTo>
                    <a:pt x="12989" y="12044"/>
                    <a:pt x="12044" y="12989"/>
                    <a:pt x="10878" y="12989"/>
                  </a:cubicBezTo>
                  <a:cubicBezTo>
                    <a:pt x="9712" y="12989"/>
                    <a:pt x="8767" y="12044"/>
                    <a:pt x="8767" y="10878"/>
                  </a:cubicBezTo>
                  <a:cubicBezTo>
                    <a:pt x="8767" y="9712"/>
                    <a:pt x="9712" y="8767"/>
                    <a:pt x="10878" y="8767"/>
                  </a:cubicBezTo>
                  <a:cubicBezTo>
                    <a:pt x="12044" y="8767"/>
                    <a:pt x="12989" y="9712"/>
                    <a:pt x="12989" y="10878"/>
                  </a:cubicBezTo>
                  <a:close/>
                </a:path>
              </a:pathLst>
            </a:custGeom>
            <a:grpFill/>
            <a:ln w="10548" cap="flat">
              <a:solidFill>
                <a:schemeClr val="accent1"/>
              </a:solidFill>
              <a:prstDash val="solid"/>
              <a:miter/>
            </a:ln>
          </p:spPr>
          <p:txBody>
            <a:bodyPr rtlCol="0" anchor="ctr"/>
            <a:lstStyle/>
            <a:p>
              <a:endParaRPr lang="en-US"/>
            </a:p>
          </p:txBody>
        </p:sp>
        <p:sp>
          <p:nvSpPr>
            <p:cNvPr id="416" name="Freeform: Shape 415">
              <a:extLst>
                <a:ext uri="{FF2B5EF4-FFF2-40B4-BE49-F238E27FC236}">
                  <a16:creationId xmlns:a16="http://schemas.microsoft.com/office/drawing/2014/main" id="{35BDD4FC-6F0E-405B-B19F-2F4ADBAEDB01}"/>
                </a:ext>
              </a:extLst>
            </p:cNvPr>
            <p:cNvSpPr/>
            <p:nvPr/>
          </p:nvSpPr>
          <p:spPr>
            <a:xfrm>
              <a:off x="7887003" y="5372855"/>
              <a:ext cx="21112" cy="21112"/>
            </a:xfrm>
            <a:custGeom>
              <a:avLst/>
              <a:gdLst>
                <a:gd name="connsiteX0" fmla="*/ 12989 w 21111"/>
                <a:gd name="connsiteY0" fmla="*/ 10878 h 21111"/>
                <a:gd name="connsiteX1" fmla="*/ 10878 w 21111"/>
                <a:gd name="connsiteY1" fmla="*/ 12989 h 21111"/>
                <a:gd name="connsiteX2" fmla="*/ 8767 w 21111"/>
                <a:gd name="connsiteY2" fmla="*/ 10878 h 21111"/>
                <a:gd name="connsiteX3" fmla="*/ 10878 w 21111"/>
                <a:gd name="connsiteY3" fmla="*/ 8767 h 21111"/>
                <a:gd name="connsiteX4" fmla="*/ 12989 w 21111"/>
                <a:gd name="connsiteY4" fmla="*/ 10878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2989" y="10878"/>
                  </a:moveTo>
                  <a:cubicBezTo>
                    <a:pt x="12989" y="12044"/>
                    <a:pt x="12044" y="12989"/>
                    <a:pt x="10878" y="12989"/>
                  </a:cubicBezTo>
                  <a:cubicBezTo>
                    <a:pt x="9712" y="12989"/>
                    <a:pt x="8767" y="12044"/>
                    <a:pt x="8767" y="10878"/>
                  </a:cubicBezTo>
                  <a:cubicBezTo>
                    <a:pt x="8767" y="9712"/>
                    <a:pt x="9712" y="8767"/>
                    <a:pt x="10878" y="8767"/>
                  </a:cubicBezTo>
                  <a:cubicBezTo>
                    <a:pt x="12044" y="8767"/>
                    <a:pt x="12989" y="9712"/>
                    <a:pt x="12989" y="10878"/>
                  </a:cubicBezTo>
                  <a:close/>
                </a:path>
              </a:pathLst>
            </a:custGeom>
            <a:grpFill/>
            <a:ln w="10548" cap="flat">
              <a:solidFill>
                <a:schemeClr val="accent1"/>
              </a:solidFill>
              <a:prstDash val="solid"/>
              <a:miter/>
            </a:ln>
          </p:spPr>
          <p:txBody>
            <a:bodyPr rtlCol="0" anchor="ctr"/>
            <a:lstStyle/>
            <a:p>
              <a:endParaRPr lang="en-US"/>
            </a:p>
          </p:txBody>
        </p:sp>
        <p:sp>
          <p:nvSpPr>
            <p:cNvPr id="417" name="Freeform: Shape 416">
              <a:extLst>
                <a:ext uri="{FF2B5EF4-FFF2-40B4-BE49-F238E27FC236}">
                  <a16:creationId xmlns:a16="http://schemas.microsoft.com/office/drawing/2014/main" id="{1CECD46C-1423-4474-9EEB-234414418A8D}"/>
                </a:ext>
              </a:extLst>
            </p:cNvPr>
            <p:cNvSpPr/>
            <p:nvPr/>
          </p:nvSpPr>
          <p:spPr>
            <a:xfrm>
              <a:off x="7852169" y="5305298"/>
              <a:ext cx="21112" cy="21112"/>
            </a:xfrm>
            <a:custGeom>
              <a:avLst/>
              <a:gdLst>
                <a:gd name="connsiteX0" fmla="*/ 15100 w 21111"/>
                <a:gd name="connsiteY0" fmla="*/ 11934 h 21111"/>
                <a:gd name="connsiteX1" fmla="*/ 11934 w 21111"/>
                <a:gd name="connsiteY1" fmla="*/ 15100 h 21111"/>
                <a:gd name="connsiteX2" fmla="*/ 8767 w 21111"/>
                <a:gd name="connsiteY2" fmla="*/ 11934 h 21111"/>
                <a:gd name="connsiteX3" fmla="*/ 11934 w 21111"/>
                <a:gd name="connsiteY3" fmla="*/ 8767 h 21111"/>
                <a:gd name="connsiteX4" fmla="*/ 15100 w 21111"/>
                <a:gd name="connsiteY4" fmla="*/ 11934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5100" y="11934"/>
                  </a:moveTo>
                  <a:cubicBezTo>
                    <a:pt x="15100" y="13683"/>
                    <a:pt x="13682" y="15100"/>
                    <a:pt x="11934" y="15100"/>
                  </a:cubicBezTo>
                  <a:cubicBezTo>
                    <a:pt x="10184" y="15100"/>
                    <a:pt x="8767" y="13683"/>
                    <a:pt x="8767" y="11934"/>
                  </a:cubicBezTo>
                  <a:cubicBezTo>
                    <a:pt x="8767" y="10185"/>
                    <a:pt x="10185" y="8767"/>
                    <a:pt x="11934" y="8767"/>
                  </a:cubicBezTo>
                  <a:cubicBezTo>
                    <a:pt x="13683" y="8767"/>
                    <a:pt x="15100" y="10185"/>
                    <a:pt x="15100" y="11934"/>
                  </a:cubicBezTo>
                  <a:close/>
                </a:path>
              </a:pathLst>
            </a:custGeom>
            <a:grpFill/>
            <a:ln w="10548" cap="flat">
              <a:solidFill>
                <a:schemeClr val="accent1"/>
              </a:solidFill>
              <a:prstDash val="solid"/>
              <a:miter/>
            </a:ln>
          </p:spPr>
          <p:txBody>
            <a:bodyPr rtlCol="0" anchor="ctr"/>
            <a:lstStyle/>
            <a:p>
              <a:endParaRPr lang="en-US"/>
            </a:p>
          </p:txBody>
        </p:sp>
        <p:sp>
          <p:nvSpPr>
            <p:cNvPr id="418" name="Freeform: Shape 417">
              <a:extLst>
                <a:ext uri="{FF2B5EF4-FFF2-40B4-BE49-F238E27FC236}">
                  <a16:creationId xmlns:a16="http://schemas.microsoft.com/office/drawing/2014/main" id="{4B5E16F8-2DA7-44BE-B9A0-C2F952421F26}"/>
                </a:ext>
              </a:extLst>
            </p:cNvPr>
            <p:cNvSpPr/>
            <p:nvPr/>
          </p:nvSpPr>
          <p:spPr>
            <a:xfrm>
              <a:off x="8195234" y="6243712"/>
              <a:ext cx="21112" cy="21112"/>
            </a:xfrm>
            <a:custGeom>
              <a:avLst/>
              <a:gdLst>
                <a:gd name="connsiteX0" fmla="*/ 12989 w 21111"/>
                <a:gd name="connsiteY0" fmla="*/ 10878 h 21111"/>
                <a:gd name="connsiteX1" fmla="*/ 10878 w 21111"/>
                <a:gd name="connsiteY1" fmla="*/ 12989 h 21111"/>
                <a:gd name="connsiteX2" fmla="*/ 8766 w 21111"/>
                <a:gd name="connsiteY2" fmla="*/ 10878 h 21111"/>
                <a:gd name="connsiteX3" fmla="*/ 10878 w 21111"/>
                <a:gd name="connsiteY3" fmla="*/ 8767 h 21111"/>
                <a:gd name="connsiteX4" fmla="*/ 12989 w 21111"/>
                <a:gd name="connsiteY4" fmla="*/ 10878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2989" y="10878"/>
                  </a:moveTo>
                  <a:cubicBezTo>
                    <a:pt x="12989" y="12044"/>
                    <a:pt x="12044" y="12989"/>
                    <a:pt x="10878" y="12989"/>
                  </a:cubicBezTo>
                  <a:cubicBezTo>
                    <a:pt x="9711" y="12989"/>
                    <a:pt x="8766" y="12044"/>
                    <a:pt x="8766" y="10878"/>
                  </a:cubicBezTo>
                  <a:cubicBezTo>
                    <a:pt x="8766" y="9712"/>
                    <a:pt x="9711" y="8767"/>
                    <a:pt x="10878" y="8767"/>
                  </a:cubicBezTo>
                  <a:cubicBezTo>
                    <a:pt x="12044" y="8767"/>
                    <a:pt x="12989" y="9712"/>
                    <a:pt x="12989" y="10878"/>
                  </a:cubicBezTo>
                  <a:close/>
                </a:path>
              </a:pathLst>
            </a:custGeom>
            <a:grpFill/>
            <a:ln w="10548" cap="flat">
              <a:solidFill>
                <a:schemeClr val="accent1"/>
              </a:solidFill>
              <a:prstDash val="solid"/>
              <a:miter/>
            </a:ln>
          </p:spPr>
          <p:txBody>
            <a:bodyPr rtlCol="0" anchor="ctr"/>
            <a:lstStyle/>
            <a:p>
              <a:endParaRPr lang="en-US"/>
            </a:p>
          </p:txBody>
        </p:sp>
        <p:sp>
          <p:nvSpPr>
            <p:cNvPr id="419" name="Freeform: Shape 418">
              <a:extLst>
                <a:ext uri="{FF2B5EF4-FFF2-40B4-BE49-F238E27FC236}">
                  <a16:creationId xmlns:a16="http://schemas.microsoft.com/office/drawing/2014/main" id="{F87FEA96-5DCB-4505-954D-621D05E218F5}"/>
                </a:ext>
              </a:extLst>
            </p:cNvPr>
            <p:cNvSpPr/>
            <p:nvPr/>
          </p:nvSpPr>
          <p:spPr>
            <a:xfrm>
              <a:off x="8151955" y="6226823"/>
              <a:ext cx="21112" cy="21112"/>
            </a:xfrm>
            <a:custGeom>
              <a:avLst/>
              <a:gdLst>
                <a:gd name="connsiteX0" fmla="*/ 15100 w 21111"/>
                <a:gd name="connsiteY0" fmla="*/ 11934 h 21111"/>
                <a:gd name="connsiteX1" fmla="*/ 11934 w 21111"/>
                <a:gd name="connsiteY1" fmla="*/ 15100 h 21111"/>
                <a:gd name="connsiteX2" fmla="*/ 8767 w 21111"/>
                <a:gd name="connsiteY2" fmla="*/ 11934 h 21111"/>
                <a:gd name="connsiteX3" fmla="*/ 11934 w 21111"/>
                <a:gd name="connsiteY3" fmla="*/ 8767 h 21111"/>
                <a:gd name="connsiteX4" fmla="*/ 15100 w 21111"/>
                <a:gd name="connsiteY4" fmla="*/ 11934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5100" y="11934"/>
                  </a:moveTo>
                  <a:cubicBezTo>
                    <a:pt x="15100" y="13683"/>
                    <a:pt x="13682" y="15100"/>
                    <a:pt x="11934" y="15100"/>
                  </a:cubicBezTo>
                  <a:cubicBezTo>
                    <a:pt x="10185" y="15100"/>
                    <a:pt x="8767" y="13683"/>
                    <a:pt x="8767" y="11934"/>
                  </a:cubicBezTo>
                  <a:cubicBezTo>
                    <a:pt x="8767" y="10185"/>
                    <a:pt x="10185" y="8767"/>
                    <a:pt x="11934" y="8767"/>
                  </a:cubicBezTo>
                  <a:cubicBezTo>
                    <a:pt x="13683" y="8767"/>
                    <a:pt x="15100" y="10185"/>
                    <a:pt x="15100" y="11934"/>
                  </a:cubicBezTo>
                  <a:close/>
                </a:path>
              </a:pathLst>
            </a:custGeom>
            <a:grpFill/>
            <a:ln w="10548" cap="flat">
              <a:solidFill>
                <a:schemeClr val="accent1"/>
              </a:solidFill>
              <a:prstDash val="solid"/>
              <a:miter/>
            </a:ln>
          </p:spPr>
          <p:txBody>
            <a:bodyPr rtlCol="0" anchor="ctr"/>
            <a:lstStyle/>
            <a:p>
              <a:endParaRPr lang="en-US"/>
            </a:p>
          </p:txBody>
        </p:sp>
        <p:sp>
          <p:nvSpPr>
            <p:cNvPr id="420" name="Freeform: Shape 419">
              <a:extLst>
                <a:ext uri="{FF2B5EF4-FFF2-40B4-BE49-F238E27FC236}">
                  <a16:creationId xmlns:a16="http://schemas.microsoft.com/office/drawing/2014/main" id="{E3B493F2-E377-4C89-A7A2-EF4F851AEB26}"/>
                </a:ext>
              </a:extLst>
            </p:cNvPr>
            <p:cNvSpPr/>
            <p:nvPr/>
          </p:nvSpPr>
          <p:spPr>
            <a:xfrm>
              <a:off x="8316626" y="6212045"/>
              <a:ext cx="21112" cy="21112"/>
            </a:xfrm>
            <a:custGeom>
              <a:avLst/>
              <a:gdLst>
                <a:gd name="connsiteX0" fmla="*/ 12989 w 21111"/>
                <a:gd name="connsiteY0" fmla="*/ 10878 h 21111"/>
                <a:gd name="connsiteX1" fmla="*/ 10878 w 21111"/>
                <a:gd name="connsiteY1" fmla="*/ 12989 h 21111"/>
                <a:gd name="connsiteX2" fmla="*/ 8766 w 21111"/>
                <a:gd name="connsiteY2" fmla="*/ 10878 h 21111"/>
                <a:gd name="connsiteX3" fmla="*/ 10878 w 21111"/>
                <a:gd name="connsiteY3" fmla="*/ 8767 h 21111"/>
                <a:gd name="connsiteX4" fmla="*/ 12989 w 21111"/>
                <a:gd name="connsiteY4" fmla="*/ 10878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2989" y="10878"/>
                  </a:moveTo>
                  <a:cubicBezTo>
                    <a:pt x="12989" y="12044"/>
                    <a:pt x="12044" y="12989"/>
                    <a:pt x="10878" y="12989"/>
                  </a:cubicBezTo>
                  <a:cubicBezTo>
                    <a:pt x="9711" y="12989"/>
                    <a:pt x="8766" y="12044"/>
                    <a:pt x="8766" y="10878"/>
                  </a:cubicBezTo>
                  <a:cubicBezTo>
                    <a:pt x="8766" y="9712"/>
                    <a:pt x="9711" y="8767"/>
                    <a:pt x="10878" y="8767"/>
                  </a:cubicBezTo>
                  <a:cubicBezTo>
                    <a:pt x="12044" y="8767"/>
                    <a:pt x="12989" y="9712"/>
                    <a:pt x="12989" y="10878"/>
                  </a:cubicBezTo>
                  <a:close/>
                </a:path>
              </a:pathLst>
            </a:custGeom>
            <a:grpFill/>
            <a:ln w="10548" cap="flat">
              <a:solidFill>
                <a:schemeClr val="accent1"/>
              </a:solid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8BCCE462-A624-4FCD-9235-9BF044C0FED4}"/>
                </a:ext>
              </a:extLst>
            </p:cNvPr>
            <p:cNvSpPr/>
            <p:nvPr/>
          </p:nvSpPr>
          <p:spPr>
            <a:xfrm>
              <a:off x="8415851" y="6167710"/>
              <a:ext cx="21112" cy="21112"/>
            </a:xfrm>
            <a:custGeom>
              <a:avLst/>
              <a:gdLst>
                <a:gd name="connsiteX0" fmla="*/ 17212 w 21111"/>
                <a:gd name="connsiteY0" fmla="*/ 12989 h 21111"/>
                <a:gd name="connsiteX1" fmla="*/ 12989 w 21111"/>
                <a:gd name="connsiteY1" fmla="*/ 17212 h 21111"/>
                <a:gd name="connsiteX2" fmla="*/ 8767 w 21111"/>
                <a:gd name="connsiteY2" fmla="*/ 12989 h 21111"/>
                <a:gd name="connsiteX3" fmla="*/ 12989 w 21111"/>
                <a:gd name="connsiteY3" fmla="*/ 8767 h 21111"/>
                <a:gd name="connsiteX4" fmla="*/ 17212 w 21111"/>
                <a:gd name="connsiteY4" fmla="*/ 12989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7212" y="12989"/>
                  </a:moveTo>
                  <a:cubicBezTo>
                    <a:pt x="17212" y="15321"/>
                    <a:pt x="15321" y="17212"/>
                    <a:pt x="12989" y="17212"/>
                  </a:cubicBezTo>
                  <a:cubicBezTo>
                    <a:pt x="10658" y="17212"/>
                    <a:pt x="8767" y="15321"/>
                    <a:pt x="8767" y="12989"/>
                  </a:cubicBezTo>
                  <a:cubicBezTo>
                    <a:pt x="8767" y="10657"/>
                    <a:pt x="10657" y="8767"/>
                    <a:pt x="12989" y="8767"/>
                  </a:cubicBezTo>
                  <a:cubicBezTo>
                    <a:pt x="15321" y="8767"/>
                    <a:pt x="17212" y="10657"/>
                    <a:pt x="17212" y="12989"/>
                  </a:cubicBezTo>
                  <a:close/>
                </a:path>
              </a:pathLst>
            </a:custGeom>
            <a:grpFill/>
            <a:ln w="10548" cap="flat">
              <a:solidFill>
                <a:schemeClr val="accent1"/>
              </a:solidFill>
              <a:prstDash val="solid"/>
              <a:miter/>
            </a:ln>
          </p:spPr>
          <p:txBody>
            <a:bodyPr rtlCol="0" anchor="ctr"/>
            <a:lstStyle/>
            <a:p>
              <a:endParaRPr lang="en-US"/>
            </a:p>
          </p:txBody>
        </p:sp>
        <p:sp>
          <p:nvSpPr>
            <p:cNvPr id="422" name="Freeform: Shape 421">
              <a:extLst>
                <a:ext uri="{FF2B5EF4-FFF2-40B4-BE49-F238E27FC236}">
                  <a16:creationId xmlns:a16="http://schemas.microsoft.com/office/drawing/2014/main" id="{8F3605A7-3092-4440-A07B-B26972AEFE2B}"/>
                </a:ext>
              </a:extLst>
            </p:cNvPr>
            <p:cNvSpPr/>
            <p:nvPr/>
          </p:nvSpPr>
          <p:spPr>
            <a:xfrm>
              <a:off x="8370461" y="6153988"/>
              <a:ext cx="21112" cy="21112"/>
            </a:xfrm>
            <a:custGeom>
              <a:avLst/>
              <a:gdLst>
                <a:gd name="connsiteX0" fmla="*/ 12989 w 21111"/>
                <a:gd name="connsiteY0" fmla="*/ 10878 h 21111"/>
                <a:gd name="connsiteX1" fmla="*/ 10878 w 21111"/>
                <a:gd name="connsiteY1" fmla="*/ 12989 h 21111"/>
                <a:gd name="connsiteX2" fmla="*/ 8767 w 21111"/>
                <a:gd name="connsiteY2" fmla="*/ 10878 h 21111"/>
                <a:gd name="connsiteX3" fmla="*/ 10878 w 21111"/>
                <a:gd name="connsiteY3" fmla="*/ 8767 h 21111"/>
                <a:gd name="connsiteX4" fmla="*/ 12989 w 21111"/>
                <a:gd name="connsiteY4" fmla="*/ 10878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2989" y="10878"/>
                  </a:moveTo>
                  <a:cubicBezTo>
                    <a:pt x="12989" y="12044"/>
                    <a:pt x="12044" y="12989"/>
                    <a:pt x="10878" y="12989"/>
                  </a:cubicBezTo>
                  <a:cubicBezTo>
                    <a:pt x="9712" y="12989"/>
                    <a:pt x="8767" y="12044"/>
                    <a:pt x="8767" y="10878"/>
                  </a:cubicBezTo>
                  <a:cubicBezTo>
                    <a:pt x="8767" y="9712"/>
                    <a:pt x="9712" y="8767"/>
                    <a:pt x="10878" y="8767"/>
                  </a:cubicBezTo>
                  <a:cubicBezTo>
                    <a:pt x="12044" y="8767"/>
                    <a:pt x="12989" y="9712"/>
                    <a:pt x="12989" y="10878"/>
                  </a:cubicBezTo>
                  <a:close/>
                </a:path>
              </a:pathLst>
            </a:custGeom>
            <a:grpFill/>
            <a:ln w="10548" cap="flat">
              <a:solidFill>
                <a:schemeClr val="accent1"/>
              </a:solidFill>
              <a:prstDash val="solid"/>
              <a:miter/>
            </a:ln>
          </p:spPr>
          <p:txBody>
            <a:bodyPr rtlCol="0" anchor="ctr"/>
            <a:lstStyle/>
            <a:p>
              <a:endParaRPr lang="en-US"/>
            </a:p>
          </p:txBody>
        </p:sp>
        <p:sp>
          <p:nvSpPr>
            <p:cNvPr id="423" name="Freeform: Shape 422">
              <a:extLst>
                <a:ext uri="{FF2B5EF4-FFF2-40B4-BE49-F238E27FC236}">
                  <a16:creationId xmlns:a16="http://schemas.microsoft.com/office/drawing/2014/main" id="{F2C53F14-C719-43CC-AE65-476835539C07}"/>
                </a:ext>
              </a:extLst>
            </p:cNvPr>
            <p:cNvSpPr/>
            <p:nvPr/>
          </p:nvSpPr>
          <p:spPr>
            <a:xfrm>
              <a:off x="8440129" y="6276435"/>
              <a:ext cx="21112" cy="21112"/>
            </a:xfrm>
            <a:custGeom>
              <a:avLst/>
              <a:gdLst>
                <a:gd name="connsiteX0" fmla="*/ 15100 w 21111"/>
                <a:gd name="connsiteY0" fmla="*/ 11934 h 21111"/>
                <a:gd name="connsiteX1" fmla="*/ 11934 w 21111"/>
                <a:gd name="connsiteY1" fmla="*/ 15100 h 21111"/>
                <a:gd name="connsiteX2" fmla="*/ 8767 w 21111"/>
                <a:gd name="connsiteY2" fmla="*/ 11934 h 21111"/>
                <a:gd name="connsiteX3" fmla="*/ 11934 w 21111"/>
                <a:gd name="connsiteY3" fmla="*/ 8767 h 21111"/>
                <a:gd name="connsiteX4" fmla="*/ 15100 w 21111"/>
                <a:gd name="connsiteY4" fmla="*/ 11934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5100" y="11934"/>
                  </a:moveTo>
                  <a:cubicBezTo>
                    <a:pt x="15100" y="13683"/>
                    <a:pt x="13682" y="15100"/>
                    <a:pt x="11934" y="15100"/>
                  </a:cubicBezTo>
                  <a:cubicBezTo>
                    <a:pt x="10185" y="15100"/>
                    <a:pt x="8767" y="13683"/>
                    <a:pt x="8767" y="11934"/>
                  </a:cubicBezTo>
                  <a:cubicBezTo>
                    <a:pt x="8767" y="10185"/>
                    <a:pt x="10185" y="8767"/>
                    <a:pt x="11934" y="8767"/>
                  </a:cubicBezTo>
                  <a:cubicBezTo>
                    <a:pt x="13683" y="8767"/>
                    <a:pt x="15100" y="10185"/>
                    <a:pt x="15100" y="11934"/>
                  </a:cubicBezTo>
                  <a:close/>
                </a:path>
              </a:pathLst>
            </a:custGeom>
            <a:grpFill/>
            <a:ln w="10548" cap="flat">
              <a:solidFill>
                <a:schemeClr val="accent1"/>
              </a:solidFill>
              <a:prstDash val="solid"/>
              <a:miter/>
            </a:ln>
          </p:spPr>
          <p:txBody>
            <a:bodyPr rtlCol="0" anchor="ctr"/>
            <a:lstStyle/>
            <a:p>
              <a:endParaRPr lang="en-US"/>
            </a:p>
          </p:txBody>
        </p:sp>
        <p:sp>
          <p:nvSpPr>
            <p:cNvPr id="424" name="Freeform: Shape 423">
              <a:extLst>
                <a:ext uri="{FF2B5EF4-FFF2-40B4-BE49-F238E27FC236}">
                  <a16:creationId xmlns:a16="http://schemas.microsoft.com/office/drawing/2014/main" id="{F1E6199C-A6E4-4843-B616-F94497C1CB01}"/>
                </a:ext>
              </a:extLst>
            </p:cNvPr>
            <p:cNvSpPr/>
            <p:nvPr/>
          </p:nvSpPr>
          <p:spPr>
            <a:xfrm>
              <a:off x="7331766" y="5206073"/>
              <a:ext cx="21112" cy="21112"/>
            </a:xfrm>
            <a:custGeom>
              <a:avLst/>
              <a:gdLst>
                <a:gd name="connsiteX0" fmla="*/ 15100 w 21111"/>
                <a:gd name="connsiteY0" fmla="*/ 11934 h 21111"/>
                <a:gd name="connsiteX1" fmla="*/ 11934 w 21111"/>
                <a:gd name="connsiteY1" fmla="*/ 15100 h 21111"/>
                <a:gd name="connsiteX2" fmla="*/ 8767 w 21111"/>
                <a:gd name="connsiteY2" fmla="*/ 11934 h 21111"/>
                <a:gd name="connsiteX3" fmla="*/ 11934 w 21111"/>
                <a:gd name="connsiteY3" fmla="*/ 8767 h 21111"/>
                <a:gd name="connsiteX4" fmla="*/ 15100 w 21111"/>
                <a:gd name="connsiteY4" fmla="*/ 11934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5100" y="11934"/>
                  </a:moveTo>
                  <a:cubicBezTo>
                    <a:pt x="15100" y="13683"/>
                    <a:pt x="13682" y="15100"/>
                    <a:pt x="11934" y="15100"/>
                  </a:cubicBezTo>
                  <a:cubicBezTo>
                    <a:pt x="10185" y="15100"/>
                    <a:pt x="8767" y="13683"/>
                    <a:pt x="8767" y="11934"/>
                  </a:cubicBezTo>
                  <a:cubicBezTo>
                    <a:pt x="8767" y="10185"/>
                    <a:pt x="10185" y="8767"/>
                    <a:pt x="11934" y="8767"/>
                  </a:cubicBezTo>
                  <a:cubicBezTo>
                    <a:pt x="13683" y="8767"/>
                    <a:pt x="15100" y="10185"/>
                    <a:pt x="15100" y="11934"/>
                  </a:cubicBezTo>
                  <a:close/>
                </a:path>
              </a:pathLst>
            </a:custGeom>
            <a:grpFill/>
            <a:ln w="10548" cap="flat">
              <a:solidFill>
                <a:schemeClr val="accent1"/>
              </a:solidFill>
              <a:prstDash val="solid"/>
              <a:miter/>
            </a:ln>
          </p:spPr>
          <p:txBody>
            <a:bodyPr rtlCol="0" anchor="ctr"/>
            <a:lstStyle/>
            <a:p>
              <a:endParaRPr lang="en-US"/>
            </a:p>
          </p:txBody>
        </p:sp>
        <p:sp>
          <p:nvSpPr>
            <p:cNvPr id="425" name="Freeform: Shape 424">
              <a:extLst>
                <a:ext uri="{FF2B5EF4-FFF2-40B4-BE49-F238E27FC236}">
                  <a16:creationId xmlns:a16="http://schemas.microsoft.com/office/drawing/2014/main" id="{59A07708-B58F-49A9-92BF-BD5668941924}"/>
                </a:ext>
              </a:extLst>
            </p:cNvPr>
            <p:cNvSpPr/>
            <p:nvPr/>
          </p:nvSpPr>
          <p:spPr>
            <a:xfrm>
              <a:off x="7233597" y="5282075"/>
              <a:ext cx="21112" cy="21112"/>
            </a:xfrm>
            <a:custGeom>
              <a:avLst/>
              <a:gdLst>
                <a:gd name="connsiteX0" fmla="*/ 12989 w 21111"/>
                <a:gd name="connsiteY0" fmla="*/ 10878 h 21111"/>
                <a:gd name="connsiteX1" fmla="*/ 10878 w 21111"/>
                <a:gd name="connsiteY1" fmla="*/ 12989 h 21111"/>
                <a:gd name="connsiteX2" fmla="*/ 8767 w 21111"/>
                <a:gd name="connsiteY2" fmla="*/ 10878 h 21111"/>
                <a:gd name="connsiteX3" fmla="*/ 10878 w 21111"/>
                <a:gd name="connsiteY3" fmla="*/ 8767 h 21111"/>
                <a:gd name="connsiteX4" fmla="*/ 12989 w 21111"/>
                <a:gd name="connsiteY4" fmla="*/ 10878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2989" y="10878"/>
                  </a:moveTo>
                  <a:cubicBezTo>
                    <a:pt x="12989" y="12044"/>
                    <a:pt x="12044" y="12989"/>
                    <a:pt x="10878" y="12989"/>
                  </a:cubicBezTo>
                  <a:cubicBezTo>
                    <a:pt x="9712" y="12989"/>
                    <a:pt x="8767" y="12044"/>
                    <a:pt x="8767" y="10878"/>
                  </a:cubicBezTo>
                  <a:cubicBezTo>
                    <a:pt x="8767" y="9712"/>
                    <a:pt x="9712" y="8767"/>
                    <a:pt x="10878" y="8767"/>
                  </a:cubicBezTo>
                  <a:cubicBezTo>
                    <a:pt x="12044" y="8767"/>
                    <a:pt x="12989" y="9712"/>
                    <a:pt x="12989" y="10878"/>
                  </a:cubicBezTo>
                  <a:close/>
                </a:path>
              </a:pathLst>
            </a:custGeom>
            <a:grpFill/>
            <a:ln w="10548" cap="flat">
              <a:solidFill>
                <a:schemeClr val="accent1"/>
              </a:solidFill>
              <a:prstDash val="solid"/>
              <a:miter/>
            </a:ln>
          </p:spPr>
          <p:txBody>
            <a:bodyPr rtlCol="0" anchor="ctr"/>
            <a:lstStyle/>
            <a:p>
              <a:endParaRPr lang="en-US"/>
            </a:p>
          </p:txBody>
        </p:sp>
        <p:sp>
          <p:nvSpPr>
            <p:cNvPr id="426" name="Freeform: Shape 425">
              <a:extLst>
                <a:ext uri="{FF2B5EF4-FFF2-40B4-BE49-F238E27FC236}">
                  <a16:creationId xmlns:a16="http://schemas.microsoft.com/office/drawing/2014/main" id="{95E5E5A7-FEA0-4823-A292-84C85FA44557}"/>
                </a:ext>
              </a:extLst>
            </p:cNvPr>
            <p:cNvSpPr/>
            <p:nvPr/>
          </p:nvSpPr>
          <p:spPr>
            <a:xfrm>
              <a:off x="7180817" y="5277853"/>
              <a:ext cx="21112" cy="21112"/>
            </a:xfrm>
            <a:custGeom>
              <a:avLst/>
              <a:gdLst>
                <a:gd name="connsiteX0" fmla="*/ 17212 w 21111"/>
                <a:gd name="connsiteY0" fmla="*/ 12989 h 21111"/>
                <a:gd name="connsiteX1" fmla="*/ 12989 w 21111"/>
                <a:gd name="connsiteY1" fmla="*/ 17212 h 21111"/>
                <a:gd name="connsiteX2" fmla="*/ 8767 w 21111"/>
                <a:gd name="connsiteY2" fmla="*/ 12989 h 21111"/>
                <a:gd name="connsiteX3" fmla="*/ 12989 w 21111"/>
                <a:gd name="connsiteY3" fmla="*/ 8767 h 21111"/>
                <a:gd name="connsiteX4" fmla="*/ 17212 w 21111"/>
                <a:gd name="connsiteY4" fmla="*/ 12989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7212" y="12989"/>
                  </a:moveTo>
                  <a:cubicBezTo>
                    <a:pt x="17212" y="15321"/>
                    <a:pt x="15321" y="17212"/>
                    <a:pt x="12989" y="17212"/>
                  </a:cubicBezTo>
                  <a:cubicBezTo>
                    <a:pt x="10658" y="17212"/>
                    <a:pt x="8767" y="15321"/>
                    <a:pt x="8767" y="12989"/>
                  </a:cubicBezTo>
                  <a:cubicBezTo>
                    <a:pt x="8767" y="10657"/>
                    <a:pt x="10657" y="8767"/>
                    <a:pt x="12989" y="8767"/>
                  </a:cubicBezTo>
                  <a:cubicBezTo>
                    <a:pt x="15321" y="8767"/>
                    <a:pt x="17212" y="10657"/>
                    <a:pt x="17212" y="12989"/>
                  </a:cubicBezTo>
                  <a:close/>
                </a:path>
              </a:pathLst>
            </a:custGeom>
            <a:grpFill/>
            <a:ln w="10548" cap="flat">
              <a:solidFill>
                <a:schemeClr val="accent1"/>
              </a:solid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96C0CB09-52E9-47C6-BF8D-D2B78FB152E4}"/>
                </a:ext>
              </a:extLst>
            </p:cNvPr>
            <p:cNvSpPr/>
            <p:nvPr/>
          </p:nvSpPr>
          <p:spPr>
            <a:xfrm>
              <a:off x="7117482" y="5323243"/>
              <a:ext cx="21112" cy="21112"/>
            </a:xfrm>
            <a:custGeom>
              <a:avLst/>
              <a:gdLst>
                <a:gd name="connsiteX0" fmla="*/ 15100 w 21111"/>
                <a:gd name="connsiteY0" fmla="*/ 11934 h 21111"/>
                <a:gd name="connsiteX1" fmla="*/ 11934 w 21111"/>
                <a:gd name="connsiteY1" fmla="*/ 15100 h 21111"/>
                <a:gd name="connsiteX2" fmla="*/ 8767 w 21111"/>
                <a:gd name="connsiteY2" fmla="*/ 11934 h 21111"/>
                <a:gd name="connsiteX3" fmla="*/ 11934 w 21111"/>
                <a:gd name="connsiteY3" fmla="*/ 8767 h 21111"/>
                <a:gd name="connsiteX4" fmla="*/ 15100 w 21111"/>
                <a:gd name="connsiteY4" fmla="*/ 11934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5100" y="11934"/>
                  </a:moveTo>
                  <a:cubicBezTo>
                    <a:pt x="15100" y="13683"/>
                    <a:pt x="13682" y="15100"/>
                    <a:pt x="11934" y="15100"/>
                  </a:cubicBezTo>
                  <a:cubicBezTo>
                    <a:pt x="10185" y="15100"/>
                    <a:pt x="8767" y="13683"/>
                    <a:pt x="8767" y="11934"/>
                  </a:cubicBezTo>
                  <a:cubicBezTo>
                    <a:pt x="8767" y="10185"/>
                    <a:pt x="10185" y="8767"/>
                    <a:pt x="11934" y="8767"/>
                  </a:cubicBezTo>
                  <a:cubicBezTo>
                    <a:pt x="13683" y="8767"/>
                    <a:pt x="15100" y="10185"/>
                    <a:pt x="15100" y="11934"/>
                  </a:cubicBezTo>
                  <a:close/>
                </a:path>
              </a:pathLst>
            </a:custGeom>
            <a:grpFill/>
            <a:ln w="10548" cap="flat">
              <a:solidFill>
                <a:schemeClr val="accent1"/>
              </a:solidFill>
              <a:prstDash val="solid"/>
              <a:miter/>
            </a:ln>
          </p:spPr>
          <p:txBody>
            <a:bodyPr rtlCol="0" anchor="ctr"/>
            <a:lstStyle/>
            <a:p>
              <a:endParaRPr lang="en-US"/>
            </a:p>
          </p:txBody>
        </p:sp>
        <p:sp>
          <p:nvSpPr>
            <p:cNvPr id="428" name="Freeform: Shape 427">
              <a:extLst>
                <a:ext uri="{FF2B5EF4-FFF2-40B4-BE49-F238E27FC236}">
                  <a16:creationId xmlns:a16="http://schemas.microsoft.com/office/drawing/2014/main" id="{0E828CD5-7EB4-490B-851C-448C055FB112}"/>
                </a:ext>
              </a:extLst>
            </p:cNvPr>
            <p:cNvSpPr/>
            <p:nvPr/>
          </p:nvSpPr>
          <p:spPr>
            <a:xfrm>
              <a:off x="7111149" y="5405578"/>
              <a:ext cx="21112" cy="21112"/>
            </a:xfrm>
            <a:custGeom>
              <a:avLst/>
              <a:gdLst>
                <a:gd name="connsiteX0" fmla="*/ 12989 w 21111"/>
                <a:gd name="connsiteY0" fmla="*/ 10878 h 21111"/>
                <a:gd name="connsiteX1" fmla="*/ 10878 w 21111"/>
                <a:gd name="connsiteY1" fmla="*/ 12989 h 21111"/>
                <a:gd name="connsiteX2" fmla="*/ 8767 w 21111"/>
                <a:gd name="connsiteY2" fmla="*/ 10878 h 21111"/>
                <a:gd name="connsiteX3" fmla="*/ 10878 w 21111"/>
                <a:gd name="connsiteY3" fmla="*/ 8767 h 21111"/>
                <a:gd name="connsiteX4" fmla="*/ 12989 w 21111"/>
                <a:gd name="connsiteY4" fmla="*/ 10878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2989" y="10878"/>
                  </a:moveTo>
                  <a:cubicBezTo>
                    <a:pt x="12989" y="12044"/>
                    <a:pt x="12044" y="12989"/>
                    <a:pt x="10878" y="12989"/>
                  </a:cubicBezTo>
                  <a:cubicBezTo>
                    <a:pt x="9712" y="12989"/>
                    <a:pt x="8767" y="12044"/>
                    <a:pt x="8767" y="10878"/>
                  </a:cubicBezTo>
                  <a:cubicBezTo>
                    <a:pt x="8767" y="9712"/>
                    <a:pt x="9712" y="8767"/>
                    <a:pt x="10878" y="8767"/>
                  </a:cubicBezTo>
                  <a:cubicBezTo>
                    <a:pt x="12044" y="8767"/>
                    <a:pt x="12989" y="9712"/>
                    <a:pt x="12989" y="10878"/>
                  </a:cubicBezTo>
                  <a:close/>
                </a:path>
              </a:pathLst>
            </a:custGeom>
            <a:grpFill/>
            <a:ln w="10548" cap="flat">
              <a:solidFill>
                <a:schemeClr val="accent1"/>
              </a:solid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4B7B0CA4-83BD-412F-96E7-26F1CFA62FED}"/>
                </a:ext>
              </a:extLst>
            </p:cNvPr>
            <p:cNvSpPr/>
            <p:nvPr/>
          </p:nvSpPr>
          <p:spPr>
            <a:xfrm>
              <a:off x="7078426" y="5372855"/>
              <a:ext cx="21112" cy="21112"/>
            </a:xfrm>
            <a:custGeom>
              <a:avLst/>
              <a:gdLst>
                <a:gd name="connsiteX0" fmla="*/ 12989 w 21111"/>
                <a:gd name="connsiteY0" fmla="*/ 10878 h 21111"/>
                <a:gd name="connsiteX1" fmla="*/ 10878 w 21111"/>
                <a:gd name="connsiteY1" fmla="*/ 12989 h 21111"/>
                <a:gd name="connsiteX2" fmla="*/ 8766 w 21111"/>
                <a:gd name="connsiteY2" fmla="*/ 10878 h 21111"/>
                <a:gd name="connsiteX3" fmla="*/ 10878 w 21111"/>
                <a:gd name="connsiteY3" fmla="*/ 8767 h 21111"/>
                <a:gd name="connsiteX4" fmla="*/ 12989 w 21111"/>
                <a:gd name="connsiteY4" fmla="*/ 10878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2989" y="10878"/>
                  </a:moveTo>
                  <a:cubicBezTo>
                    <a:pt x="12989" y="12044"/>
                    <a:pt x="12044" y="12989"/>
                    <a:pt x="10878" y="12989"/>
                  </a:cubicBezTo>
                  <a:cubicBezTo>
                    <a:pt x="9712" y="12989"/>
                    <a:pt x="8766" y="12044"/>
                    <a:pt x="8766" y="10878"/>
                  </a:cubicBezTo>
                  <a:cubicBezTo>
                    <a:pt x="8766" y="9712"/>
                    <a:pt x="9712" y="8767"/>
                    <a:pt x="10878" y="8767"/>
                  </a:cubicBezTo>
                  <a:cubicBezTo>
                    <a:pt x="12044" y="8767"/>
                    <a:pt x="12989" y="9712"/>
                    <a:pt x="12989" y="10878"/>
                  </a:cubicBezTo>
                  <a:close/>
                </a:path>
              </a:pathLst>
            </a:custGeom>
            <a:grpFill/>
            <a:ln w="10548" cap="flat">
              <a:solidFill>
                <a:schemeClr val="accent1"/>
              </a:solidFill>
              <a:prstDash val="solid"/>
              <a:miter/>
            </a:ln>
          </p:spPr>
          <p:txBody>
            <a:bodyPr rtlCol="0" anchor="ctr"/>
            <a:lstStyle/>
            <a:p>
              <a:endParaRPr lang="en-US"/>
            </a:p>
          </p:txBody>
        </p:sp>
        <p:sp>
          <p:nvSpPr>
            <p:cNvPr id="430" name="Freeform: Shape 429">
              <a:extLst>
                <a:ext uri="{FF2B5EF4-FFF2-40B4-BE49-F238E27FC236}">
                  <a16:creationId xmlns:a16="http://schemas.microsoft.com/office/drawing/2014/main" id="{45947BE5-957A-4369-B26A-01558BCE41BD}"/>
                </a:ext>
              </a:extLst>
            </p:cNvPr>
            <p:cNvSpPr/>
            <p:nvPr/>
          </p:nvSpPr>
          <p:spPr>
            <a:xfrm>
              <a:off x="8110787" y="5499525"/>
              <a:ext cx="21112" cy="21112"/>
            </a:xfrm>
            <a:custGeom>
              <a:avLst/>
              <a:gdLst>
                <a:gd name="connsiteX0" fmla="*/ 15100 w 21111"/>
                <a:gd name="connsiteY0" fmla="*/ 11934 h 21111"/>
                <a:gd name="connsiteX1" fmla="*/ 11934 w 21111"/>
                <a:gd name="connsiteY1" fmla="*/ 15100 h 21111"/>
                <a:gd name="connsiteX2" fmla="*/ 8767 w 21111"/>
                <a:gd name="connsiteY2" fmla="*/ 11934 h 21111"/>
                <a:gd name="connsiteX3" fmla="*/ 11934 w 21111"/>
                <a:gd name="connsiteY3" fmla="*/ 8767 h 21111"/>
                <a:gd name="connsiteX4" fmla="*/ 15100 w 21111"/>
                <a:gd name="connsiteY4" fmla="*/ 11934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5100" y="11934"/>
                  </a:moveTo>
                  <a:cubicBezTo>
                    <a:pt x="15100" y="13683"/>
                    <a:pt x="13682" y="15100"/>
                    <a:pt x="11934" y="15100"/>
                  </a:cubicBezTo>
                  <a:cubicBezTo>
                    <a:pt x="10184" y="15100"/>
                    <a:pt x="8767" y="13683"/>
                    <a:pt x="8767" y="11934"/>
                  </a:cubicBezTo>
                  <a:cubicBezTo>
                    <a:pt x="8767" y="10185"/>
                    <a:pt x="10185" y="8767"/>
                    <a:pt x="11934" y="8767"/>
                  </a:cubicBezTo>
                  <a:cubicBezTo>
                    <a:pt x="13683" y="8767"/>
                    <a:pt x="15100" y="10185"/>
                    <a:pt x="15100" y="11934"/>
                  </a:cubicBezTo>
                  <a:close/>
                </a:path>
              </a:pathLst>
            </a:custGeom>
            <a:grpFill/>
            <a:ln w="10548" cap="flat">
              <a:solidFill>
                <a:schemeClr val="accent1"/>
              </a:solidFill>
              <a:prstDash val="solid"/>
              <a:miter/>
            </a:ln>
          </p:spPr>
          <p:txBody>
            <a:bodyPr rtlCol="0" anchor="ctr"/>
            <a:lstStyle/>
            <a:p>
              <a:endParaRPr lang="en-US"/>
            </a:p>
          </p:txBody>
        </p:sp>
        <p:sp>
          <p:nvSpPr>
            <p:cNvPr id="431" name="Freeform: Shape 430">
              <a:extLst>
                <a:ext uri="{FF2B5EF4-FFF2-40B4-BE49-F238E27FC236}">
                  <a16:creationId xmlns:a16="http://schemas.microsoft.com/office/drawing/2014/main" id="{CB56AF21-425B-4879-9FE4-3B4D8245E7D6}"/>
                </a:ext>
              </a:extLst>
            </p:cNvPr>
            <p:cNvSpPr/>
            <p:nvPr/>
          </p:nvSpPr>
          <p:spPr>
            <a:xfrm>
              <a:off x="8046397" y="5399245"/>
              <a:ext cx="21112" cy="21112"/>
            </a:xfrm>
            <a:custGeom>
              <a:avLst/>
              <a:gdLst>
                <a:gd name="connsiteX0" fmla="*/ 12989 w 21111"/>
                <a:gd name="connsiteY0" fmla="*/ 10878 h 21111"/>
                <a:gd name="connsiteX1" fmla="*/ 10878 w 21111"/>
                <a:gd name="connsiteY1" fmla="*/ 12989 h 21111"/>
                <a:gd name="connsiteX2" fmla="*/ 8767 w 21111"/>
                <a:gd name="connsiteY2" fmla="*/ 10878 h 21111"/>
                <a:gd name="connsiteX3" fmla="*/ 10878 w 21111"/>
                <a:gd name="connsiteY3" fmla="*/ 8767 h 21111"/>
                <a:gd name="connsiteX4" fmla="*/ 12989 w 21111"/>
                <a:gd name="connsiteY4" fmla="*/ 10878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2989" y="10878"/>
                  </a:moveTo>
                  <a:cubicBezTo>
                    <a:pt x="12989" y="12044"/>
                    <a:pt x="12044" y="12989"/>
                    <a:pt x="10878" y="12989"/>
                  </a:cubicBezTo>
                  <a:cubicBezTo>
                    <a:pt x="9712" y="12989"/>
                    <a:pt x="8767" y="12044"/>
                    <a:pt x="8767" y="10878"/>
                  </a:cubicBezTo>
                  <a:cubicBezTo>
                    <a:pt x="8767" y="9712"/>
                    <a:pt x="9712" y="8767"/>
                    <a:pt x="10878" y="8767"/>
                  </a:cubicBezTo>
                  <a:cubicBezTo>
                    <a:pt x="12044" y="8767"/>
                    <a:pt x="12989" y="9712"/>
                    <a:pt x="12989" y="10878"/>
                  </a:cubicBezTo>
                  <a:close/>
                </a:path>
              </a:pathLst>
            </a:custGeom>
            <a:grpFill/>
            <a:ln w="10548" cap="flat">
              <a:solidFill>
                <a:schemeClr val="accent1"/>
              </a:solidFill>
              <a:prstDash val="solid"/>
              <a:miter/>
            </a:ln>
          </p:spPr>
          <p:txBody>
            <a:bodyPr rtlCol="0" anchor="ctr"/>
            <a:lstStyle/>
            <a:p>
              <a:endParaRPr lang="en-US"/>
            </a:p>
          </p:txBody>
        </p:sp>
        <p:sp>
          <p:nvSpPr>
            <p:cNvPr id="432" name="Freeform: Shape 431">
              <a:extLst>
                <a:ext uri="{FF2B5EF4-FFF2-40B4-BE49-F238E27FC236}">
                  <a16:creationId xmlns:a16="http://schemas.microsoft.com/office/drawing/2014/main" id="{70814B0F-A699-4DEF-8123-8B97C2EF6557}"/>
                </a:ext>
              </a:extLst>
            </p:cNvPr>
            <p:cNvSpPr/>
            <p:nvPr/>
          </p:nvSpPr>
          <p:spPr>
            <a:xfrm>
              <a:off x="8065397" y="5355966"/>
              <a:ext cx="21112" cy="21112"/>
            </a:xfrm>
            <a:custGeom>
              <a:avLst/>
              <a:gdLst>
                <a:gd name="connsiteX0" fmla="*/ 12989 w 21111"/>
                <a:gd name="connsiteY0" fmla="*/ 10878 h 21111"/>
                <a:gd name="connsiteX1" fmla="*/ 10878 w 21111"/>
                <a:gd name="connsiteY1" fmla="*/ 12989 h 21111"/>
                <a:gd name="connsiteX2" fmla="*/ 8766 w 21111"/>
                <a:gd name="connsiteY2" fmla="*/ 10878 h 21111"/>
                <a:gd name="connsiteX3" fmla="*/ 10878 w 21111"/>
                <a:gd name="connsiteY3" fmla="*/ 8767 h 21111"/>
                <a:gd name="connsiteX4" fmla="*/ 12989 w 21111"/>
                <a:gd name="connsiteY4" fmla="*/ 10878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2989" y="10878"/>
                  </a:moveTo>
                  <a:cubicBezTo>
                    <a:pt x="12989" y="12044"/>
                    <a:pt x="12044" y="12989"/>
                    <a:pt x="10878" y="12989"/>
                  </a:cubicBezTo>
                  <a:cubicBezTo>
                    <a:pt x="9712" y="12989"/>
                    <a:pt x="8766" y="12044"/>
                    <a:pt x="8766" y="10878"/>
                  </a:cubicBezTo>
                  <a:cubicBezTo>
                    <a:pt x="8766" y="9712"/>
                    <a:pt x="9712" y="8767"/>
                    <a:pt x="10878" y="8767"/>
                  </a:cubicBezTo>
                  <a:cubicBezTo>
                    <a:pt x="12044" y="8767"/>
                    <a:pt x="12989" y="9712"/>
                    <a:pt x="12989" y="10878"/>
                  </a:cubicBezTo>
                  <a:close/>
                </a:path>
              </a:pathLst>
            </a:custGeom>
            <a:grpFill/>
            <a:ln w="10548" cap="flat">
              <a:solidFill>
                <a:schemeClr val="accent1"/>
              </a:solidFill>
              <a:prstDash val="solid"/>
              <a:miter/>
            </a:ln>
          </p:spPr>
          <p:txBody>
            <a:bodyPr rtlCol="0" anchor="ctr"/>
            <a:lstStyle/>
            <a:p>
              <a:endParaRPr lang="en-US"/>
            </a:p>
          </p:txBody>
        </p:sp>
        <p:sp>
          <p:nvSpPr>
            <p:cNvPr id="433" name="Freeform: Shape 432">
              <a:extLst>
                <a:ext uri="{FF2B5EF4-FFF2-40B4-BE49-F238E27FC236}">
                  <a16:creationId xmlns:a16="http://schemas.microsoft.com/office/drawing/2014/main" id="{A481DC0A-E692-4AAB-A64D-AFF56CC1B85E}"/>
                </a:ext>
              </a:extLst>
            </p:cNvPr>
            <p:cNvSpPr/>
            <p:nvPr/>
          </p:nvSpPr>
          <p:spPr>
            <a:xfrm>
              <a:off x="8185734" y="5308464"/>
              <a:ext cx="21112" cy="21112"/>
            </a:xfrm>
            <a:custGeom>
              <a:avLst/>
              <a:gdLst>
                <a:gd name="connsiteX0" fmla="*/ 15101 w 21111"/>
                <a:gd name="connsiteY0" fmla="*/ 11934 h 21111"/>
                <a:gd name="connsiteX1" fmla="*/ 11934 w 21111"/>
                <a:gd name="connsiteY1" fmla="*/ 15100 h 21111"/>
                <a:gd name="connsiteX2" fmla="*/ 8767 w 21111"/>
                <a:gd name="connsiteY2" fmla="*/ 11934 h 21111"/>
                <a:gd name="connsiteX3" fmla="*/ 11934 w 21111"/>
                <a:gd name="connsiteY3" fmla="*/ 8767 h 21111"/>
                <a:gd name="connsiteX4" fmla="*/ 15101 w 21111"/>
                <a:gd name="connsiteY4" fmla="*/ 11934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5101" y="11934"/>
                  </a:moveTo>
                  <a:cubicBezTo>
                    <a:pt x="15101" y="13683"/>
                    <a:pt x="13683" y="15100"/>
                    <a:pt x="11934" y="15100"/>
                  </a:cubicBezTo>
                  <a:cubicBezTo>
                    <a:pt x="10185" y="15100"/>
                    <a:pt x="8767" y="13683"/>
                    <a:pt x="8767" y="11934"/>
                  </a:cubicBezTo>
                  <a:cubicBezTo>
                    <a:pt x="8767" y="10185"/>
                    <a:pt x="10185" y="8767"/>
                    <a:pt x="11934" y="8767"/>
                  </a:cubicBezTo>
                  <a:cubicBezTo>
                    <a:pt x="13683" y="8767"/>
                    <a:pt x="15101" y="10185"/>
                    <a:pt x="15101" y="11934"/>
                  </a:cubicBezTo>
                  <a:close/>
                </a:path>
              </a:pathLst>
            </a:custGeom>
            <a:grpFill/>
            <a:ln w="10548" cap="flat">
              <a:solidFill>
                <a:schemeClr val="accent1"/>
              </a:solidFill>
              <a:prstDash val="solid"/>
              <a:miter/>
            </a:ln>
          </p:spPr>
          <p:txBody>
            <a:bodyPr rtlCol="0" anchor="ctr"/>
            <a:lstStyle/>
            <a:p>
              <a:endParaRPr lang="en-US"/>
            </a:p>
          </p:txBody>
        </p:sp>
        <p:sp>
          <p:nvSpPr>
            <p:cNvPr id="434" name="Freeform: Shape 433">
              <a:extLst>
                <a:ext uri="{FF2B5EF4-FFF2-40B4-BE49-F238E27FC236}">
                  <a16:creationId xmlns:a16="http://schemas.microsoft.com/office/drawing/2014/main" id="{5492F261-FFCD-405E-A693-F6E30F68AAA9}"/>
                </a:ext>
              </a:extLst>
            </p:cNvPr>
            <p:cNvSpPr/>
            <p:nvPr/>
          </p:nvSpPr>
          <p:spPr>
            <a:xfrm>
              <a:off x="8144566" y="5271519"/>
              <a:ext cx="21112" cy="21112"/>
            </a:xfrm>
            <a:custGeom>
              <a:avLst/>
              <a:gdLst>
                <a:gd name="connsiteX0" fmla="*/ 12989 w 21111"/>
                <a:gd name="connsiteY0" fmla="*/ 10878 h 21111"/>
                <a:gd name="connsiteX1" fmla="*/ 10878 w 21111"/>
                <a:gd name="connsiteY1" fmla="*/ 12989 h 21111"/>
                <a:gd name="connsiteX2" fmla="*/ 8766 w 21111"/>
                <a:gd name="connsiteY2" fmla="*/ 10878 h 21111"/>
                <a:gd name="connsiteX3" fmla="*/ 10878 w 21111"/>
                <a:gd name="connsiteY3" fmla="*/ 8767 h 21111"/>
                <a:gd name="connsiteX4" fmla="*/ 12989 w 21111"/>
                <a:gd name="connsiteY4" fmla="*/ 10878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2989" y="10878"/>
                  </a:moveTo>
                  <a:cubicBezTo>
                    <a:pt x="12989" y="12044"/>
                    <a:pt x="12044" y="12989"/>
                    <a:pt x="10878" y="12989"/>
                  </a:cubicBezTo>
                  <a:cubicBezTo>
                    <a:pt x="9712" y="12989"/>
                    <a:pt x="8766" y="12044"/>
                    <a:pt x="8766" y="10878"/>
                  </a:cubicBezTo>
                  <a:cubicBezTo>
                    <a:pt x="8766" y="9712"/>
                    <a:pt x="9712" y="8767"/>
                    <a:pt x="10878" y="8767"/>
                  </a:cubicBezTo>
                  <a:cubicBezTo>
                    <a:pt x="12044" y="8767"/>
                    <a:pt x="12989" y="9712"/>
                    <a:pt x="12989" y="10878"/>
                  </a:cubicBezTo>
                  <a:close/>
                </a:path>
              </a:pathLst>
            </a:custGeom>
            <a:grpFill/>
            <a:ln w="10548" cap="flat">
              <a:solidFill>
                <a:schemeClr val="accent1"/>
              </a:solidFill>
              <a:prstDash val="solid"/>
              <a:miter/>
            </a:ln>
          </p:spPr>
          <p:txBody>
            <a:bodyPr rtlCol="0" anchor="ctr"/>
            <a:lstStyle/>
            <a:p>
              <a:endParaRPr lang="en-US"/>
            </a:p>
          </p:txBody>
        </p:sp>
        <p:sp>
          <p:nvSpPr>
            <p:cNvPr id="435" name="Freeform: Shape 434">
              <a:extLst>
                <a:ext uri="{FF2B5EF4-FFF2-40B4-BE49-F238E27FC236}">
                  <a16:creationId xmlns:a16="http://schemas.microsoft.com/office/drawing/2014/main" id="{1B0C3485-D638-4D16-BA35-3FE57C759FA9}"/>
                </a:ext>
              </a:extLst>
            </p:cNvPr>
            <p:cNvSpPr/>
            <p:nvPr/>
          </p:nvSpPr>
          <p:spPr>
            <a:xfrm>
              <a:off x="8348294" y="5499525"/>
              <a:ext cx="10556" cy="10556"/>
            </a:xfrm>
            <a:custGeom>
              <a:avLst/>
              <a:gdLst>
                <a:gd name="connsiteX0" fmla="*/ 10878 w 10555"/>
                <a:gd name="connsiteY0" fmla="*/ 9822 h 10555"/>
                <a:gd name="connsiteX1" fmla="*/ 9823 w 10555"/>
                <a:gd name="connsiteY1" fmla="*/ 10878 h 10555"/>
                <a:gd name="connsiteX2" fmla="*/ 8768 w 10555"/>
                <a:gd name="connsiteY2" fmla="*/ 9822 h 10555"/>
                <a:gd name="connsiteX3" fmla="*/ 9823 w 10555"/>
                <a:gd name="connsiteY3" fmla="*/ 8767 h 10555"/>
                <a:gd name="connsiteX4" fmla="*/ 10878 w 10555"/>
                <a:gd name="connsiteY4" fmla="*/ 9822 h 10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5" h="10555">
                  <a:moveTo>
                    <a:pt x="10878" y="9822"/>
                  </a:moveTo>
                  <a:cubicBezTo>
                    <a:pt x="10878" y="10405"/>
                    <a:pt x="10405" y="10878"/>
                    <a:pt x="9823" y="10878"/>
                  </a:cubicBezTo>
                  <a:cubicBezTo>
                    <a:pt x="9240" y="10878"/>
                    <a:pt x="8768" y="10405"/>
                    <a:pt x="8768" y="9822"/>
                  </a:cubicBezTo>
                  <a:cubicBezTo>
                    <a:pt x="8768" y="9239"/>
                    <a:pt x="9241" y="8767"/>
                    <a:pt x="9823" y="8767"/>
                  </a:cubicBezTo>
                  <a:cubicBezTo>
                    <a:pt x="10406" y="8767"/>
                    <a:pt x="10878" y="9239"/>
                    <a:pt x="10878" y="9822"/>
                  </a:cubicBezTo>
                  <a:close/>
                </a:path>
              </a:pathLst>
            </a:custGeom>
            <a:grpFill/>
            <a:ln w="10548" cap="flat">
              <a:solidFill>
                <a:schemeClr val="accent1"/>
              </a:solidFill>
              <a:prstDash val="solid"/>
              <a:miter/>
            </a:ln>
          </p:spPr>
          <p:txBody>
            <a:bodyPr rtlCol="0" anchor="ctr"/>
            <a:lstStyle/>
            <a:p>
              <a:endParaRPr lang="en-US"/>
            </a:p>
          </p:txBody>
        </p:sp>
        <p:sp>
          <p:nvSpPr>
            <p:cNvPr id="436" name="Freeform: Shape 435">
              <a:extLst>
                <a:ext uri="{FF2B5EF4-FFF2-40B4-BE49-F238E27FC236}">
                  <a16:creationId xmlns:a16="http://schemas.microsoft.com/office/drawing/2014/main" id="{01D1F982-A687-47EA-8767-24BD54D07968}"/>
                </a:ext>
              </a:extLst>
            </p:cNvPr>
            <p:cNvSpPr/>
            <p:nvPr/>
          </p:nvSpPr>
          <p:spPr>
            <a:xfrm>
              <a:off x="8552021" y="5515359"/>
              <a:ext cx="21112" cy="21112"/>
            </a:xfrm>
            <a:custGeom>
              <a:avLst/>
              <a:gdLst>
                <a:gd name="connsiteX0" fmla="*/ 17211 w 21111"/>
                <a:gd name="connsiteY0" fmla="*/ 12989 h 21111"/>
                <a:gd name="connsiteX1" fmla="*/ 12989 w 21111"/>
                <a:gd name="connsiteY1" fmla="*/ 17212 h 21111"/>
                <a:gd name="connsiteX2" fmla="*/ 8766 w 21111"/>
                <a:gd name="connsiteY2" fmla="*/ 12989 h 21111"/>
                <a:gd name="connsiteX3" fmla="*/ 12989 w 21111"/>
                <a:gd name="connsiteY3" fmla="*/ 8767 h 21111"/>
                <a:gd name="connsiteX4" fmla="*/ 17211 w 21111"/>
                <a:gd name="connsiteY4" fmla="*/ 12989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7211" y="12989"/>
                  </a:moveTo>
                  <a:cubicBezTo>
                    <a:pt x="17211" y="15321"/>
                    <a:pt x="15321" y="17212"/>
                    <a:pt x="12989" y="17212"/>
                  </a:cubicBezTo>
                  <a:cubicBezTo>
                    <a:pt x="10657" y="17212"/>
                    <a:pt x="8766" y="15321"/>
                    <a:pt x="8766" y="12989"/>
                  </a:cubicBezTo>
                  <a:cubicBezTo>
                    <a:pt x="8766" y="10657"/>
                    <a:pt x="10656" y="8767"/>
                    <a:pt x="12989" y="8767"/>
                  </a:cubicBezTo>
                  <a:cubicBezTo>
                    <a:pt x="15320" y="8767"/>
                    <a:pt x="17211" y="10657"/>
                    <a:pt x="17211" y="12989"/>
                  </a:cubicBezTo>
                  <a:close/>
                </a:path>
              </a:pathLst>
            </a:custGeom>
            <a:grpFill/>
            <a:ln w="10548" cap="flat">
              <a:solidFill>
                <a:schemeClr val="accent1"/>
              </a:solidFill>
              <a:prstDash val="solid"/>
              <a:miter/>
            </a:ln>
          </p:spPr>
          <p:txBody>
            <a:bodyPr rtlCol="0" anchor="ctr"/>
            <a:lstStyle/>
            <a:p>
              <a:endParaRPr lang="en-US"/>
            </a:p>
          </p:txBody>
        </p:sp>
        <p:sp>
          <p:nvSpPr>
            <p:cNvPr id="437" name="Freeform: Shape 436">
              <a:extLst>
                <a:ext uri="{FF2B5EF4-FFF2-40B4-BE49-F238E27FC236}">
                  <a16:creationId xmlns:a16="http://schemas.microsoft.com/office/drawing/2014/main" id="{62847738-B602-4E8C-BC82-25027705AF09}"/>
                </a:ext>
              </a:extLst>
            </p:cNvPr>
            <p:cNvSpPr/>
            <p:nvPr/>
          </p:nvSpPr>
          <p:spPr>
            <a:xfrm>
              <a:off x="8767361" y="5409801"/>
              <a:ext cx="21112" cy="21112"/>
            </a:xfrm>
            <a:custGeom>
              <a:avLst/>
              <a:gdLst>
                <a:gd name="connsiteX0" fmla="*/ 12989 w 21111"/>
                <a:gd name="connsiteY0" fmla="*/ 10878 h 21111"/>
                <a:gd name="connsiteX1" fmla="*/ 10878 w 21111"/>
                <a:gd name="connsiteY1" fmla="*/ 12989 h 21111"/>
                <a:gd name="connsiteX2" fmla="*/ 8766 w 21111"/>
                <a:gd name="connsiteY2" fmla="*/ 10878 h 21111"/>
                <a:gd name="connsiteX3" fmla="*/ 10878 w 21111"/>
                <a:gd name="connsiteY3" fmla="*/ 8767 h 21111"/>
                <a:gd name="connsiteX4" fmla="*/ 12989 w 21111"/>
                <a:gd name="connsiteY4" fmla="*/ 10878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2989" y="10878"/>
                  </a:moveTo>
                  <a:cubicBezTo>
                    <a:pt x="12989" y="12044"/>
                    <a:pt x="12044" y="12989"/>
                    <a:pt x="10878" y="12989"/>
                  </a:cubicBezTo>
                  <a:cubicBezTo>
                    <a:pt x="9712" y="12989"/>
                    <a:pt x="8766" y="12044"/>
                    <a:pt x="8766" y="10878"/>
                  </a:cubicBezTo>
                  <a:cubicBezTo>
                    <a:pt x="8766" y="9712"/>
                    <a:pt x="9712" y="8767"/>
                    <a:pt x="10878" y="8767"/>
                  </a:cubicBezTo>
                  <a:cubicBezTo>
                    <a:pt x="12044" y="8767"/>
                    <a:pt x="12989" y="9712"/>
                    <a:pt x="12989" y="10878"/>
                  </a:cubicBezTo>
                  <a:close/>
                </a:path>
              </a:pathLst>
            </a:custGeom>
            <a:grpFill/>
            <a:ln w="10548" cap="flat">
              <a:solidFill>
                <a:schemeClr val="accent1"/>
              </a:solidFill>
              <a:prstDash val="solid"/>
              <a:miter/>
            </a:ln>
          </p:spPr>
          <p:txBody>
            <a:bodyPr rtlCol="0" anchor="ctr"/>
            <a:lstStyle/>
            <a:p>
              <a:endParaRPr lang="en-US"/>
            </a:p>
          </p:txBody>
        </p:sp>
        <p:sp>
          <p:nvSpPr>
            <p:cNvPr id="438" name="Freeform: Shape 437">
              <a:extLst>
                <a:ext uri="{FF2B5EF4-FFF2-40B4-BE49-F238E27FC236}">
                  <a16:creationId xmlns:a16="http://schemas.microsoft.com/office/drawing/2014/main" id="{89831478-6E06-432B-B620-027E34081A81}"/>
                </a:ext>
              </a:extLst>
            </p:cNvPr>
            <p:cNvSpPr/>
            <p:nvPr/>
          </p:nvSpPr>
          <p:spPr>
            <a:xfrm>
              <a:off x="8917254" y="5461524"/>
              <a:ext cx="21112" cy="21112"/>
            </a:xfrm>
            <a:custGeom>
              <a:avLst/>
              <a:gdLst>
                <a:gd name="connsiteX0" fmla="*/ 19322 w 21111"/>
                <a:gd name="connsiteY0" fmla="*/ 14045 h 21111"/>
                <a:gd name="connsiteX1" fmla="*/ 14044 w 21111"/>
                <a:gd name="connsiteY1" fmla="*/ 19323 h 21111"/>
                <a:gd name="connsiteX2" fmla="*/ 8767 w 21111"/>
                <a:gd name="connsiteY2" fmla="*/ 14045 h 21111"/>
                <a:gd name="connsiteX3" fmla="*/ 14044 w 21111"/>
                <a:gd name="connsiteY3" fmla="*/ 8767 h 21111"/>
                <a:gd name="connsiteX4" fmla="*/ 19322 w 21111"/>
                <a:gd name="connsiteY4" fmla="*/ 14045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9322" y="14045"/>
                  </a:moveTo>
                  <a:cubicBezTo>
                    <a:pt x="19322" y="16960"/>
                    <a:pt x="16959" y="19323"/>
                    <a:pt x="14044" y="19323"/>
                  </a:cubicBezTo>
                  <a:cubicBezTo>
                    <a:pt x="11130" y="19323"/>
                    <a:pt x="8767" y="16960"/>
                    <a:pt x="8767" y="14045"/>
                  </a:cubicBezTo>
                  <a:cubicBezTo>
                    <a:pt x="8767" y="11130"/>
                    <a:pt x="11130" y="8767"/>
                    <a:pt x="14044" y="8767"/>
                  </a:cubicBezTo>
                  <a:cubicBezTo>
                    <a:pt x="16959" y="8767"/>
                    <a:pt x="19322" y="11130"/>
                    <a:pt x="19322" y="14045"/>
                  </a:cubicBezTo>
                  <a:close/>
                </a:path>
              </a:pathLst>
            </a:custGeom>
            <a:grpFill/>
            <a:ln w="10548" cap="flat">
              <a:solidFill>
                <a:schemeClr val="accent1"/>
              </a:solidFill>
              <a:prstDash val="solid"/>
              <a:miter/>
            </a:ln>
          </p:spPr>
          <p:txBody>
            <a:bodyPr rtlCol="0" anchor="ctr"/>
            <a:lstStyle/>
            <a:p>
              <a:endParaRPr lang="en-US"/>
            </a:p>
          </p:txBody>
        </p:sp>
        <p:sp>
          <p:nvSpPr>
            <p:cNvPr id="439" name="Freeform: Shape 438">
              <a:extLst>
                <a:ext uri="{FF2B5EF4-FFF2-40B4-BE49-F238E27FC236}">
                  <a16:creationId xmlns:a16="http://schemas.microsoft.com/office/drawing/2014/main" id="{EE125D5B-4C6A-46D7-9E28-DEFE9A865CB8}"/>
                </a:ext>
              </a:extLst>
            </p:cNvPr>
            <p:cNvSpPr/>
            <p:nvPr/>
          </p:nvSpPr>
          <p:spPr>
            <a:xfrm>
              <a:off x="9885224" y="5429857"/>
              <a:ext cx="21112" cy="21112"/>
            </a:xfrm>
            <a:custGeom>
              <a:avLst/>
              <a:gdLst>
                <a:gd name="connsiteX0" fmla="*/ 21434 w 21111"/>
                <a:gd name="connsiteY0" fmla="*/ 15100 h 21111"/>
                <a:gd name="connsiteX1" fmla="*/ 15101 w 21111"/>
                <a:gd name="connsiteY1" fmla="*/ 21434 h 21111"/>
                <a:gd name="connsiteX2" fmla="*/ 8767 w 21111"/>
                <a:gd name="connsiteY2" fmla="*/ 15100 h 21111"/>
                <a:gd name="connsiteX3" fmla="*/ 15101 w 21111"/>
                <a:gd name="connsiteY3" fmla="*/ 8767 h 21111"/>
                <a:gd name="connsiteX4" fmla="*/ 21434 w 21111"/>
                <a:gd name="connsiteY4" fmla="*/ 15100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21434" y="15100"/>
                  </a:moveTo>
                  <a:cubicBezTo>
                    <a:pt x="21434" y="18598"/>
                    <a:pt x="18598" y="21434"/>
                    <a:pt x="15101" y="21434"/>
                  </a:cubicBezTo>
                  <a:cubicBezTo>
                    <a:pt x="11603" y="21434"/>
                    <a:pt x="8767" y="18598"/>
                    <a:pt x="8767" y="15100"/>
                  </a:cubicBezTo>
                  <a:cubicBezTo>
                    <a:pt x="8767" y="11602"/>
                    <a:pt x="11603" y="8767"/>
                    <a:pt x="15101" y="8767"/>
                  </a:cubicBezTo>
                  <a:cubicBezTo>
                    <a:pt x="18598" y="8767"/>
                    <a:pt x="21434" y="11602"/>
                    <a:pt x="21434" y="15100"/>
                  </a:cubicBezTo>
                  <a:close/>
                </a:path>
              </a:pathLst>
            </a:custGeom>
            <a:grpFill/>
            <a:ln w="10548" cap="flat">
              <a:solidFill>
                <a:schemeClr val="accent1"/>
              </a:solidFill>
              <a:prstDash val="solid"/>
              <a:miter/>
            </a:ln>
          </p:spPr>
          <p:txBody>
            <a:bodyPr rtlCol="0" anchor="ctr"/>
            <a:lstStyle/>
            <a:p>
              <a:endParaRPr lang="en-US"/>
            </a:p>
          </p:txBody>
        </p:sp>
        <p:sp>
          <p:nvSpPr>
            <p:cNvPr id="440" name="Freeform: Shape 439">
              <a:extLst>
                <a:ext uri="{FF2B5EF4-FFF2-40B4-BE49-F238E27FC236}">
                  <a16:creationId xmlns:a16="http://schemas.microsoft.com/office/drawing/2014/main" id="{73DABBE6-AFDE-480B-8EE1-F771954896F8}"/>
                </a:ext>
              </a:extLst>
            </p:cNvPr>
            <p:cNvSpPr/>
            <p:nvPr/>
          </p:nvSpPr>
          <p:spPr>
            <a:xfrm>
              <a:off x="9021756" y="5515359"/>
              <a:ext cx="21112" cy="21112"/>
            </a:xfrm>
            <a:custGeom>
              <a:avLst/>
              <a:gdLst>
                <a:gd name="connsiteX0" fmla="*/ 17211 w 21111"/>
                <a:gd name="connsiteY0" fmla="*/ 12989 h 21111"/>
                <a:gd name="connsiteX1" fmla="*/ 12989 w 21111"/>
                <a:gd name="connsiteY1" fmla="*/ 17212 h 21111"/>
                <a:gd name="connsiteX2" fmla="*/ 8766 w 21111"/>
                <a:gd name="connsiteY2" fmla="*/ 12989 h 21111"/>
                <a:gd name="connsiteX3" fmla="*/ 12989 w 21111"/>
                <a:gd name="connsiteY3" fmla="*/ 8767 h 21111"/>
                <a:gd name="connsiteX4" fmla="*/ 17211 w 21111"/>
                <a:gd name="connsiteY4" fmla="*/ 12989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7211" y="12989"/>
                  </a:moveTo>
                  <a:cubicBezTo>
                    <a:pt x="17211" y="15321"/>
                    <a:pt x="15321" y="17212"/>
                    <a:pt x="12989" y="17212"/>
                  </a:cubicBezTo>
                  <a:cubicBezTo>
                    <a:pt x="10657" y="17212"/>
                    <a:pt x="8766" y="15321"/>
                    <a:pt x="8766" y="12989"/>
                  </a:cubicBezTo>
                  <a:cubicBezTo>
                    <a:pt x="8766" y="10657"/>
                    <a:pt x="10656" y="8767"/>
                    <a:pt x="12989" y="8767"/>
                  </a:cubicBezTo>
                  <a:cubicBezTo>
                    <a:pt x="15320" y="8767"/>
                    <a:pt x="17211" y="10657"/>
                    <a:pt x="17211" y="12989"/>
                  </a:cubicBezTo>
                  <a:close/>
                </a:path>
              </a:pathLst>
            </a:custGeom>
            <a:grpFill/>
            <a:ln w="10548" cap="flat">
              <a:solidFill>
                <a:schemeClr val="accent1"/>
              </a:solidFill>
              <a:prstDash val="solid"/>
              <a:miter/>
            </a:ln>
          </p:spPr>
          <p:txBody>
            <a:bodyPr rtlCol="0" anchor="ctr"/>
            <a:lstStyle/>
            <a:p>
              <a:endParaRPr lang="en-US"/>
            </a:p>
          </p:txBody>
        </p:sp>
        <p:sp>
          <p:nvSpPr>
            <p:cNvPr id="441" name="Freeform: Shape 440">
              <a:extLst>
                <a:ext uri="{FF2B5EF4-FFF2-40B4-BE49-F238E27FC236}">
                  <a16:creationId xmlns:a16="http://schemas.microsoft.com/office/drawing/2014/main" id="{59072179-7875-49E3-B0F2-242F1A49AB5F}"/>
                </a:ext>
              </a:extLst>
            </p:cNvPr>
            <p:cNvSpPr/>
            <p:nvPr/>
          </p:nvSpPr>
          <p:spPr>
            <a:xfrm>
              <a:off x="8955255" y="5523804"/>
              <a:ext cx="21112" cy="21112"/>
            </a:xfrm>
            <a:custGeom>
              <a:avLst/>
              <a:gdLst>
                <a:gd name="connsiteX0" fmla="*/ 17212 w 21111"/>
                <a:gd name="connsiteY0" fmla="*/ 12989 h 21111"/>
                <a:gd name="connsiteX1" fmla="*/ 12989 w 21111"/>
                <a:gd name="connsiteY1" fmla="*/ 17212 h 21111"/>
                <a:gd name="connsiteX2" fmla="*/ 8766 w 21111"/>
                <a:gd name="connsiteY2" fmla="*/ 12989 h 21111"/>
                <a:gd name="connsiteX3" fmla="*/ 12989 w 21111"/>
                <a:gd name="connsiteY3" fmla="*/ 8767 h 21111"/>
                <a:gd name="connsiteX4" fmla="*/ 17212 w 21111"/>
                <a:gd name="connsiteY4" fmla="*/ 12989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7212" y="12989"/>
                  </a:moveTo>
                  <a:cubicBezTo>
                    <a:pt x="17212" y="15321"/>
                    <a:pt x="15321" y="17212"/>
                    <a:pt x="12989" y="17212"/>
                  </a:cubicBezTo>
                  <a:cubicBezTo>
                    <a:pt x="10657" y="17212"/>
                    <a:pt x="8766" y="15321"/>
                    <a:pt x="8766" y="12989"/>
                  </a:cubicBezTo>
                  <a:cubicBezTo>
                    <a:pt x="8766" y="10657"/>
                    <a:pt x="10657" y="8767"/>
                    <a:pt x="12989" y="8767"/>
                  </a:cubicBezTo>
                  <a:cubicBezTo>
                    <a:pt x="15321" y="8767"/>
                    <a:pt x="17212" y="10657"/>
                    <a:pt x="17212" y="12989"/>
                  </a:cubicBezTo>
                  <a:close/>
                </a:path>
              </a:pathLst>
            </a:custGeom>
            <a:grpFill/>
            <a:ln w="10548" cap="flat">
              <a:solidFill>
                <a:schemeClr val="accent1"/>
              </a:solidFill>
              <a:prstDash val="solid"/>
              <a:miter/>
            </a:ln>
          </p:spPr>
          <p:txBody>
            <a:bodyPr rtlCol="0" anchor="ctr"/>
            <a:lstStyle/>
            <a:p>
              <a:endParaRPr lang="en-US"/>
            </a:p>
          </p:txBody>
        </p:sp>
        <p:sp>
          <p:nvSpPr>
            <p:cNvPr id="442" name="Freeform: Shape 441">
              <a:extLst>
                <a:ext uri="{FF2B5EF4-FFF2-40B4-BE49-F238E27FC236}">
                  <a16:creationId xmlns:a16="http://schemas.microsoft.com/office/drawing/2014/main" id="{9AC3413E-9F2A-4AB1-A0E9-06CC7EE5AE8C}"/>
                </a:ext>
              </a:extLst>
            </p:cNvPr>
            <p:cNvSpPr/>
            <p:nvPr/>
          </p:nvSpPr>
          <p:spPr>
            <a:xfrm>
              <a:off x="8862363" y="5467858"/>
              <a:ext cx="21112" cy="21112"/>
            </a:xfrm>
            <a:custGeom>
              <a:avLst/>
              <a:gdLst>
                <a:gd name="connsiteX0" fmla="*/ 17212 w 21111"/>
                <a:gd name="connsiteY0" fmla="*/ 12989 h 21111"/>
                <a:gd name="connsiteX1" fmla="*/ 12989 w 21111"/>
                <a:gd name="connsiteY1" fmla="*/ 17212 h 21111"/>
                <a:gd name="connsiteX2" fmla="*/ 8766 w 21111"/>
                <a:gd name="connsiteY2" fmla="*/ 12989 h 21111"/>
                <a:gd name="connsiteX3" fmla="*/ 12989 w 21111"/>
                <a:gd name="connsiteY3" fmla="*/ 8767 h 21111"/>
                <a:gd name="connsiteX4" fmla="*/ 17212 w 21111"/>
                <a:gd name="connsiteY4" fmla="*/ 12989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7212" y="12989"/>
                  </a:moveTo>
                  <a:cubicBezTo>
                    <a:pt x="17212" y="15321"/>
                    <a:pt x="15321" y="17212"/>
                    <a:pt x="12989" y="17212"/>
                  </a:cubicBezTo>
                  <a:cubicBezTo>
                    <a:pt x="10657" y="17212"/>
                    <a:pt x="8766" y="15321"/>
                    <a:pt x="8766" y="12989"/>
                  </a:cubicBezTo>
                  <a:cubicBezTo>
                    <a:pt x="8766" y="10657"/>
                    <a:pt x="10657" y="8767"/>
                    <a:pt x="12989" y="8767"/>
                  </a:cubicBezTo>
                  <a:cubicBezTo>
                    <a:pt x="15321" y="8767"/>
                    <a:pt x="17212" y="10657"/>
                    <a:pt x="17212" y="12989"/>
                  </a:cubicBezTo>
                  <a:close/>
                </a:path>
              </a:pathLst>
            </a:custGeom>
            <a:grpFill/>
            <a:ln w="10548" cap="flat">
              <a:solidFill>
                <a:schemeClr val="accent1"/>
              </a:solidFill>
              <a:prstDash val="solid"/>
              <a:miter/>
            </a:ln>
          </p:spPr>
          <p:txBody>
            <a:bodyPr rtlCol="0" anchor="ctr"/>
            <a:lstStyle/>
            <a:p>
              <a:endParaRPr lang="en-US"/>
            </a:p>
          </p:txBody>
        </p:sp>
        <p:sp>
          <p:nvSpPr>
            <p:cNvPr id="443" name="Freeform: Shape 442">
              <a:extLst>
                <a:ext uri="{FF2B5EF4-FFF2-40B4-BE49-F238E27FC236}">
                  <a16:creationId xmlns:a16="http://schemas.microsoft.com/office/drawing/2014/main" id="{89960E4F-3C5D-4F96-9CFC-8E32A8D9EC36}"/>
                </a:ext>
              </a:extLst>
            </p:cNvPr>
            <p:cNvSpPr/>
            <p:nvPr/>
          </p:nvSpPr>
          <p:spPr>
            <a:xfrm>
              <a:off x="9142093" y="5450968"/>
              <a:ext cx="21112" cy="21112"/>
            </a:xfrm>
            <a:custGeom>
              <a:avLst/>
              <a:gdLst>
                <a:gd name="connsiteX0" fmla="*/ 17212 w 21111"/>
                <a:gd name="connsiteY0" fmla="*/ 12989 h 21111"/>
                <a:gd name="connsiteX1" fmla="*/ 12989 w 21111"/>
                <a:gd name="connsiteY1" fmla="*/ 17212 h 21111"/>
                <a:gd name="connsiteX2" fmla="*/ 8766 w 21111"/>
                <a:gd name="connsiteY2" fmla="*/ 12989 h 21111"/>
                <a:gd name="connsiteX3" fmla="*/ 12989 w 21111"/>
                <a:gd name="connsiteY3" fmla="*/ 8767 h 21111"/>
                <a:gd name="connsiteX4" fmla="*/ 17212 w 21111"/>
                <a:gd name="connsiteY4" fmla="*/ 12989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7212" y="12989"/>
                  </a:moveTo>
                  <a:cubicBezTo>
                    <a:pt x="17212" y="15321"/>
                    <a:pt x="15321" y="17212"/>
                    <a:pt x="12989" y="17212"/>
                  </a:cubicBezTo>
                  <a:cubicBezTo>
                    <a:pt x="10657" y="17212"/>
                    <a:pt x="8766" y="15321"/>
                    <a:pt x="8766" y="12989"/>
                  </a:cubicBezTo>
                  <a:cubicBezTo>
                    <a:pt x="8766" y="10657"/>
                    <a:pt x="10657" y="8767"/>
                    <a:pt x="12989" y="8767"/>
                  </a:cubicBezTo>
                  <a:cubicBezTo>
                    <a:pt x="15321" y="8767"/>
                    <a:pt x="17212" y="10657"/>
                    <a:pt x="17212" y="12989"/>
                  </a:cubicBezTo>
                  <a:close/>
                </a:path>
              </a:pathLst>
            </a:custGeom>
            <a:grpFill/>
            <a:ln w="10548" cap="flat">
              <a:solidFill>
                <a:schemeClr val="accent1"/>
              </a:solidFill>
              <a:prstDash val="solid"/>
              <a:miter/>
            </a:ln>
          </p:spPr>
          <p:txBody>
            <a:bodyPr rtlCol="0" anchor="ctr"/>
            <a:lstStyle/>
            <a:p>
              <a:endParaRPr lang="en-US"/>
            </a:p>
          </p:txBody>
        </p:sp>
        <p:sp>
          <p:nvSpPr>
            <p:cNvPr id="444" name="Freeform: Shape 443">
              <a:extLst>
                <a:ext uri="{FF2B5EF4-FFF2-40B4-BE49-F238E27FC236}">
                  <a16:creationId xmlns:a16="http://schemas.microsoft.com/office/drawing/2014/main" id="{B03A49DA-BC18-459B-B4B4-E89229556ABB}"/>
                </a:ext>
              </a:extLst>
            </p:cNvPr>
            <p:cNvSpPr/>
            <p:nvPr/>
          </p:nvSpPr>
          <p:spPr>
            <a:xfrm>
              <a:off x="9212817" y="5294742"/>
              <a:ext cx="21112" cy="21112"/>
            </a:xfrm>
            <a:custGeom>
              <a:avLst/>
              <a:gdLst>
                <a:gd name="connsiteX0" fmla="*/ 17212 w 21111"/>
                <a:gd name="connsiteY0" fmla="*/ 12989 h 21111"/>
                <a:gd name="connsiteX1" fmla="*/ 12989 w 21111"/>
                <a:gd name="connsiteY1" fmla="*/ 17212 h 21111"/>
                <a:gd name="connsiteX2" fmla="*/ 8767 w 21111"/>
                <a:gd name="connsiteY2" fmla="*/ 12989 h 21111"/>
                <a:gd name="connsiteX3" fmla="*/ 12989 w 21111"/>
                <a:gd name="connsiteY3" fmla="*/ 8767 h 21111"/>
                <a:gd name="connsiteX4" fmla="*/ 17212 w 21111"/>
                <a:gd name="connsiteY4" fmla="*/ 12989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7212" y="12989"/>
                  </a:moveTo>
                  <a:cubicBezTo>
                    <a:pt x="17212" y="15321"/>
                    <a:pt x="15321" y="17212"/>
                    <a:pt x="12989" y="17212"/>
                  </a:cubicBezTo>
                  <a:cubicBezTo>
                    <a:pt x="10658" y="17212"/>
                    <a:pt x="8767" y="15321"/>
                    <a:pt x="8767" y="12989"/>
                  </a:cubicBezTo>
                  <a:cubicBezTo>
                    <a:pt x="8767" y="10657"/>
                    <a:pt x="10657" y="8767"/>
                    <a:pt x="12989" y="8767"/>
                  </a:cubicBezTo>
                  <a:cubicBezTo>
                    <a:pt x="15321" y="8767"/>
                    <a:pt x="17212" y="10657"/>
                    <a:pt x="17212" y="12989"/>
                  </a:cubicBezTo>
                  <a:close/>
                </a:path>
              </a:pathLst>
            </a:custGeom>
            <a:grpFill/>
            <a:ln w="10548" cap="flat">
              <a:solidFill>
                <a:schemeClr val="accent1"/>
              </a:solidFill>
              <a:prstDash val="solid"/>
              <a:miter/>
            </a:ln>
          </p:spPr>
          <p:txBody>
            <a:bodyPr rtlCol="0" anchor="ctr"/>
            <a:lstStyle/>
            <a:p>
              <a:endParaRPr lang="en-US"/>
            </a:p>
          </p:txBody>
        </p:sp>
        <p:sp>
          <p:nvSpPr>
            <p:cNvPr id="445" name="Freeform: Shape 444">
              <a:extLst>
                <a:ext uri="{FF2B5EF4-FFF2-40B4-BE49-F238E27FC236}">
                  <a16:creationId xmlns:a16="http://schemas.microsoft.com/office/drawing/2014/main" id="{F6A2B933-FD7D-4CEB-9726-E75003E09AB9}"/>
                </a:ext>
              </a:extLst>
            </p:cNvPr>
            <p:cNvSpPr/>
            <p:nvPr/>
          </p:nvSpPr>
          <p:spPr>
            <a:xfrm>
              <a:off x="5173096" y="6257435"/>
              <a:ext cx="21112" cy="21112"/>
            </a:xfrm>
            <a:custGeom>
              <a:avLst/>
              <a:gdLst>
                <a:gd name="connsiteX0" fmla="*/ 17212 w 21111"/>
                <a:gd name="connsiteY0" fmla="*/ 12989 h 21111"/>
                <a:gd name="connsiteX1" fmla="*/ 12989 w 21111"/>
                <a:gd name="connsiteY1" fmla="*/ 17212 h 21111"/>
                <a:gd name="connsiteX2" fmla="*/ 8767 w 21111"/>
                <a:gd name="connsiteY2" fmla="*/ 12989 h 21111"/>
                <a:gd name="connsiteX3" fmla="*/ 12989 w 21111"/>
                <a:gd name="connsiteY3" fmla="*/ 8767 h 21111"/>
                <a:gd name="connsiteX4" fmla="*/ 17212 w 21111"/>
                <a:gd name="connsiteY4" fmla="*/ 12989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7212" y="12989"/>
                  </a:moveTo>
                  <a:cubicBezTo>
                    <a:pt x="17212" y="15321"/>
                    <a:pt x="15321" y="17212"/>
                    <a:pt x="12989" y="17212"/>
                  </a:cubicBezTo>
                  <a:cubicBezTo>
                    <a:pt x="10657" y="17212"/>
                    <a:pt x="8767" y="15321"/>
                    <a:pt x="8767" y="12989"/>
                  </a:cubicBezTo>
                  <a:cubicBezTo>
                    <a:pt x="8767" y="10657"/>
                    <a:pt x="10657" y="8767"/>
                    <a:pt x="12989" y="8767"/>
                  </a:cubicBezTo>
                  <a:cubicBezTo>
                    <a:pt x="15321" y="8767"/>
                    <a:pt x="17212" y="10657"/>
                    <a:pt x="17212" y="12989"/>
                  </a:cubicBezTo>
                  <a:close/>
                </a:path>
              </a:pathLst>
            </a:custGeom>
            <a:grpFill/>
            <a:ln w="10548" cap="flat">
              <a:solidFill>
                <a:schemeClr val="accent1"/>
              </a:solidFill>
              <a:prstDash val="solid"/>
              <a:miter/>
            </a:ln>
          </p:spPr>
          <p:txBody>
            <a:bodyPr rtlCol="0" anchor="ctr"/>
            <a:lstStyle/>
            <a:p>
              <a:endParaRPr lang="en-US"/>
            </a:p>
          </p:txBody>
        </p:sp>
        <p:sp>
          <p:nvSpPr>
            <p:cNvPr id="446" name="Freeform: Shape 445">
              <a:extLst>
                <a:ext uri="{FF2B5EF4-FFF2-40B4-BE49-F238E27FC236}">
                  <a16:creationId xmlns:a16="http://schemas.microsoft.com/office/drawing/2014/main" id="{D217E82B-E7B6-4F68-98D8-D859F1764DD9}"/>
                </a:ext>
              </a:extLst>
            </p:cNvPr>
            <p:cNvSpPr/>
            <p:nvPr/>
          </p:nvSpPr>
          <p:spPr>
            <a:xfrm>
              <a:off x="5105539" y="6265880"/>
              <a:ext cx="21112" cy="21112"/>
            </a:xfrm>
            <a:custGeom>
              <a:avLst/>
              <a:gdLst>
                <a:gd name="connsiteX0" fmla="*/ 17211 w 21111"/>
                <a:gd name="connsiteY0" fmla="*/ 12989 h 21111"/>
                <a:gd name="connsiteX1" fmla="*/ 12989 w 21111"/>
                <a:gd name="connsiteY1" fmla="*/ 17212 h 21111"/>
                <a:gd name="connsiteX2" fmla="*/ 8767 w 21111"/>
                <a:gd name="connsiteY2" fmla="*/ 12989 h 21111"/>
                <a:gd name="connsiteX3" fmla="*/ 12989 w 21111"/>
                <a:gd name="connsiteY3" fmla="*/ 8767 h 21111"/>
                <a:gd name="connsiteX4" fmla="*/ 17211 w 21111"/>
                <a:gd name="connsiteY4" fmla="*/ 12989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7211" y="12989"/>
                  </a:moveTo>
                  <a:cubicBezTo>
                    <a:pt x="17211" y="15321"/>
                    <a:pt x="15321" y="17212"/>
                    <a:pt x="12989" y="17212"/>
                  </a:cubicBezTo>
                  <a:cubicBezTo>
                    <a:pt x="10657" y="17212"/>
                    <a:pt x="8767" y="15321"/>
                    <a:pt x="8767" y="12989"/>
                  </a:cubicBezTo>
                  <a:cubicBezTo>
                    <a:pt x="8767" y="10657"/>
                    <a:pt x="10657" y="8767"/>
                    <a:pt x="12989" y="8767"/>
                  </a:cubicBezTo>
                  <a:cubicBezTo>
                    <a:pt x="15321" y="8767"/>
                    <a:pt x="17211" y="10657"/>
                    <a:pt x="17211" y="12989"/>
                  </a:cubicBezTo>
                  <a:close/>
                </a:path>
              </a:pathLst>
            </a:custGeom>
            <a:grpFill/>
            <a:ln w="10548" cap="flat">
              <a:solidFill>
                <a:schemeClr val="accent1"/>
              </a:solidFill>
              <a:prstDash val="solid"/>
              <a:miter/>
            </a:ln>
          </p:spPr>
          <p:txBody>
            <a:bodyPr rtlCol="0" anchor="ctr"/>
            <a:lstStyle/>
            <a:p>
              <a:endParaRPr lang="en-US"/>
            </a:p>
          </p:txBody>
        </p:sp>
        <p:sp>
          <p:nvSpPr>
            <p:cNvPr id="447" name="Freeform: Shape 446">
              <a:extLst>
                <a:ext uri="{FF2B5EF4-FFF2-40B4-BE49-F238E27FC236}">
                  <a16:creationId xmlns:a16="http://schemas.microsoft.com/office/drawing/2014/main" id="{C0B67012-D3B3-49BB-B63F-545700BE0DC5}"/>
                </a:ext>
              </a:extLst>
            </p:cNvPr>
            <p:cNvSpPr/>
            <p:nvPr/>
          </p:nvSpPr>
          <p:spPr>
            <a:xfrm>
              <a:off x="5292377" y="6194100"/>
              <a:ext cx="21112" cy="21112"/>
            </a:xfrm>
            <a:custGeom>
              <a:avLst/>
              <a:gdLst>
                <a:gd name="connsiteX0" fmla="*/ 17212 w 21111"/>
                <a:gd name="connsiteY0" fmla="*/ 12989 h 21111"/>
                <a:gd name="connsiteX1" fmla="*/ 12989 w 21111"/>
                <a:gd name="connsiteY1" fmla="*/ 17212 h 21111"/>
                <a:gd name="connsiteX2" fmla="*/ 8767 w 21111"/>
                <a:gd name="connsiteY2" fmla="*/ 12989 h 21111"/>
                <a:gd name="connsiteX3" fmla="*/ 12989 w 21111"/>
                <a:gd name="connsiteY3" fmla="*/ 8767 h 21111"/>
                <a:gd name="connsiteX4" fmla="*/ 17212 w 21111"/>
                <a:gd name="connsiteY4" fmla="*/ 12989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7212" y="12989"/>
                  </a:moveTo>
                  <a:cubicBezTo>
                    <a:pt x="17212" y="15321"/>
                    <a:pt x="15321" y="17212"/>
                    <a:pt x="12989" y="17212"/>
                  </a:cubicBezTo>
                  <a:cubicBezTo>
                    <a:pt x="10657" y="17212"/>
                    <a:pt x="8767" y="15321"/>
                    <a:pt x="8767" y="12989"/>
                  </a:cubicBezTo>
                  <a:cubicBezTo>
                    <a:pt x="8767" y="10657"/>
                    <a:pt x="10657" y="8767"/>
                    <a:pt x="12989" y="8767"/>
                  </a:cubicBezTo>
                  <a:cubicBezTo>
                    <a:pt x="15321" y="8767"/>
                    <a:pt x="17212" y="10657"/>
                    <a:pt x="17212" y="12989"/>
                  </a:cubicBezTo>
                  <a:close/>
                </a:path>
              </a:pathLst>
            </a:custGeom>
            <a:grpFill/>
            <a:ln w="10548" cap="flat">
              <a:solidFill>
                <a:schemeClr val="accent1"/>
              </a:solidFill>
              <a:prstDash val="solid"/>
              <a:miter/>
            </a:ln>
          </p:spPr>
          <p:txBody>
            <a:bodyPr rtlCol="0" anchor="ctr"/>
            <a:lstStyle/>
            <a:p>
              <a:endParaRPr lang="en-US"/>
            </a:p>
          </p:txBody>
        </p:sp>
        <p:sp>
          <p:nvSpPr>
            <p:cNvPr id="448" name="Freeform: Shape 447">
              <a:extLst>
                <a:ext uri="{FF2B5EF4-FFF2-40B4-BE49-F238E27FC236}">
                  <a16:creationId xmlns:a16="http://schemas.microsoft.com/office/drawing/2014/main" id="{4C7BA79B-4E76-44D9-A555-13C6783495E5}"/>
                </a:ext>
              </a:extLst>
            </p:cNvPr>
            <p:cNvSpPr/>
            <p:nvPr/>
          </p:nvSpPr>
          <p:spPr>
            <a:xfrm>
              <a:off x="2889867" y="6099097"/>
              <a:ext cx="21112" cy="21112"/>
            </a:xfrm>
            <a:custGeom>
              <a:avLst/>
              <a:gdLst>
                <a:gd name="connsiteX0" fmla="*/ 17211 w 21111"/>
                <a:gd name="connsiteY0" fmla="*/ 12989 h 21111"/>
                <a:gd name="connsiteX1" fmla="*/ 12989 w 21111"/>
                <a:gd name="connsiteY1" fmla="*/ 17212 h 21111"/>
                <a:gd name="connsiteX2" fmla="*/ 8767 w 21111"/>
                <a:gd name="connsiteY2" fmla="*/ 12989 h 21111"/>
                <a:gd name="connsiteX3" fmla="*/ 12989 w 21111"/>
                <a:gd name="connsiteY3" fmla="*/ 8767 h 21111"/>
                <a:gd name="connsiteX4" fmla="*/ 17211 w 21111"/>
                <a:gd name="connsiteY4" fmla="*/ 12989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7211" y="12989"/>
                  </a:moveTo>
                  <a:cubicBezTo>
                    <a:pt x="17211" y="15321"/>
                    <a:pt x="15321" y="17212"/>
                    <a:pt x="12989" y="17212"/>
                  </a:cubicBezTo>
                  <a:cubicBezTo>
                    <a:pt x="10657" y="17212"/>
                    <a:pt x="8767" y="15321"/>
                    <a:pt x="8767" y="12989"/>
                  </a:cubicBezTo>
                  <a:cubicBezTo>
                    <a:pt x="8767" y="10657"/>
                    <a:pt x="10657" y="8767"/>
                    <a:pt x="12989" y="8767"/>
                  </a:cubicBezTo>
                  <a:cubicBezTo>
                    <a:pt x="15321" y="8767"/>
                    <a:pt x="17211" y="10657"/>
                    <a:pt x="17211" y="12989"/>
                  </a:cubicBezTo>
                  <a:close/>
                </a:path>
              </a:pathLst>
            </a:custGeom>
            <a:grpFill/>
            <a:ln w="10548" cap="flat">
              <a:solidFill>
                <a:schemeClr val="accent1"/>
              </a:solidFill>
              <a:prstDash val="solid"/>
              <a:miter/>
            </a:ln>
          </p:spPr>
          <p:txBody>
            <a:bodyPr rtlCol="0" anchor="ctr"/>
            <a:lstStyle/>
            <a:p>
              <a:endParaRPr lang="en-US"/>
            </a:p>
          </p:txBody>
        </p:sp>
        <p:sp>
          <p:nvSpPr>
            <p:cNvPr id="449" name="Freeform: Shape 448">
              <a:extLst>
                <a:ext uri="{FF2B5EF4-FFF2-40B4-BE49-F238E27FC236}">
                  <a16:creationId xmlns:a16="http://schemas.microsoft.com/office/drawing/2014/main" id="{65E9F3C3-08ED-4443-A496-56FC0BEB5C23}"/>
                </a:ext>
              </a:extLst>
            </p:cNvPr>
            <p:cNvSpPr/>
            <p:nvPr/>
          </p:nvSpPr>
          <p:spPr>
            <a:xfrm>
              <a:off x="2995426" y="6172988"/>
              <a:ext cx="21112" cy="21112"/>
            </a:xfrm>
            <a:custGeom>
              <a:avLst/>
              <a:gdLst>
                <a:gd name="connsiteX0" fmla="*/ 17211 w 21111"/>
                <a:gd name="connsiteY0" fmla="*/ 12989 h 21111"/>
                <a:gd name="connsiteX1" fmla="*/ 12989 w 21111"/>
                <a:gd name="connsiteY1" fmla="*/ 17212 h 21111"/>
                <a:gd name="connsiteX2" fmla="*/ 8767 w 21111"/>
                <a:gd name="connsiteY2" fmla="*/ 12989 h 21111"/>
                <a:gd name="connsiteX3" fmla="*/ 12989 w 21111"/>
                <a:gd name="connsiteY3" fmla="*/ 8767 h 21111"/>
                <a:gd name="connsiteX4" fmla="*/ 17211 w 21111"/>
                <a:gd name="connsiteY4" fmla="*/ 12989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7211" y="12989"/>
                  </a:moveTo>
                  <a:cubicBezTo>
                    <a:pt x="17211" y="15321"/>
                    <a:pt x="15321" y="17212"/>
                    <a:pt x="12989" y="17212"/>
                  </a:cubicBezTo>
                  <a:cubicBezTo>
                    <a:pt x="10657" y="17212"/>
                    <a:pt x="8767" y="15321"/>
                    <a:pt x="8767" y="12989"/>
                  </a:cubicBezTo>
                  <a:cubicBezTo>
                    <a:pt x="8767" y="10657"/>
                    <a:pt x="10657" y="8767"/>
                    <a:pt x="12989" y="8767"/>
                  </a:cubicBezTo>
                  <a:cubicBezTo>
                    <a:pt x="15321" y="8767"/>
                    <a:pt x="17211" y="10657"/>
                    <a:pt x="17211" y="12989"/>
                  </a:cubicBezTo>
                  <a:close/>
                </a:path>
              </a:pathLst>
            </a:custGeom>
            <a:grpFill/>
            <a:ln w="10548" cap="flat">
              <a:solidFill>
                <a:schemeClr val="accent1"/>
              </a:solidFill>
              <a:prstDash val="solid"/>
              <a:miter/>
            </a:ln>
          </p:spPr>
          <p:txBody>
            <a:bodyPr rtlCol="0" anchor="ctr"/>
            <a:lstStyle/>
            <a:p>
              <a:endParaRPr lang="en-US"/>
            </a:p>
          </p:txBody>
        </p:sp>
        <p:sp>
          <p:nvSpPr>
            <p:cNvPr id="450" name="Freeform: Shape 449">
              <a:extLst>
                <a:ext uri="{FF2B5EF4-FFF2-40B4-BE49-F238E27FC236}">
                  <a16:creationId xmlns:a16="http://schemas.microsoft.com/office/drawing/2014/main" id="{C4A99C02-58E8-49F4-8F0F-5C9EC5BED514}"/>
                </a:ext>
              </a:extLst>
            </p:cNvPr>
            <p:cNvSpPr/>
            <p:nvPr/>
          </p:nvSpPr>
          <p:spPr>
            <a:xfrm>
              <a:off x="2822310" y="6107542"/>
              <a:ext cx="21112" cy="21112"/>
            </a:xfrm>
            <a:custGeom>
              <a:avLst/>
              <a:gdLst>
                <a:gd name="connsiteX0" fmla="*/ 17212 w 21111"/>
                <a:gd name="connsiteY0" fmla="*/ 12989 h 21111"/>
                <a:gd name="connsiteX1" fmla="*/ 12989 w 21111"/>
                <a:gd name="connsiteY1" fmla="*/ 17212 h 21111"/>
                <a:gd name="connsiteX2" fmla="*/ 8767 w 21111"/>
                <a:gd name="connsiteY2" fmla="*/ 12989 h 21111"/>
                <a:gd name="connsiteX3" fmla="*/ 12989 w 21111"/>
                <a:gd name="connsiteY3" fmla="*/ 8767 h 21111"/>
                <a:gd name="connsiteX4" fmla="*/ 17212 w 21111"/>
                <a:gd name="connsiteY4" fmla="*/ 12989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7212" y="12989"/>
                  </a:moveTo>
                  <a:cubicBezTo>
                    <a:pt x="17212" y="15321"/>
                    <a:pt x="15321" y="17212"/>
                    <a:pt x="12989" y="17212"/>
                  </a:cubicBezTo>
                  <a:cubicBezTo>
                    <a:pt x="10657" y="17212"/>
                    <a:pt x="8767" y="15321"/>
                    <a:pt x="8767" y="12989"/>
                  </a:cubicBezTo>
                  <a:cubicBezTo>
                    <a:pt x="8767" y="10657"/>
                    <a:pt x="10657" y="8767"/>
                    <a:pt x="12989" y="8767"/>
                  </a:cubicBezTo>
                  <a:cubicBezTo>
                    <a:pt x="15321" y="8767"/>
                    <a:pt x="17212" y="10657"/>
                    <a:pt x="17212" y="12989"/>
                  </a:cubicBezTo>
                  <a:close/>
                </a:path>
              </a:pathLst>
            </a:custGeom>
            <a:grpFill/>
            <a:ln w="10548" cap="flat">
              <a:solidFill>
                <a:schemeClr val="accent1"/>
              </a:solidFill>
              <a:prstDash val="solid"/>
              <a:miter/>
            </a:ln>
          </p:spPr>
          <p:txBody>
            <a:bodyPr rtlCol="0" anchor="ctr"/>
            <a:lstStyle/>
            <a:p>
              <a:endParaRPr lang="en-US"/>
            </a:p>
          </p:txBody>
        </p:sp>
        <p:sp>
          <p:nvSpPr>
            <p:cNvPr id="451" name="Freeform: Shape 450">
              <a:extLst>
                <a:ext uri="{FF2B5EF4-FFF2-40B4-BE49-F238E27FC236}">
                  <a16:creationId xmlns:a16="http://schemas.microsoft.com/office/drawing/2014/main" id="{D2BDF8B9-43B8-4B43-A0C1-B141AB4D5836}"/>
                </a:ext>
              </a:extLst>
            </p:cNvPr>
            <p:cNvSpPr/>
            <p:nvPr/>
          </p:nvSpPr>
          <p:spPr>
            <a:xfrm>
              <a:off x="3010204" y="6034707"/>
              <a:ext cx="21112" cy="21112"/>
            </a:xfrm>
            <a:custGeom>
              <a:avLst/>
              <a:gdLst>
                <a:gd name="connsiteX0" fmla="*/ 17211 w 21111"/>
                <a:gd name="connsiteY0" fmla="*/ 12989 h 21111"/>
                <a:gd name="connsiteX1" fmla="*/ 12989 w 21111"/>
                <a:gd name="connsiteY1" fmla="*/ 17211 h 21111"/>
                <a:gd name="connsiteX2" fmla="*/ 8767 w 21111"/>
                <a:gd name="connsiteY2" fmla="*/ 12989 h 21111"/>
                <a:gd name="connsiteX3" fmla="*/ 12989 w 21111"/>
                <a:gd name="connsiteY3" fmla="*/ 8767 h 21111"/>
                <a:gd name="connsiteX4" fmla="*/ 17211 w 21111"/>
                <a:gd name="connsiteY4" fmla="*/ 12989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7211" y="12989"/>
                  </a:moveTo>
                  <a:cubicBezTo>
                    <a:pt x="17211" y="15321"/>
                    <a:pt x="15321" y="17211"/>
                    <a:pt x="12989" y="17211"/>
                  </a:cubicBezTo>
                  <a:cubicBezTo>
                    <a:pt x="10657" y="17211"/>
                    <a:pt x="8767" y="15321"/>
                    <a:pt x="8767" y="12989"/>
                  </a:cubicBezTo>
                  <a:cubicBezTo>
                    <a:pt x="8767" y="10657"/>
                    <a:pt x="10657" y="8767"/>
                    <a:pt x="12989" y="8767"/>
                  </a:cubicBezTo>
                  <a:cubicBezTo>
                    <a:pt x="15321" y="8767"/>
                    <a:pt x="17211" y="10657"/>
                    <a:pt x="17211" y="12989"/>
                  </a:cubicBezTo>
                  <a:close/>
                </a:path>
              </a:pathLst>
            </a:custGeom>
            <a:grpFill/>
            <a:ln w="10548" cap="flat">
              <a:solidFill>
                <a:schemeClr val="accent1"/>
              </a:solid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5B24BC65-3C9D-4E9D-B428-4C98AC8D1211}"/>
                </a:ext>
              </a:extLst>
            </p:cNvPr>
            <p:cNvSpPr/>
            <p:nvPr/>
          </p:nvSpPr>
          <p:spPr>
            <a:xfrm>
              <a:off x="5363101" y="6036818"/>
              <a:ext cx="21112" cy="21112"/>
            </a:xfrm>
            <a:custGeom>
              <a:avLst/>
              <a:gdLst>
                <a:gd name="connsiteX0" fmla="*/ 17212 w 21111"/>
                <a:gd name="connsiteY0" fmla="*/ 12989 h 21111"/>
                <a:gd name="connsiteX1" fmla="*/ 12989 w 21111"/>
                <a:gd name="connsiteY1" fmla="*/ 17212 h 21111"/>
                <a:gd name="connsiteX2" fmla="*/ 8767 w 21111"/>
                <a:gd name="connsiteY2" fmla="*/ 12989 h 21111"/>
                <a:gd name="connsiteX3" fmla="*/ 12989 w 21111"/>
                <a:gd name="connsiteY3" fmla="*/ 8767 h 21111"/>
                <a:gd name="connsiteX4" fmla="*/ 17212 w 21111"/>
                <a:gd name="connsiteY4" fmla="*/ 12989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7212" y="12989"/>
                  </a:moveTo>
                  <a:cubicBezTo>
                    <a:pt x="17212" y="15321"/>
                    <a:pt x="15321" y="17212"/>
                    <a:pt x="12989" y="17212"/>
                  </a:cubicBezTo>
                  <a:cubicBezTo>
                    <a:pt x="10657" y="17212"/>
                    <a:pt x="8767" y="15321"/>
                    <a:pt x="8767" y="12989"/>
                  </a:cubicBezTo>
                  <a:cubicBezTo>
                    <a:pt x="8767" y="10657"/>
                    <a:pt x="10657" y="8767"/>
                    <a:pt x="12989" y="8767"/>
                  </a:cubicBezTo>
                  <a:cubicBezTo>
                    <a:pt x="15321" y="8767"/>
                    <a:pt x="17212" y="10657"/>
                    <a:pt x="17212" y="12989"/>
                  </a:cubicBezTo>
                  <a:close/>
                </a:path>
              </a:pathLst>
            </a:custGeom>
            <a:grpFill/>
            <a:ln w="10548" cap="flat">
              <a:solidFill>
                <a:schemeClr val="accent1"/>
              </a:solidFill>
              <a:prstDash val="solid"/>
              <a:miter/>
            </a:ln>
          </p:spPr>
          <p:txBody>
            <a:bodyPr rtlCol="0" anchor="ctr"/>
            <a:lstStyle/>
            <a:p>
              <a:endParaRPr lang="en-US"/>
            </a:p>
          </p:txBody>
        </p:sp>
        <p:sp>
          <p:nvSpPr>
            <p:cNvPr id="453" name="Freeform: Shape 452">
              <a:extLst>
                <a:ext uri="{FF2B5EF4-FFF2-40B4-BE49-F238E27FC236}">
                  <a16:creationId xmlns:a16="http://schemas.microsoft.com/office/drawing/2014/main" id="{B4BBEB5C-2E06-4C65-8224-3CD6F83AD6F1}"/>
                </a:ext>
              </a:extLst>
            </p:cNvPr>
            <p:cNvSpPr/>
            <p:nvPr/>
          </p:nvSpPr>
          <p:spPr>
            <a:xfrm>
              <a:off x="9352154" y="5275741"/>
              <a:ext cx="10556" cy="10556"/>
            </a:xfrm>
            <a:custGeom>
              <a:avLst/>
              <a:gdLst>
                <a:gd name="connsiteX0" fmla="*/ 10878 w 10555"/>
                <a:gd name="connsiteY0" fmla="*/ 9822 h 10555"/>
                <a:gd name="connsiteX1" fmla="*/ 9823 w 10555"/>
                <a:gd name="connsiteY1" fmla="*/ 10878 h 10555"/>
                <a:gd name="connsiteX2" fmla="*/ 8767 w 10555"/>
                <a:gd name="connsiteY2" fmla="*/ 9822 h 10555"/>
                <a:gd name="connsiteX3" fmla="*/ 9823 w 10555"/>
                <a:gd name="connsiteY3" fmla="*/ 8767 h 10555"/>
                <a:gd name="connsiteX4" fmla="*/ 10878 w 10555"/>
                <a:gd name="connsiteY4" fmla="*/ 9822 h 10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5" h="10555">
                  <a:moveTo>
                    <a:pt x="10878" y="9822"/>
                  </a:moveTo>
                  <a:cubicBezTo>
                    <a:pt x="10878" y="10405"/>
                    <a:pt x="10405" y="10878"/>
                    <a:pt x="9823" y="10878"/>
                  </a:cubicBezTo>
                  <a:cubicBezTo>
                    <a:pt x="9240" y="10878"/>
                    <a:pt x="8767" y="10405"/>
                    <a:pt x="8767" y="9822"/>
                  </a:cubicBezTo>
                  <a:cubicBezTo>
                    <a:pt x="8767" y="9239"/>
                    <a:pt x="9240" y="8767"/>
                    <a:pt x="9823" y="8767"/>
                  </a:cubicBezTo>
                  <a:cubicBezTo>
                    <a:pt x="10406" y="8767"/>
                    <a:pt x="10878" y="9239"/>
                    <a:pt x="10878" y="9822"/>
                  </a:cubicBezTo>
                  <a:close/>
                </a:path>
              </a:pathLst>
            </a:custGeom>
            <a:grpFill/>
            <a:ln w="10548" cap="flat">
              <a:solidFill>
                <a:schemeClr val="accent1"/>
              </a:solidFill>
              <a:prstDash val="solid"/>
              <a:miter/>
            </a:ln>
          </p:spPr>
          <p:txBody>
            <a:bodyPr rtlCol="0" anchor="ctr"/>
            <a:lstStyle/>
            <a:p>
              <a:endParaRPr lang="en-US"/>
            </a:p>
          </p:txBody>
        </p:sp>
        <p:sp>
          <p:nvSpPr>
            <p:cNvPr id="454" name="Freeform: Shape 453">
              <a:extLst>
                <a:ext uri="{FF2B5EF4-FFF2-40B4-BE49-F238E27FC236}">
                  <a16:creationId xmlns:a16="http://schemas.microsoft.com/office/drawing/2014/main" id="{7537D7C2-2FFE-4131-A349-4664268428D5}"/>
                </a:ext>
              </a:extLst>
            </p:cNvPr>
            <p:cNvSpPr/>
            <p:nvPr/>
          </p:nvSpPr>
          <p:spPr>
            <a:xfrm>
              <a:off x="9320487" y="5190239"/>
              <a:ext cx="21112" cy="21112"/>
            </a:xfrm>
            <a:custGeom>
              <a:avLst/>
              <a:gdLst>
                <a:gd name="connsiteX0" fmla="*/ 15101 w 21111"/>
                <a:gd name="connsiteY0" fmla="*/ 11934 h 21111"/>
                <a:gd name="connsiteX1" fmla="*/ 11934 w 21111"/>
                <a:gd name="connsiteY1" fmla="*/ 15100 h 21111"/>
                <a:gd name="connsiteX2" fmla="*/ 8767 w 21111"/>
                <a:gd name="connsiteY2" fmla="*/ 11934 h 21111"/>
                <a:gd name="connsiteX3" fmla="*/ 11934 w 21111"/>
                <a:gd name="connsiteY3" fmla="*/ 8767 h 21111"/>
                <a:gd name="connsiteX4" fmla="*/ 15101 w 21111"/>
                <a:gd name="connsiteY4" fmla="*/ 11934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5101" y="11934"/>
                  </a:moveTo>
                  <a:cubicBezTo>
                    <a:pt x="15101" y="13683"/>
                    <a:pt x="13683" y="15100"/>
                    <a:pt x="11934" y="15100"/>
                  </a:cubicBezTo>
                  <a:cubicBezTo>
                    <a:pt x="10185" y="15100"/>
                    <a:pt x="8767" y="13683"/>
                    <a:pt x="8767" y="11934"/>
                  </a:cubicBezTo>
                  <a:cubicBezTo>
                    <a:pt x="8767" y="10185"/>
                    <a:pt x="10185" y="8767"/>
                    <a:pt x="11934" y="8767"/>
                  </a:cubicBezTo>
                  <a:cubicBezTo>
                    <a:pt x="13683" y="8767"/>
                    <a:pt x="15101" y="10185"/>
                    <a:pt x="15101" y="11934"/>
                  </a:cubicBezTo>
                  <a:close/>
                </a:path>
              </a:pathLst>
            </a:custGeom>
            <a:grpFill/>
            <a:ln w="10548" cap="flat">
              <a:solidFill>
                <a:schemeClr val="accent1"/>
              </a:solidFill>
              <a:prstDash val="solid"/>
              <a:miter/>
            </a:ln>
          </p:spPr>
          <p:txBody>
            <a:bodyPr rtlCol="0" anchor="ctr"/>
            <a:lstStyle/>
            <a:p>
              <a:endParaRPr lang="en-US"/>
            </a:p>
          </p:txBody>
        </p:sp>
        <p:sp>
          <p:nvSpPr>
            <p:cNvPr id="455" name="Freeform: Shape 454">
              <a:extLst>
                <a:ext uri="{FF2B5EF4-FFF2-40B4-BE49-F238E27FC236}">
                  <a16:creationId xmlns:a16="http://schemas.microsoft.com/office/drawing/2014/main" id="{3F5A636B-70CE-4EAB-A579-97C9CCBA0CD2}"/>
                </a:ext>
              </a:extLst>
            </p:cNvPr>
            <p:cNvSpPr/>
            <p:nvPr/>
          </p:nvSpPr>
          <p:spPr>
            <a:xfrm>
              <a:off x="8789528" y="6149765"/>
              <a:ext cx="21112" cy="21112"/>
            </a:xfrm>
            <a:custGeom>
              <a:avLst/>
              <a:gdLst>
                <a:gd name="connsiteX0" fmla="*/ 17211 w 21111"/>
                <a:gd name="connsiteY0" fmla="*/ 12989 h 21111"/>
                <a:gd name="connsiteX1" fmla="*/ 12989 w 21111"/>
                <a:gd name="connsiteY1" fmla="*/ 17212 h 21111"/>
                <a:gd name="connsiteX2" fmla="*/ 8766 w 21111"/>
                <a:gd name="connsiteY2" fmla="*/ 12989 h 21111"/>
                <a:gd name="connsiteX3" fmla="*/ 12989 w 21111"/>
                <a:gd name="connsiteY3" fmla="*/ 8767 h 21111"/>
                <a:gd name="connsiteX4" fmla="*/ 17211 w 21111"/>
                <a:gd name="connsiteY4" fmla="*/ 12989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7211" y="12989"/>
                  </a:moveTo>
                  <a:cubicBezTo>
                    <a:pt x="17211" y="15321"/>
                    <a:pt x="15321" y="17212"/>
                    <a:pt x="12989" y="17212"/>
                  </a:cubicBezTo>
                  <a:cubicBezTo>
                    <a:pt x="10657" y="17212"/>
                    <a:pt x="8766" y="15321"/>
                    <a:pt x="8766" y="12989"/>
                  </a:cubicBezTo>
                  <a:cubicBezTo>
                    <a:pt x="8766" y="10657"/>
                    <a:pt x="10656" y="8767"/>
                    <a:pt x="12989" y="8767"/>
                  </a:cubicBezTo>
                  <a:cubicBezTo>
                    <a:pt x="15320" y="8767"/>
                    <a:pt x="17211" y="10657"/>
                    <a:pt x="17211" y="12989"/>
                  </a:cubicBezTo>
                  <a:close/>
                </a:path>
              </a:pathLst>
            </a:custGeom>
            <a:grpFill/>
            <a:ln w="10548" cap="flat">
              <a:solidFill>
                <a:schemeClr val="accent1"/>
              </a:solidFill>
              <a:prstDash val="solid"/>
              <a:miter/>
            </a:ln>
          </p:spPr>
          <p:txBody>
            <a:bodyPr rtlCol="0" anchor="ctr"/>
            <a:lstStyle/>
            <a:p>
              <a:endParaRPr lang="en-US"/>
            </a:p>
          </p:txBody>
        </p:sp>
        <p:sp>
          <p:nvSpPr>
            <p:cNvPr id="456" name="Freeform: Shape 455">
              <a:extLst>
                <a:ext uri="{FF2B5EF4-FFF2-40B4-BE49-F238E27FC236}">
                  <a16:creationId xmlns:a16="http://schemas.microsoft.com/office/drawing/2014/main" id="{E1DB3881-C29A-4CA6-BA1C-9D19175BC3AC}"/>
                </a:ext>
              </a:extLst>
            </p:cNvPr>
            <p:cNvSpPr/>
            <p:nvPr/>
          </p:nvSpPr>
          <p:spPr>
            <a:xfrm>
              <a:off x="8928865" y="6130765"/>
              <a:ext cx="10556" cy="10556"/>
            </a:xfrm>
            <a:custGeom>
              <a:avLst/>
              <a:gdLst>
                <a:gd name="connsiteX0" fmla="*/ 10878 w 10555"/>
                <a:gd name="connsiteY0" fmla="*/ 9822 h 10555"/>
                <a:gd name="connsiteX1" fmla="*/ 9823 w 10555"/>
                <a:gd name="connsiteY1" fmla="*/ 10878 h 10555"/>
                <a:gd name="connsiteX2" fmla="*/ 8768 w 10555"/>
                <a:gd name="connsiteY2" fmla="*/ 9822 h 10555"/>
                <a:gd name="connsiteX3" fmla="*/ 9823 w 10555"/>
                <a:gd name="connsiteY3" fmla="*/ 8767 h 10555"/>
                <a:gd name="connsiteX4" fmla="*/ 10878 w 10555"/>
                <a:gd name="connsiteY4" fmla="*/ 9822 h 10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5" h="10555">
                  <a:moveTo>
                    <a:pt x="10878" y="9822"/>
                  </a:moveTo>
                  <a:cubicBezTo>
                    <a:pt x="10878" y="10405"/>
                    <a:pt x="10405" y="10878"/>
                    <a:pt x="9823" y="10878"/>
                  </a:cubicBezTo>
                  <a:cubicBezTo>
                    <a:pt x="9240" y="10878"/>
                    <a:pt x="8768" y="10405"/>
                    <a:pt x="8768" y="9822"/>
                  </a:cubicBezTo>
                  <a:cubicBezTo>
                    <a:pt x="8768" y="9239"/>
                    <a:pt x="9241" y="8767"/>
                    <a:pt x="9823" y="8767"/>
                  </a:cubicBezTo>
                  <a:cubicBezTo>
                    <a:pt x="10406" y="8767"/>
                    <a:pt x="10878" y="9239"/>
                    <a:pt x="10878" y="9822"/>
                  </a:cubicBezTo>
                  <a:close/>
                </a:path>
              </a:pathLst>
            </a:custGeom>
            <a:grpFill/>
            <a:ln w="10548" cap="flat">
              <a:solidFill>
                <a:schemeClr val="accent1"/>
              </a:solidFill>
              <a:prstDash val="solid"/>
              <a:miter/>
            </a:ln>
          </p:spPr>
          <p:txBody>
            <a:bodyPr rtlCol="0" anchor="ctr"/>
            <a:lstStyle/>
            <a:p>
              <a:endParaRPr lang="en-US"/>
            </a:p>
          </p:txBody>
        </p:sp>
        <p:sp>
          <p:nvSpPr>
            <p:cNvPr id="457" name="Freeform: Shape 456">
              <a:extLst>
                <a:ext uri="{FF2B5EF4-FFF2-40B4-BE49-F238E27FC236}">
                  <a16:creationId xmlns:a16="http://schemas.microsoft.com/office/drawing/2014/main" id="{B5C86995-00FA-41ED-BF71-A79B73DB6473}"/>
                </a:ext>
              </a:extLst>
            </p:cNvPr>
            <p:cNvSpPr/>
            <p:nvPr/>
          </p:nvSpPr>
          <p:spPr>
            <a:xfrm>
              <a:off x="8897197" y="6045262"/>
              <a:ext cx="21112" cy="21112"/>
            </a:xfrm>
            <a:custGeom>
              <a:avLst/>
              <a:gdLst>
                <a:gd name="connsiteX0" fmla="*/ 15100 w 21111"/>
                <a:gd name="connsiteY0" fmla="*/ 11934 h 21111"/>
                <a:gd name="connsiteX1" fmla="*/ 11934 w 21111"/>
                <a:gd name="connsiteY1" fmla="*/ 15100 h 21111"/>
                <a:gd name="connsiteX2" fmla="*/ 8767 w 21111"/>
                <a:gd name="connsiteY2" fmla="*/ 11934 h 21111"/>
                <a:gd name="connsiteX3" fmla="*/ 11934 w 21111"/>
                <a:gd name="connsiteY3" fmla="*/ 8767 h 21111"/>
                <a:gd name="connsiteX4" fmla="*/ 15100 w 21111"/>
                <a:gd name="connsiteY4" fmla="*/ 11934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5100" y="11934"/>
                  </a:moveTo>
                  <a:cubicBezTo>
                    <a:pt x="15100" y="13683"/>
                    <a:pt x="13682" y="15100"/>
                    <a:pt x="11934" y="15100"/>
                  </a:cubicBezTo>
                  <a:cubicBezTo>
                    <a:pt x="10184" y="15100"/>
                    <a:pt x="8767" y="13683"/>
                    <a:pt x="8767" y="11934"/>
                  </a:cubicBezTo>
                  <a:cubicBezTo>
                    <a:pt x="8767" y="10185"/>
                    <a:pt x="10185" y="8767"/>
                    <a:pt x="11934" y="8767"/>
                  </a:cubicBezTo>
                  <a:cubicBezTo>
                    <a:pt x="13683" y="8767"/>
                    <a:pt x="15100" y="10185"/>
                    <a:pt x="15100" y="11934"/>
                  </a:cubicBezTo>
                  <a:close/>
                </a:path>
              </a:pathLst>
            </a:custGeom>
            <a:grpFill/>
            <a:ln w="10548" cap="flat">
              <a:solidFill>
                <a:schemeClr val="accent1"/>
              </a:solidFill>
              <a:prstDash val="solid"/>
              <a:miter/>
            </a:ln>
          </p:spPr>
          <p:txBody>
            <a:bodyPr rtlCol="0" anchor="ctr"/>
            <a:lstStyle/>
            <a:p>
              <a:endParaRPr lang="en-US"/>
            </a:p>
          </p:txBody>
        </p:sp>
        <p:sp>
          <p:nvSpPr>
            <p:cNvPr id="458" name="Freeform: Shape 457">
              <a:extLst>
                <a:ext uri="{FF2B5EF4-FFF2-40B4-BE49-F238E27FC236}">
                  <a16:creationId xmlns:a16="http://schemas.microsoft.com/office/drawing/2014/main" id="{FEE1A69F-EA23-4665-A29D-6DFC596DB8A4}"/>
                </a:ext>
              </a:extLst>
            </p:cNvPr>
            <p:cNvSpPr/>
            <p:nvPr/>
          </p:nvSpPr>
          <p:spPr>
            <a:xfrm>
              <a:off x="1907443" y="5493517"/>
              <a:ext cx="105558" cy="105558"/>
            </a:xfrm>
            <a:custGeom>
              <a:avLst/>
              <a:gdLst>
                <a:gd name="connsiteX0" fmla="*/ 111889 w 105558"/>
                <a:gd name="connsiteY0" fmla="*/ 56999 h 105558"/>
                <a:gd name="connsiteX1" fmla="*/ 56999 w 105558"/>
                <a:gd name="connsiteY1" fmla="*/ 111889 h 105558"/>
                <a:gd name="connsiteX2" fmla="*/ 2109 w 105558"/>
                <a:gd name="connsiteY2" fmla="*/ 56999 h 105558"/>
                <a:gd name="connsiteX3" fmla="*/ 56999 w 105558"/>
                <a:gd name="connsiteY3" fmla="*/ 2108 h 105558"/>
                <a:gd name="connsiteX4" fmla="*/ 111889 w 105558"/>
                <a:gd name="connsiteY4" fmla="*/ 56999 h 105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58" h="105558">
                  <a:moveTo>
                    <a:pt x="111889" y="56999"/>
                  </a:moveTo>
                  <a:cubicBezTo>
                    <a:pt x="111889" y="87314"/>
                    <a:pt x="87314" y="111889"/>
                    <a:pt x="56999" y="111889"/>
                  </a:cubicBezTo>
                  <a:cubicBezTo>
                    <a:pt x="26684" y="111889"/>
                    <a:pt x="2109" y="87314"/>
                    <a:pt x="2109" y="56999"/>
                  </a:cubicBezTo>
                  <a:cubicBezTo>
                    <a:pt x="2109" y="26684"/>
                    <a:pt x="26684" y="2108"/>
                    <a:pt x="56999" y="2108"/>
                  </a:cubicBezTo>
                  <a:cubicBezTo>
                    <a:pt x="87314" y="2108"/>
                    <a:pt x="111889" y="26684"/>
                    <a:pt x="111889" y="56999"/>
                  </a:cubicBezTo>
                  <a:close/>
                </a:path>
              </a:pathLst>
            </a:custGeom>
            <a:grpFill/>
            <a:ln w="2537" cap="flat">
              <a:solidFill>
                <a:schemeClr val="accent1"/>
              </a:solidFill>
              <a:prstDash val="solid"/>
              <a:miter/>
            </a:ln>
          </p:spPr>
          <p:txBody>
            <a:bodyPr rtlCol="0" anchor="ctr"/>
            <a:lstStyle/>
            <a:p>
              <a:endParaRPr lang="en-US"/>
            </a:p>
          </p:txBody>
        </p:sp>
        <p:sp>
          <p:nvSpPr>
            <p:cNvPr id="459" name="Freeform: Shape 458">
              <a:extLst>
                <a:ext uri="{FF2B5EF4-FFF2-40B4-BE49-F238E27FC236}">
                  <a16:creationId xmlns:a16="http://schemas.microsoft.com/office/drawing/2014/main" id="{14977545-ECD4-4C69-85AD-11CE9803BF37}"/>
                </a:ext>
              </a:extLst>
            </p:cNvPr>
            <p:cNvSpPr/>
            <p:nvPr/>
          </p:nvSpPr>
          <p:spPr>
            <a:xfrm>
              <a:off x="2408315" y="6047168"/>
              <a:ext cx="105558" cy="105558"/>
            </a:xfrm>
            <a:custGeom>
              <a:avLst/>
              <a:gdLst>
                <a:gd name="connsiteX0" fmla="*/ 107142 w 105558"/>
                <a:gd name="connsiteY0" fmla="*/ 57529 h 105558"/>
                <a:gd name="connsiteX1" fmla="*/ 57529 w 105558"/>
                <a:gd name="connsiteY1" fmla="*/ 107142 h 105558"/>
                <a:gd name="connsiteX2" fmla="*/ 7917 w 105558"/>
                <a:gd name="connsiteY2" fmla="*/ 57529 h 105558"/>
                <a:gd name="connsiteX3" fmla="*/ 57529 w 105558"/>
                <a:gd name="connsiteY3" fmla="*/ 7917 h 105558"/>
                <a:gd name="connsiteX4" fmla="*/ 107142 w 105558"/>
                <a:gd name="connsiteY4" fmla="*/ 57529 h 105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58" h="105558">
                  <a:moveTo>
                    <a:pt x="107142" y="57529"/>
                  </a:moveTo>
                  <a:cubicBezTo>
                    <a:pt x="107142" y="84930"/>
                    <a:pt x="84930" y="107142"/>
                    <a:pt x="57529" y="107142"/>
                  </a:cubicBezTo>
                  <a:cubicBezTo>
                    <a:pt x="30129" y="107142"/>
                    <a:pt x="7917" y="84930"/>
                    <a:pt x="7917" y="57529"/>
                  </a:cubicBezTo>
                  <a:cubicBezTo>
                    <a:pt x="7917" y="30129"/>
                    <a:pt x="30129" y="7917"/>
                    <a:pt x="57529" y="7917"/>
                  </a:cubicBezTo>
                  <a:cubicBezTo>
                    <a:pt x="84930" y="7917"/>
                    <a:pt x="107142" y="30129"/>
                    <a:pt x="107142" y="57529"/>
                  </a:cubicBezTo>
                  <a:close/>
                </a:path>
              </a:pathLst>
            </a:custGeom>
            <a:grpFill/>
            <a:ln w="9525" cap="flat">
              <a:solidFill>
                <a:schemeClr val="accent1"/>
              </a:solidFill>
              <a:prstDash val="solid"/>
              <a:miter/>
            </a:ln>
          </p:spPr>
          <p:txBody>
            <a:bodyPr rtlCol="0" anchor="ctr"/>
            <a:lstStyle/>
            <a:p>
              <a:endParaRPr lang="en-US"/>
            </a:p>
          </p:txBody>
        </p:sp>
        <p:sp>
          <p:nvSpPr>
            <p:cNvPr id="460" name="Freeform: Shape 459">
              <a:extLst>
                <a:ext uri="{FF2B5EF4-FFF2-40B4-BE49-F238E27FC236}">
                  <a16:creationId xmlns:a16="http://schemas.microsoft.com/office/drawing/2014/main" id="{CA259F1F-1001-4A6C-B202-3C0C4C586C39}"/>
                </a:ext>
              </a:extLst>
            </p:cNvPr>
            <p:cNvSpPr/>
            <p:nvPr/>
          </p:nvSpPr>
          <p:spPr>
            <a:xfrm>
              <a:off x="2409255" y="6075309"/>
              <a:ext cx="95003" cy="84447"/>
            </a:xfrm>
            <a:custGeom>
              <a:avLst/>
              <a:gdLst>
                <a:gd name="connsiteX0" fmla="*/ 9088 w 95002"/>
                <a:gd name="connsiteY0" fmla="*/ 18833 h 84446"/>
                <a:gd name="connsiteX1" fmla="*/ 19644 w 95002"/>
                <a:gd name="connsiteY1" fmla="*/ 61056 h 84446"/>
                <a:gd name="connsiteX2" fmla="*/ 89313 w 95002"/>
                <a:gd name="connsiteY2" fmla="*/ 67390 h 84446"/>
                <a:gd name="connsiteX3" fmla="*/ 78757 w 95002"/>
                <a:gd name="connsiteY3" fmla="*/ 25166 h 84446"/>
                <a:gd name="connsiteX4" fmla="*/ 9088 w 95002"/>
                <a:gd name="connsiteY4" fmla="*/ 18833 h 8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02" h="84446">
                  <a:moveTo>
                    <a:pt x="9088" y="18833"/>
                  </a:moveTo>
                  <a:cubicBezTo>
                    <a:pt x="5922" y="33611"/>
                    <a:pt x="9088" y="49445"/>
                    <a:pt x="19644" y="61056"/>
                  </a:cubicBezTo>
                  <a:cubicBezTo>
                    <a:pt x="37589" y="82168"/>
                    <a:pt x="68201" y="84279"/>
                    <a:pt x="89313" y="67390"/>
                  </a:cubicBezTo>
                  <a:cubicBezTo>
                    <a:pt x="92480" y="52612"/>
                    <a:pt x="89313" y="36778"/>
                    <a:pt x="78757" y="25166"/>
                  </a:cubicBezTo>
                  <a:cubicBezTo>
                    <a:pt x="60812" y="5110"/>
                    <a:pt x="30200" y="1944"/>
                    <a:pt x="9088" y="18833"/>
                  </a:cubicBezTo>
                  <a:close/>
                </a:path>
              </a:pathLst>
            </a:custGeom>
            <a:grpFill/>
            <a:ln w="9525" cap="flat">
              <a:solidFill>
                <a:schemeClr val="accent1"/>
              </a:solid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9590D1BC-EA72-40A8-99F9-E7E02A8FAC99}"/>
                </a:ext>
              </a:extLst>
            </p:cNvPr>
            <p:cNvSpPr/>
            <p:nvPr/>
          </p:nvSpPr>
          <p:spPr>
            <a:xfrm>
              <a:off x="3797670" y="5612473"/>
              <a:ext cx="105558" cy="105558"/>
            </a:xfrm>
            <a:custGeom>
              <a:avLst/>
              <a:gdLst>
                <a:gd name="connsiteX0" fmla="*/ 99547 w 105558"/>
                <a:gd name="connsiteY0" fmla="*/ 54157 h 105558"/>
                <a:gd name="connsiteX1" fmla="*/ 54157 w 105558"/>
                <a:gd name="connsiteY1" fmla="*/ 99547 h 105558"/>
                <a:gd name="connsiteX2" fmla="*/ 8767 w 105558"/>
                <a:gd name="connsiteY2" fmla="*/ 54157 h 105558"/>
                <a:gd name="connsiteX3" fmla="*/ 54157 w 105558"/>
                <a:gd name="connsiteY3" fmla="*/ 8767 h 105558"/>
                <a:gd name="connsiteX4" fmla="*/ 99547 w 105558"/>
                <a:gd name="connsiteY4" fmla="*/ 54157 h 105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58" h="105558">
                  <a:moveTo>
                    <a:pt x="99547" y="54157"/>
                  </a:moveTo>
                  <a:cubicBezTo>
                    <a:pt x="99547" y="79225"/>
                    <a:pt x="79225" y="99547"/>
                    <a:pt x="54157" y="99547"/>
                  </a:cubicBezTo>
                  <a:cubicBezTo>
                    <a:pt x="29089" y="99547"/>
                    <a:pt x="8767" y="79225"/>
                    <a:pt x="8767" y="54157"/>
                  </a:cubicBezTo>
                  <a:cubicBezTo>
                    <a:pt x="8767" y="29089"/>
                    <a:pt x="29089" y="8767"/>
                    <a:pt x="54157" y="8767"/>
                  </a:cubicBezTo>
                  <a:cubicBezTo>
                    <a:pt x="79225" y="8767"/>
                    <a:pt x="99547" y="29089"/>
                    <a:pt x="99547" y="54157"/>
                  </a:cubicBezTo>
                  <a:close/>
                </a:path>
              </a:pathLst>
            </a:custGeom>
            <a:grpFill/>
            <a:ln w="10548" cap="flat">
              <a:solidFill>
                <a:schemeClr val="accent1"/>
              </a:solid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B22D94F5-03A3-46A5-9E21-535E8D206C7B}"/>
                </a:ext>
              </a:extLst>
            </p:cNvPr>
            <p:cNvSpPr/>
            <p:nvPr/>
          </p:nvSpPr>
          <p:spPr>
            <a:xfrm>
              <a:off x="430356" y="5431968"/>
              <a:ext cx="84447" cy="84447"/>
            </a:xfrm>
            <a:custGeom>
              <a:avLst/>
              <a:gdLst>
                <a:gd name="connsiteX0" fmla="*/ 80547 w 84446"/>
                <a:gd name="connsiteY0" fmla="*/ 44657 h 84446"/>
                <a:gd name="connsiteX1" fmla="*/ 44657 w 84446"/>
                <a:gd name="connsiteY1" fmla="*/ 80547 h 84446"/>
                <a:gd name="connsiteX2" fmla="*/ 8767 w 84446"/>
                <a:gd name="connsiteY2" fmla="*/ 44657 h 84446"/>
                <a:gd name="connsiteX3" fmla="*/ 44657 w 84446"/>
                <a:gd name="connsiteY3" fmla="*/ 8767 h 84446"/>
                <a:gd name="connsiteX4" fmla="*/ 80547 w 84446"/>
                <a:gd name="connsiteY4" fmla="*/ 44657 h 8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46" h="84446">
                  <a:moveTo>
                    <a:pt x="80547" y="44657"/>
                  </a:moveTo>
                  <a:cubicBezTo>
                    <a:pt x="80547" y="64478"/>
                    <a:pt x="64478" y="80547"/>
                    <a:pt x="44657" y="80547"/>
                  </a:cubicBezTo>
                  <a:cubicBezTo>
                    <a:pt x="24835" y="80547"/>
                    <a:pt x="8767" y="64478"/>
                    <a:pt x="8767" y="44657"/>
                  </a:cubicBezTo>
                  <a:cubicBezTo>
                    <a:pt x="8767" y="24835"/>
                    <a:pt x="24835" y="8767"/>
                    <a:pt x="44657" y="8767"/>
                  </a:cubicBezTo>
                  <a:cubicBezTo>
                    <a:pt x="64478" y="8767"/>
                    <a:pt x="80547" y="24835"/>
                    <a:pt x="80547" y="44657"/>
                  </a:cubicBezTo>
                  <a:close/>
                </a:path>
              </a:pathLst>
            </a:custGeom>
            <a:grpFill/>
            <a:ln w="10548" cap="flat">
              <a:solidFill>
                <a:schemeClr val="accent1"/>
              </a:solidFill>
              <a:prstDash val="solid"/>
              <a:miter/>
            </a:ln>
          </p:spPr>
          <p:txBody>
            <a:bodyPr rtlCol="0" anchor="ctr"/>
            <a:lstStyle/>
            <a:p>
              <a:endParaRPr lang="en-US"/>
            </a:p>
          </p:txBody>
        </p:sp>
        <p:sp>
          <p:nvSpPr>
            <p:cNvPr id="463" name="Freeform: Shape 462">
              <a:extLst>
                <a:ext uri="{FF2B5EF4-FFF2-40B4-BE49-F238E27FC236}">
                  <a16:creationId xmlns:a16="http://schemas.microsoft.com/office/drawing/2014/main" id="{BAD16B84-0B1D-464D-9C95-7D34FE852E91}"/>
                </a:ext>
              </a:extLst>
            </p:cNvPr>
            <p:cNvSpPr/>
            <p:nvPr/>
          </p:nvSpPr>
          <p:spPr>
            <a:xfrm>
              <a:off x="3818782" y="5871091"/>
              <a:ext cx="63335" cy="63335"/>
            </a:xfrm>
            <a:custGeom>
              <a:avLst/>
              <a:gdLst>
                <a:gd name="connsiteX0" fmla="*/ 57324 w 63335"/>
                <a:gd name="connsiteY0" fmla="*/ 33045 h 63335"/>
                <a:gd name="connsiteX1" fmla="*/ 33046 w 63335"/>
                <a:gd name="connsiteY1" fmla="*/ 57324 h 63335"/>
                <a:gd name="connsiteX2" fmla="*/ 8767 w 63335"/>
                <a:gd name="connsiteY2" fmla="*/ 33045 h 63335"/>
                <a:gd name="connsiteX3" fmla="*/ 33046 w 63335"/>
                <a:gd name="connsiteY3" fmla="*/ 8767 h 63335"/>
                <a:gd name="connsiteX4" fmla="*/ 57324 w 63335"/>
                <a:gd name="connsiteY4" fmla="*/ 33045 h 63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35" h="63335">
                  <a:moveTo>
                    <a:pt x="57324" y="33045"/>
                  </a:moveTo>
                  <a:cubicBezTo>
                    <a:pt x="57324" y="46454"/>
                    <a:pt x="46454" y="57324"/>
                    <a:pt x="33046" y="57324"/>
                  </a:cubicBezTo>
                  <a:cubicBezTo>
                    <a:pt x="19637" y="57324"/>
                    <a:pt x="8767" y="46454"/>
                    <a:pt x="8767" y="33045"/>
                  </a:cubicBezTo>
                  <a:cubicBezTo>
                    <a:pt x="8767" y="19637"/>
                    <a:pt x="19637" y="8767"/>
                    <a:pt x="33046" y="8767"/>
                  </a:cubicBezTo>
                  <a:cubicBezTo>
                    <a:pt x="46454" y="8767"/>
                    <a:pt x="57324" y="19637"/>
                    <a:pt x="57324" y="33045"/>
                  </a:cubicBezTo>
                  <a:close/>
                </a:path>
              </a:pathLst>
            </a:custGeom>
            <a:grpFill/>
            <a:ln w="10548" cap="flat">
              <a:solidFill>
                <a:schemeClr val="accent1"/>
              </a:solidFill>
              <a:prstDash val="solid"/>
              <a:miter/>
            </a:ln>
          </p:spPr>
          <p:txBody>
            <a:bodyPr rtlCol="0" anchor="ctr"/>
            <a:lstStyle/>
            <a:p>
              <a:endParaRPr lang="en-US"/>
            </a:p>
          </p:txBody>
        </p:sp>
        <p:sp>
          <p:nvSpPr>
            <p:cNvPr id="464" name="Freeform: Shape 463">
              <a:extLst>
                <a:ext uri="{FF2B5EF4-FFF2-40B4-BE49-F238E27FC236}">
                  <a16:creationId xmlns:a16="http://schemas.microsoft.com/office/drawing/2014/main" id="{B819B8FE-4E3F-445E-AABD-B6F400AD2A8B}"/>
                </a:ext>
              </a:extLst>
            </p:cNvPr>
            <p:cNvSpPr/>
            <p:nvPr/>
          </p:nvSpPr>
          <p:spPr>
            <a:xfrm>
              <a:off x="953926" y="5668419"/>
              <a:ext cx="73891" cy="73891"/>
            </a:xfrm>
            <a:custGeom>
              <a:avLst/>
              <a:gdLst>
                <a:gd name="connsiteX0" fmla="*/ 65768 w 73890"/>
                <a:gd name="connsiteY0" fmla="*/ 37268 h 73890"/>
                <a:gd name="connsiteX1" fmla="*/ 37268 w 73890"/>
                <a:gd name="connsiteY1" fmla="*/ 65768 h 73890"/>
                <a:gd name="connsiteX2" fmla="*/ 8767 w 73890"/>
                <a:gd name="connsiteY2" fmla="*/ 37268 h 73890"/>
                <a:gd name="connsiteX3" fmla="*/ 37268 w 73890"/>
                <a:gd name="connsiteY3" fmla="*/ 8767 h 73890"/>
                <a:gd name="connsiteX4" fmla="*/ 65768 w 73890"/>
                <a:gd name="connsiteY4" fmla="*/ 37268 h 7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90" h="73890">
                  <a:moveTo>
                    <a:pt x="65768" y="37268"/>
                  </a:moveTo>
                  <a:cubicBezTo>
                    <a:pt x="65768" y="53008"/>
                    <a:pt x="53008" y="65768"/>
                    <a:pt x="37268" y="65768"/>
                  </a:cubicBezTo>
                  <a:cubicBezTo>
                    <a:pt x="21527" y="65768"/>
                    <a:pt x="8767" y="53008"/>
                    <a:pt x="8767" y="37268"/>
                  </a:cubicBezTo>
                  <a:cubicBezTo>
                    <a:pt x="8767" y="21527"/>
                    <a:pt x="21527" y="8767"/>
                    <a:pt x="37268" y="8767"/>
                  </a:cubicBezTo>
                  <a:cubicBezTo>
                    <a:pt x="53008" y="8767"/>
                    <a:pt x="65768" y="21527"/>
                    <a:pt x="65768" y="37268"/>
                  </a:cubicBezTo>
                  <a:close/>
                </a:path>
              </a:pathLst>
            </a:custGeom>
            <a:grpFill/>
            <a:ln w="10548" cap="flat">
              <a:solidFill>
                <a:schemeClr val="accent1"/>
              </a:solidFill>
              <a:prstDash val="solid"/>
              <a:miter/>
            </a:ln>
          </p:spPr>
          <p:txBody>
            <a:bodyPr rtlCol="0" anchor="ctr"/>
            <a:lstStyle/>
            <a:p>
              <a:endParaRPr lang="en-US"/>
            </a:p>
          </p:txBody>
        </p:sp>
        <p:sp>
          <p:nvSpPr>
            <p:cNvPr id="465" name="Freeform: Shape 464">
              <a:extLst>
                <a:ext uri="{FF2B5EF4-FFF2-40B4-BE49-F238E27FC236}">
                  <a16:creationId xmlns:a16="http://schemas.microsoft.com/office/drawing/2014/main" id="{85D274A5-2BE0-4109-A565-CAA53A003843}"/>
                </a:ext>
              </a:extLst>
            </p:cNvPr>
            <p:cNvSpPr/>
            <p:nvPr/>
          </p:nvSpPr>
          <p:spPr>
            <a:xfrm>
              <a:off x="1492274" y="5350688"/>
              <a:ext cx="63335" cy="63335"/>
            </a:xfrm>
            <a:custGeom>
              <a:avLst/>
              <a:gdLst>
                <a:gd name="connsiteX0" fmla="*/ 61546 w 63335"/>
                <a:gd name="connsiteY0" fmla="*/ 35156 h 63335"/>
                <a:gd name="connsiteX1" fmla="*/ 35156 w 63335"/>
                <a:gd name="connsiteY1" fmla="*/ 61546 h 63335"/>
                <a:gd name="connsiteX2" fmla="*/ 8767 w 63335"/>
                <a:gd name="connsiteY2" fmla="*/ 35156 h 63335"/>
                <a:gd name="connsiteX3" fmla="*/ 35156 w 63335"/>
                <a:gd name="connsiteY3" fmla="*/ 8767 h 63335"/>
                <a:gd name="connsiteX4" fmla="*/ 61546 w 63335"/>
                <a:gd name="connsiteY4" fmla="*/ 35156 h 63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35" h="63335">
                  <a:moveTo>
                    <a:pt x="61546" y="35156"/>
                  </a:moveTo>
                  <a:cubicBezTo>
                    <a:pt x="61546" y="49731"/>
                    <a:pt x="49731" y="61546"/>
                    <a:pt x="35156" y="61546"/>
                  </a:cubicBezTo>
                  <a:cubicBezTo>
                    <a:pt x="20582" y="61546"/>
                    <a:pt x="8767" y="49731"/>
                    <a:pt x="8767" y="35156"/>
                  </a:cubicBezTo>
                  <a:cubicBezTo>
                    <a:pt x="8767" y="20582"/>
                    <a:pt x="20582" y="8767"/>
                    <a:pt x="35156" y="8767"/>
                  </a:cubicBezTo>
                  <a:cubicBezTo>
                    <a:pt x="49731" y="8767"/>
                    <a:pt x="61546" y="20582"/>
                    <a:pt x="61546" y="35156"/>
                  </a:cubicBezTo>
                  <a:close/>
                </a:path>
              </a:pathLst>
            </a:custGeom>
            <a:grpFill/>
            <a:ln w="10548" cap="flat">
              <a:solidFill>
                <a:schemeClr val="accent1"/>
              </a:solidFill>
              <a:prstDash val="solid"/>
              <a:miter/>
            </a:ln>
          </p:spPr>
          <p:txBody>
            <a:bodyPr rtlCol="0" anchor="ctr"/>
            <a:lstStyle/>
            <a:p>
              <a:endParaRPr lang="en-US"/>
            </a:p>
          </p:txBody>
        </p:sp>
        <p:sp>
          <p:nvSpPr>
            <p:cNvPr id="466" name="Freeform: Shape 465">
              <a:extLst>
                <a:ext uri="{FF2B5EF4-FFF2-40B4-BE49-F238E27FC236}">
                  <a16:creationId xmlns:a16="http://schemas.microsoft.com/office/drawing/2014/main" id="{D51C4787-4F00-4C0F-B831-04CBEB323062}"/>
                </a:ext>
              </a:extLst>
            </p:cNvPr>
            <p:cNvSpPr/>
            <p:nvPr/>
          </p:nvSpPr>
          <p:spPr>
            <a:xfrm>
              <a:off x="982427" y="5817256"/>
              <a:ext cx="21112" cy="21112"/>
            </a:xfrm>
            <a:custGeom>
              <a:avLst/>
              <a:gdLst>
                <a:gd name="connsiteX0" fmla="*/ 19323 w 21111"/>
                <a:gd name="connsiteY0" fmla="*/ 14045 h 21111"/>
                <a:gd name="connsiteX1" fmla="*/ 14045 w 21111"/>
                <a:gd name="connsiteY1" fmla="*/ 19323 h 21111"/>
                <a:gd name="connsiteX2" fmla="*/ 8767 w 21111"/>
                <a:gd name="connsiteY2" fmla="*/ 14045 h 21111"/>
                <a:gd name="connsiteX3" fmla="*/ 14045 w 21111"/>
                <a:gd name="connsiteY3" fmla="*/ 8767 h 21111"/>
                <a:gd name="connsiteX4" fmla="*/ 19323 w 21111"/>
                <a:gd name="connsiteY4" fmla="*/ 14045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9323" y="14045"/>
                  </a:moveTo>
                  <a:cubicBezTo>
                    <a:pt x="19323" y="16960"/>
                    <a:pt x="16960" y="19323"/>
                    <a:pt x="14045" y="19323"/>
                  </a:cubicBezTo>
                  <a:cubicBezTo>
                    <a:pt x="11130" y="19323"/>
                    <a:pt x="8767" y="16960"/>
                    <a:pt x="8767" y="14045"/>
                  </a:cubicBezTo>
                  <a:cubicBezTo>
                    <a:pt x="8767" y="11130"/>
                    <a:pt x="11130" y="8767"/>
                    <a:pt x="14045" y="8767"/>
                  </a:cubicBezTo>
                  <a:cubicBezTo>
                    <a:pt x="16960" y="8767"/>
                    <a:pt x="19323" y="11130"/>
                    <a:pt x="19323" y="14045"/>
                  </a:cubicBezTo>
                  <a:close/>
                </a:path>
              </a:pathLst>
            </a:custGeom>
            <a:grpFill/>
            <a:ln w="10548" cap="flat">
              <a:solidFill>
                <a:schemeClr val="accent1"/>
              </a:solidFill>
              <a:prstDash val="solid"/>
              <a:miter/>
            </a:ln>
          </p:spPr>
          <p:txBody>
            <a:bodyPr rtlCol="0" anchor="ctr"/>
            <a:lstStyle/>
            <a:p>
              <a:endParaRPr lang="en-US"/>
            </a:p>
          </p:txBody>
        </p:sp>
        <p:sp>
          <p:nvSpPr>
            <p:cNvPr id="467" name="Freeform: Shape 466">
              <a:extLst>
                <a:ext uri="{FF2B5EF4-FFF2-40B4-BE49-F238E27FC236}">
                  <a16:creationId xmlns:a16="http://schemas.microsoft.com/office/drawing/2014/main" id="{7E2C4705-EAC3-483E-AAAE-FBEE851DD613}"/>
                </a:ext>
              </a:extLst>
            </p:cNvPr>
            <p:cNvSpPr/>
            <p:nvPr/>
          </p:nvSpPr>
          <p:spPr>
            <a:xfrm>
              <a:off x="870535" y="5902759"/>
              <a:ext cx="31668" cy="31668"/>
            </a:xfrm>
            <a:custGeom>
              <a:avLst/>
              <a:gdLst>
                <a:gd name="connsiteX0" fmla="*/ 23545 w 31667"/>
                <a:gd name="connsiteY0" fmla="*/ 16156 h 31667"/>
                <a:gd name="connsiteX1" fmla="*/ 16156 w 31667"/>
                <a:gd name="connsiteY1" fmla="*/ 23545 h 31667"/>
                <a:gd name="connsiteX2" fmla="*/ 8767 w 31667"/>
                <a:gd name="connsiteY2" fmla="*/ 16156 h 31667"/>
                <a:gd name="connsiteX3" fmla="*/ 16156 w 31667"/>
                <a:gd name="connsiteY3" fmla="*/ 8767 h 31667"/>
                <a:gd name="connsiteX4" fmla="*/ 23545 w 31667"/>
                <a:gd name="connsiteY4" fmla="*/ 16156 h 31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67" h="31667">
                  <a:moveTo>
                    <a:pt x="23545" y="16156"/>
                  </a:moveTo>
                  <a:cubicBezTo>
                    <a:pt x="23545" y="20237"/>
                    <a:pt x="20237" y="23545"/>
                    <a:pt x="16156" y="23545"/>
                  </a:cubicBezTo>
                  <a:cubicBezTo>
                    <a:pt x="12075" y="23545"/>
                    <a:pt x="8767" y="20237"/>
                    <a:pt x="8767" y="16156"/>
                  </a:cubicBezTo>
                  <a:cubicBezTo>
                    <a:pt x="8767" y="12075"/>
                    <a:pt x="12075" y="8767"/>
                    <a:pt x="16156" y="8767"/>
                  </a:cubicBezTo>
                  <a:cubicBezTo>
                    <a:pt x="20237" y="8767"/>
                    <a:pt x="23545" y="12075"/>
                    <a:pt x="23545" y="16156"/>
                  </a:cubicBezTo>
                  <a:close/>
                </a:path>
              </a:pathLst>
            </a:custGeom>
            <a:grpFill/>
            <a:ln w="10548" cap="flat">
              <a:solidFill>
                <a:schemeClr val="accent1"/>
              </a:solidFill>
              <a:prstDash val="solid"/>
              <a:miter/>
            </a:ln>
          </p:spPr>
          <p:txBody>
            <a:bodyPr rtlCol="0" anchor="ctr"/>
            <a:lstStyle/>
            <a:p>
              <a:endParaRPr lang="en-US"/>
            </a:p>
          </p:txBody>
        </p:sp>
        <p:sp>
          <p:nvSpPr>
            <p:cNvPr id="468" name="Freeform: Shape 467">
              <a:extLst>
                <a:ext uri="{FF2B5EF4-FFF2-40B4-BE49-F238E27FC236}">
                  <a16:creationId xmlns:a16="http://schemas.microsoft.com/office/drawing/2014/main" id="{EB7D35B1-1F9E-4B0E-A41E-E43B88B8DD05}"/>
                </a:ext>
              </a:extLst>
            </p:cNvPr>
            <p:cNvSpPr/>
            <p:nvPr/>
          </p:nvSpPr>
          <p:spPr>
            <a:xfrm>
              <a:off x="1042595" y="5601917"/>
              <a:ext cx="21112" cy="21112"/>
            </a:xfrm>
            <a:custGeom>
              <a:avLst/>
              <a:gdLst>
                <a:gd name="connsiteX0" fmla="*/ 17212 w 21111"/>
                <a:gd name="connsiteY0" fmla="*/ 12989 h 21111"/>
                <a:gd name="connsiteX1" fmla="*/ 12989 w 21111"/>
                <a:gd name="connsiteY1" fmla="*/ 17212 h 21111"/>
                <a:gd name="connsiteX2" fmla="*/ 8767 w 21111"/>
                <a:gd name="connsiteY2" fmla="*/ 12989 h 21111"/>
                <a:gd name="connsiteX3" fmla="*/ 12989 w 21111"/>
                <a:gd name="connsiteY3" fmla="*/ 8767 h 21111"/>
                <a:gd name="connsiteX4" fmla="*/ 17212 w 21111"/>
                <a:gd name="connsiteY4" fmla="*/ 12989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7212" y="12989"/>
                  </a:moveTo>
                  <a:cubicBezTo>
                    <a:pt x="17212" y="15321"/>
                    <a:pt x="15321" y="17212"/>
                    <a:pt x="12989" y="17212"/>
                  </a:cubicBezTo>
                  <a:cubicBezTo>
                    <a:pt x="10657" y="17212"/>
                    <a:pt x="8767" y="15321"/>
                    <a:pt x="8767" y="12989"/>
                  </a:cubicBezTo>
                  <a:cubicBezTo>
                    <a:pt x="8767" y="10657"/>
                    <a:pt x="10657" y="8767"/>
                    <a:pt x="12989" y="8767"/>
                  </a:cubicBezTo>
                  <a:cubicBezTo>
                    <a:pt x="15321" y="8767"/>
                    <a:pt x="17212" y="10657"/>
                    <a:pt x="17212" y="12989"/>
                  </a:cubicBezTo>
                  <a:close/>
                </a:path>
              </a:pathLst>
            </a:custGeom>
            <a:grpFill/>
            <a:ln w="10548" cap="flat">
              <a:solidFill>
                <a:schemeClr val="accent1"/>
              </a:solidFill>
              <a:prstDash val="solid"/>
              <a:miter/>
            </a:ln>
          </p:spPr>
          <p:txBody>
            <a:bodyPr rtlCol="0" anchor="ctr"/>
            <a:lstStyle/>
            <a:p>
              <a:endParaRPr lang="en-US"/>
            </a:p>
          </p:txBody>
        </p:sp>
        <p:sp>
          <p:nvSpPr>
            <p:cNvPr id="469" name="Freeform: Shape 468">
              <a:extLst>
                <a:ext uri="{FF2B5EF4-FFF2-40B4-BE49-F238E27FC236}">
                  <a16:creationId xmlns:a16="http://schemas.microsoft.com/office/drawing/2014/main" id="{223D482B-6A67-48E5-9CFB-61574B3DFD67}"/>
                </a:ext>
              </a:extLst>
            </p:cNvPr>
            <p:cNvSpPr/>
            <p:nvPr/>
          </p:nvSpPr>
          <p:spPr>
            <a:xfrm>
              <a:off x="2507746" y="5496358"/>
              <a:ext cx="21112" cy="21112"/>
            </a:xfrm>
            <a:custGeom>
              <a:avLst/>
              <a:gdLst>
                <a:gd name="connsiteX0" fmla="*/ 17211 w 21111"/>
                <a:gd name="connsiteY0" fmla="*/ 12989 h 21111"/>
                <a:gd name="connsiteX1" fmla="*/ 12989 w 21111"/>
                <a:gd name="connsiteY1" fmla="*/ 17212 h 21111"/>
                <a:gd name="connsiteX2" fmla="*/ 8767 w 21111"/>
                <a:gd name="connsiteY2" fmla="*/ 12989 h 21111"/>
                <a:gd name="connsiteX3" fmla="*/ 12989 w 21111"/>
                <a:gd name="connsiteY3" fmla="*/ 8767 h 21111"/>
                <a:gd name="connsiteX4" fmla="*/ 17211 w 21111"/>
                <a:gd name="connsiteY4" fmla="*/ 12989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7211" y="12989"/>
                  </a:moveTo>
                  <a:cubicBezTo>
                    <a:pt x="17211" y="15321"/>
                    <a:pt x="15321" y="17212"/>
                    <a:pt x="12989" y="17212"/>
                  </a:cubicBezTo>
                  <a:cubicBezTo>
                    <a:pt x="10657" y="17212"/>
                    <a:pt x="8767" y="15321"/>
                    <a:pt x="8767" y="12989"/>
                  </a:cubicBezTo>
                  <a:cubicBezTo>
                    <a:pt x="8767" y="10657"/>
                    <a:pt x="10657" y="8767"/>
                    <a:pt x="12989" y="8767"/>
                  </a:cubicBezTo>
                  <a:cubicBezTo>
                    <a:pt x="15321" y="8767"/>
                    <a:pt x="17211" y="10657"/>
                    <a:pt x="17211" y="12989"/>
                  </a:cubicBezTo>
                  <a:close/>
                </a:path>
              </a:pathLst>
            </a:custGeom>
            <a:grpFill/>
            <a:ln w="10548" cap="flat">
              <a:solidFill>
                <a:schemeClr val="accent1"/>
              </a:solidFill>
              <a:prstDash val="solid"/>
              <a:miter/>
            </a:ln>
          </p:spPr>
          <p:txBody>
            <a:bodyPr rtlCol="0" anchor="ctr"/>
            <a:lstStyle/>
            <a:p>
              <a:endParaRPr lang="en-US"/>
            </a:p>
          </p:txBody>
        </p:sp>
        <p:sp>
          <p:nvSpPr>
            <p:cNvPr id="470" name="Freeform: Shape 469">
              <a:extLst>
                <a:ext uri="{FF2B5EF4-FFF2-40B4-BE49-F238E27FC236}">
                  <a16:creationId xmlns:a16="http://schemas.microsoft.com/office/drawing/2014/main" id="{92344817-BF18-45D6-94C2-B47A96023C7D}"/>
                </a:ext>
              </a:extLst>
            </p:cNvPr>
            <p:cNvSpPr/>
            <p:nvPr/>
          </p:nvSpPr>
          <p:spPr>
            <a:xfrm>
              <a:off x="2421188" y="5705364"/>
              <a:ext cx="63335" cy="63335"/>
            </a:xfrm>
            <a:custGeom>
              <a:avLst/>
              <a:gdLst>
                <a:gd name="connsiteX0" fmla="*/ 55213 w 63335"/>
                <a:gd name="connsiteY0" fmla="*/ 31990 h 63335"/>
                <a:gd name="connsiteX1" fmla="*/ 31990 w 63335"/>
                <a:gd name="connsiteY1" fmla="*/ 55213 h 63335"/>
                <a:gd name="connsiteX2" fmla="*/ 8767 w 63335"/>
                <a:gd name="connsiteY2" fmla="*/ 31990 h 63335"/>
                <a:gd name="connsiteX3" fmla="*/ 31990 w 63335"/>
                <a:gd name="connsiteY3" fmla="*/ 8767 h 63335"/>
                <a:gd name="connsiteX4" fmla="*/ 55213 w 63335"/>
                <a:gd name="connsiteY4" fmla="*/ 31990 h 63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35" h="63335">
                  <a:moveTo>
                    <a:pt x="55213" y="31990"/>
                  </a:moveTo>
                  <a:cubicBezTo>
                    <a:pt x="55213" y="44815"/>
                    <a:pt x="44815" y="55213"/>
                    <a:pt x="31990" y="55213"/>
                  </a:cubicBezTo>
                  <a:cubicBezTo>
                    <a:pt x="19164" y="55213"/>
                    <a:pt x="8767" y="44815"/>
                    <a:pt x="8767" y="31990"/>
                  </a:cubicBezTo>
                  <a:cubicBezTo>
                    <a:pt x="8767" y="19164"/>
                    <a:pt x="19164" y="8767"/>
                    <a:pt x="31990" y="8767"/>
                  </a:cubicBezTo>
                  <a:cubicBezTo>
                    <a:pt x="44815" y="8767"/>
                    <a:pt x="55213" y="19164"/>
                    <a:pt x="55213" y="31990"/>
                  </a:cubicBezTo>
                  <a:close/>
                </a:path>
              </a:pathLst>
            </a:custGeom>
            <a:grpFill/>
            <a:ln w="10548" cap="flat">
              <a:solidFill>
                <a:schemeClr val="accent1"/>
              </a:solidFill>
              <a:prstDash val="solid"/>
              <a:miter/>
            </a:ln>
          </p:spPr>
          <p:txBody>
            <a:bodyPr rtlCol="0" anchor="ctr"/>
            <a:lstStyle/>
            <a:p>
              <a:endParaRPr lang="en-US"/>
            </a:p>
          </p:txBody>
        </p:sp>
        <p:sp>
          <p:nvSpPr>
            <p:cNvPr id="471" name="Freeform: Shape 470">
              <a:extLst>
                <a:ext uri="{FF2B5EF4-FFF2-40B4-BE49-F238E27FC236}">
                  <a16:creationId xmlns:a16="http://schemas.microsoft.com/office/drawing/2014/main" id="{7CFA6FE8-E66E-4818-B52B-64E5729CF94C}"/>
                </a:ext>
              </a:extLst>
            </p:cNvPr>
            <p:cNvSpPr/>
            <p:nvPr/>
          </p:nvSpPr>
          <p:spPr>
            <a:xfrm>
              <a:off x="2678751" y="5633584"/>
              <a:ext cx="31668" cy="31668"/>
            </a:xfrm>
            <a:custGeom>
              <a:avLst/>
              <a:gdLst>
                <a:gd name="connsiteX0" fmla="*/ 31990 w 31667"/>
                <a:gd name="connsiteY0" fmla="*/ 20378 h 31667"/>
                <a:gd name="connsiteX1" fmla="*/ 20378 w 31667"/>
                <a:gd name="connsiteY1" fmla="*/ 31990 h 31667"/>
                <a:gd name="connsiteX2" fmla="*/ 8767 w 31667"/>
                <a:gd name="connsiteY2" fmla="*/ 20378 h 31667"/>
                <a:gd name="connsiteX3" fmla="*/ 20378 w 31667"/>
                <a:gd name="connsiteY3" fmla="*/ 8767 h 31667"/>
                <a:gd name="connsiteX4" fmla="*/ 31990 w 31667"/>
                <a:gd name="connsiteY4" fmla="*/ 20378 h 31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67" h="31667">
                  <a:moveTo>
                    <a:pt x="31990" y="20378"/>
                  </a:moveTo>
                  <a:cubicBezTo>
                    <a:pt x="31990" y="26791"/>
                    <a:pt x="26791" y="31990"/>
                    <a:pt x="20378" y="31990"/>
                  </a:cubicBezTo>
                  <a:cubicBezTo>
                    <a:pt x="13965" y="31990"/>
                    <a:pt x="8767" y="26791"/>
                    <a:pt x="8767" y="20378"/>
                  </a:cubicBezTo>
                  <a:cubicBezTo>
                    <a:pt x="8767" y="13965"/>
                    <a:pt x="13965" y="8767"/>
                    <a:pt x="20378" y="8767"/>
                  </a:cubicBezTo>
                  <a:cubicBezTo>
                    <a:pt x="26791" y="8767"/>
                    <a:pt x="31990" y="13965"/>
                    <a:pt x="31990" y="20378"/>
                  </a:cubicBezTo>
                  <a:close/>
                </a:path>
              </a:pathLst>
            </a:custGeom>
            <a:grpFill/>
            <a:ln w="10548" cap="flat">
              <a:solidFill>
                <a:schemeClr val="accent1"/>
              </a:solidFill>
              <a:prstDash val="solid"/>
              <a:miter/>
            </a:ln>
          </p:spPr>
          <p:txBody>
            <a:bodyPr rtlCol="0" anchor="ctr"/>
            <a:lstStyle/>
            <a:p>
              <a:endParaRPr lang="en-US"/>
            </a:p>
          </p:txBody>
        </p:sp>
        <p:sp>
          <p:nvSpPr>
            <p:cNvPr id="472" name="Freeform: Shape 471">
              <a:extLst>
                <a:ext uri="{FF2B5EF4-FFF2-40B4-BE49-F238E27FC236}">
                  <a16:creationId xmlns:a16="http://schemas.microsoft.com/office/drawing/2014/main" id="{55E37612-F6EA-41BF-A11F-FE8B0B6843C4}"/>
                </a:ext>
              </a:extLst>
            </p:cNvPr>
            <p:cNvSpPr/>
            <p:nvPr/>
          </p:nvSpPr>
          <p:spPr>
            <a:xfrm>
              <a:off x="2642861" y="5690586"/>
              <a:ext cx="21112" cy="21112"/>
            </a:xfrm>
            <a:custGeom>
              <a:avLst/>
              <a:gdLst>
                <a:gd name="connsiteX0" fmla="*/ 17212 w 21111"/>
                <a:gd name="connsiteY0" fmla="*/ 12989 h 21111"/>
                <a:gd name="connsiteX1" fmla="*/ 12989 w 21111"/>
                <a:gd name="connsiteY1" fmla="*/ 17212 h 21111"/>
                <a:gd name="connsiteX2" fmla="*/ 8767 w 21111"/>
                <a:gd name="connsiteY2" fmla="*/ 12989 h 21111"/>
                <a:gd name="connsiteX3" fmla="*/ 12989 w 21111"/>
                <a:gd name="connsiteY3" fmla="*/ 8767 h 21111"/>
                <a:gd name="connsiteX4" fmla="*/ 17212 w 21111"/>
                <a:gd name="connsiteY4" fmla="*/ 12989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7212" y="12989"/>
                  </a:moveTo>
                  <a:cubicBezTo>
                    <a:pt x="17212" y="15321"/>
                    <a:pt x="15321" y="17212"/>
                    <a:pt x="12989" y="17212"/>
                  </a:cubicBezTo>
                  <a:cubicBezTo>
                    <a:pt x="10657" y="17212"/>
                    <a:pt x="8767" y="15321"/>
                    <a:pt x="8767" y="12989"/>
                  </a:cubicBezTo>
                  <a:cubicBezTo>
                    <a:pt x="8767" y="10657"/>
                    <a:pt x="10657" y="8767"/>
                    <a:pt x="12989" y="8767"/>
                  </a:cubicBezTo>
                  <a:cubicBezTo>
                    <a:pt x="15321" y="8767"/>
                    <a:pt x="17212" y="10657"/>
                    <a:pt x="17212" y="12989"/>
                  </a:cubicBezTo>
                  <a:close/>
                </a:path>
              </a:pathLst>
            </a:custGeom>
            <a:grpFill/>
            <a:ln w="10548" cap="flat">
              <a:solidFill>
                <a:schemeClr val="accent1"/>
              </a:solidFill>
              <a:prstDash val="solid"/>
              <a:miter/>
            </a:ln>
          </p:spPr>
          <p:txBody>
            <a:bodyPr rtlCol="0" anchor="ctr"/>
            <a:lstStyle/>
            <a:p>
              <a:endParaRPr lang="en-US"/>
            </a:p>
          </p:txBody>
        </p:sp>
        <p:sp>
          <p:nvSpPr>
            <p:cNvPr id="473" name="Freeform: Shape 472">
              <a:extLst>
                <a:ext uri="{FF2B5EF4-FFF2-40B4-BE49-F238E27FC236}">
                  <a16:creationId xmlns:a16="http://schemas.microsoft.com/office/drawing/2014/main" id="{26ABFAAB-991D-4802-8F37-77AE8C3F5D32}"/>
                </a:ext>
              </a:extLst>
            </p:cNvPr>
            <p:cNvSpPr/>
            <p:nvPr/>
          </p:nvSpPr>
          <p:spPr>
            <a:xfrm>
              <a:off x="2609082" y="5667363"/>
              <a:ext cx="21112" cy="21112"/>
            </a:xfrm>
            <a:custGeom>
              <a:avLst/>
              <a:gdLst>
                <a:gd name="connsiteX0" fmla="*/ 21434 w 21111"/>
                <a:gd name="connsiteY0" fmla="*/ 15100 h 21111"/>
                <a:gd name="connsiteX1" fmla="*/ 15100 w 21111"/>
                <a:gd name="connsiteY1" fmla="*/ 21434 h 21111"/>
                <a:gd name="connsiteX2" fmla="*/ 8767 w 21111"/>
                <a:gd name="connsiteY2" fmla="*/ 15100 h 21111"/>
                <a:gd name="connsiteX3" fmla="*/ 15100 w 21111"/>
                <a:gd name="connsiteY3" fmla="*/ 8767 h 21111"/>
                <a:gd name="connsiteX4" fmla="*/ 21434 w 21111"/>
                <a:gd name="connsiteY4" fmla="*/ 15100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21434" y="15100"/>
                  </a:moveTo>
                  <a:cubicBezTo>
                    <a:pt x="21434" y="18598"/>
                    <a:pt x="18598" y="21434"/>
                    <a:pt x="15100" y="21434"/>
                  </a:cubicBezTo>
                  <a:cubicBezTo>
                    <a:pt x="11602" y="21434"/>
                    <a:pt x="8767" y="18598"/>
                    <a:pt x="8767" y="15100"/>
                  </a:cubicBezTo>
                  <a:cubicBezTo>
                    <a:pt x="8767" y="11602"/>
                    <a:pt x="11602" y="8767"/>
                    <a:pt x="15100" y="8767"/>
                  </a:cubicBezTo>
                  <a:cubicBezTo>
                    <a:pt x="18598" y="8767"/>
                    <a:pt x="21434" y="11602"/>
                    <a:pt x="21434" y="15100"/>
                  </a:cubicBezTo>
                  <a:close/>
                </a:path>
              </a:pathLst>
            </a:custGeom>
            <a:grpFill/>
            <a:ln w="10548" cap="flat">
              <a:solidFill>
                <a:schemeClr val="accent1"/>
              </a:solidFill>
              <a:prstDash val="solid"/>
              <a:miter/>
            </a:ln>
          </p:spPr>
          <p:txBody>
            <a:bodyPr rtlCol="0" anchor="ctr"/>
            <a:lstStyle/>
            <a:p>
              <a:endParaRPr lang="en-US"/>
            </a:p>
          </p:txBody>
        </p:sp>
        <p:sp>
          <p:nvSpPr>
            <p:cNvPr id="474" name="Freeform: Shape 473">
              <a:extLst>
                <a:ext uri="{FF2B5EF4-FFF2-40B4-BE49-F238E27FC236}">
                  <a16:creationId xmlns:a16="http://schemas.microsoft.com/office/drawing/2014/main" id="{381432CA-3C27-4FF7-8B2B-E3ADED35D1E1}"/>
                </a:ext>
              </a:extLst>
            </p:cNvPr>
            <p:cNvSpPr/>
            <p:nvPr/>
          </p:nvSpPr>
          <p:spPr>
            <a:xfrm>
              <a:off x="2677695" y="5718031"/>
              <a:ext cx="21112" cy="21112"/>
            </a:xfrm>
            <a:custGeom>
              <a:avLst/>
              <a:gdLst>
                <a:gd name="connsiteX0" fmla="*/ 21434 w 21111"/>
                <a:gd name="connsiteY0" fmla="*/ 15100 h 21111"/>
                <a:gd name="connsiteX1" fmla="*/ 15100 w 21111"/>
                <a:gd name="connsiteY1" fmla="*/ 21434 h 21111"/>
                <a:gd name="connsiteX2" fmla="*/ 8767 w 21111"/>
                <a:gd name="connsiteY2" fmla="*/ 15100 h 21111"/>
                <a:gd name="connsiteX3" fmla="*/ 15100 w 21111"/>
                <a:gd name="connsiteY3" fmla="*/ 8767 h 21111"/>
                <a:gd name="connsiteX4" fmla="*/ 21434 w 21111"/>
                <a:gd name="connsiteY4" fmla="*/ 15100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21434" y="15100"/>
                  </a:moveTo>
                  <a:cubicBezTo>
                    <a:pt x="21434" y="18598"/>
                    <a:pt x="18598" y="21434"/>
                    <a:pt x="15100" y="21434"/>
                  </a:cubicBezTo>
                  <a:cubicBezTo>
                    <a:pt x="11602" y="21434"/>
                    <a:pt x="8767" y="18598"/>
                    <a:pt x="8767" y="15100"/>
                  </a:cubicBezTo>
                  <a:cubicBezTo>
                    <a:pt x="8767" y="11602"/>
                    <a:pt x="11602" y="8767"/>
                    <a:pt x="15100" y="8767"/>
                  </a:cubicBezTo>
                  <a:cubicBezTo>
                    <a:pt x="18598" y="8767"/>
                    <a:pt x="21434" y="11602"/>
                    <a:pt x="21434" y="15100"/>
                  </a:cubicBezTo>
                  <a:close/>
                </a:path>
              </a:pathLst>
            </a:custGeom>
            <a:grpFill/>
            <a:ln w="10548" cap="flat">
              <a:solidFill>
                <a:schemeClr val="accent1"/>
              </a:solidFill>
              <a:prstDash val="solid"/>
              <a:miter/>
            </a:ln>
          </p:spPr>
          <p:txBody>
            <a:bodyPr rtlCol="0" anchor="ctr"/>
            <a:lstStyle/>
            <a:p>
              <a:endParaRPr lang="en-US"/>
            </a:p>
          </p:txBody>
        </p:sp>
        <p:sp>
          <p:nvSpPr>
            <p:cNvPr id="475" name="Freeform: Shape 474">
              <a:extLst>
                <a:ext uri="{FF2B5EF4-FFF2-40B4-BE49-F238E27FC236}">
                  <a16:creationId xmlns:a16="http://schemas.microsoft.com/office/drawing/2014/main" id="{4AC3037C-6B42-4D9A-BB99-2CAE9E8C4CD4}"/>
                </a:ext>
              </a:extLst>
            </p:cNvPr>
            <p:cNvSpPr/>
            <p:nvPr/>
          </p:nvSpPr>
          <p:spPr>
            <a:xfrm>
              <a:off x="2799087" y="5656807"/>
              <a:ext cx="31668" cy="31668"/>
            </a:xfrm>
            <a:custGeom>
              <a:avLst/>
              <a:gdLst>
                <a:gd name="connsiteX0" fmla="*/ 25656 w 31667"/>
                <a:gd name="connsiteY0" fmla="*/ 17212 h 31667"/>
                <a:gd name="connsiteX1" fmla="*/ 17212 w 31667"/>
                <a:gd name="connsiteY1" fmla="*/ 25656 h 31667"/>
                <a:gd name="connsiteX2" fmla="*/ 8767 w 31667"/>
                <a:gd name="connsiteY2" fmla="*/ 17212 h 31667"/>
                <a:gd name="connsiteX3" fmla="*/ 17212 w 31667"/>
                <a:gd name="connsiteY3" fmla="*/ 8767 h 31667"/>
                <a:gd name="connsiteX4" fmla="*/ 25656 w 31667"/>
                <a:gd name="connsiteY4" fmla="*/ 17212 h 31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67" h="31667">
                  <a:moveTo>
                    <a:pt x="25656" y="17212"/>
                  </a:moveTo>
                  <a:cubicBezTo>
                    <a:pt x="25656" y="21875"/>
                    <a:pt x="21875" y="25656"/>
                    <a:pt x="17212" y="25656"/>
                  </a:cubicBezTo>
                  <a:cubicBezTo>
                    <a:pt x="12548" y="25656"/>
                    <a:pt x="8767" y="21875"/>
                    <a:pt x="8767" y="17212"/>
                  </a:cubicBezTo>
                  <a:cubicBezTo>
                    <a:pt x="8767" y="12548"/>
                    <a:pt x="12548" y="8767"/>
                    <a:pt x="17212" y="8767"/>
                  </a:cubicBezTo>
                  <a:cubicBezTo>
                    <a:pt x="21876" y="8767"/>
                    <a:pt x="25656" y="12548"/>
                    <a:pt x="25656" y="17212"/>
                  </a:cubicBezTo>
                  <a:close/>
                </a:path>
              </a:pathLst>
            </a:custGeom>
            <a:grpFill/>
            <a:ln w="10548" cap="flat">
              <a:solidFill>
                <a:schemeClr val="accent1"/>
              </a:solidFill>
              <a:prstDash val="solid"/>
              <a:miter/>
            </a:ln>
          </p:spPr>
          <p:txBody>
            <a:bodyPr rtlCol="0" anchor="ctr"/>
            <a:lstStyle/>
            <a:p>
              <a:endParaRPr lang="en-US"/>
            </a:p>
          </p:txBody>
        </p:sp>
        <p:sp>
          <p:nvSpPr>
            <p:cNvPr id="476" name="Freeform: Shape 475">
              <a:extLst>
                <a:ext uri="{FF2B5EF4-FFF2-40B4-BE49-F238E27FC236}">
                  <a16:creationId xmlns:a16="http://schemas.microsoft.com/office/drawing/2014/main" id="{719125C9-629E-4A13-9259-57FA85951016}"/>
                </a:ext>
              </a:extLst>
            </p:cNvPr>
            <p:cNvSpPr/>
            <p:nvPr/>
          </p:nvSpPr>
          <p:spPr>
            <a:xfrm>
              <a:off x="2876145" y="5645196"/>
              <a:ext cx="10556" cy="10556"/>
            </a:xfrm>
            <a:custGeom>
              <a:avLst/>
              <a:gdLst/>
              <a:ahLst/>
              <a:cxnLst/>
              <a:rect l="l" t="t" r="r" b="b"/>
              <a:pathLst>
                <a:path w="10555" h="10555"/>
              </a:pathLst>
            </a:custGeom>
            <a:grpFill/>
            <a:ln w="10548" cap="flat">
              <a:solidFill>
                <a:schemeClr val="accent1"/>
              </a:solidFill>
              <a:prstDash val="solid"/>
              <a:miter/>
            </a:ln>
          </p:spPr>
          <p:txBody>
            <a:bodyPr rtlCol="0" anchor="ctr"/>
            <a:lstStyle/>
            <a:p>
              <a:endParaRPr lang="en-US"/>
            </a:p>
          </p:txBody>
        </p:sp>
        <p:sp>
          <p:nvSpPr>
            <p:cNvPr id="477" name="Freeform: Shape 476">
              <a:extLst>
                <a:ext uri="{FF2B5EF4-FFF2-40B4-BE49-F238E27FC236}">
                  <a16:creationId xmlns:a16="http://schemas.microsoft.com/office/drawing/2014/main" id="{241E592D-DCF7-4908-9338-09A4AFF36286}"/>
                </a:ext>
              </a:extLst>
            </p:cNvPr>
            <p:cNvSpPr/>
            <p:nvPr/>
          </p:nvSpPr>
          <p:spPr>
            <a:xfrm>
              <a:off x="2601693" y="6029429"/>
              <a:ext cx="63335" cy="63335"/>
            </a:xfrm>
            <a:custGeom>
              <a:avLst/>
              <a:gdLst>
                <a:gd name="connsiteX0" fmla="*/ 63657 w 63335"/>
                <a:gd name="connsiteY0" fmla="*/ 36212 h 63335"/>
                <a:gd name="connsiteX1" fmla="*/ 36212 w 63335"/>
                <a:gd name="connsiteY1" fmla="*/ 63657 h 63335"/>
                <a:gd name="connsiteX2" fmla="*/ 8767 w 63335"/>
                <a:gd name="connsiteY2" fmla="*/ 36212 h 63335"/>
                <a:gd name="connsiteX3" fmla="*/ 36212 w 63335"/>
                <a:gd name="connsiteY3" fmla="*/ 8767 h 63335"/>
                <a:gd name="connsiteX4" fmla="*/ 63657 w 63335"/>
                <a:gd name="connsiteY4" fmla="*/ 36212 h 63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35" h="63335">
                  <a:moveTo>
                    <a:pt x="63657" y="36212"/>
                  </a:moveTo>
                  <a:cubicBezTo>
                    <a:pt x="63657" y="51370"/>
                    <a:pt x="51370" y="63657"/>
                    <a:pt x="36212" y="63657"/>
                  </a:cubicBezTo>
                  <a:cubicBezTo>
                    <a:pt x="21054" y="63657"/>
                    <a:pt x="8767" y="51370"/>
                    <a:pt x="8767" y="36212"/>
                  </a:cubicBezTo>
                  <a:cubicBezTo>
                    <a:pt x="8767" y="21054"/>
                    <a:pt x="21054" y="8767"/>
                    <a:pt x="36212" y="8767"/>
                  </a:cubicBezTo>
                  <a:cubicBezTo>
                    <a:pt x="51370" y="8767"/>
                    <a:pt x="63657" y="21055"/>
                    <a:pt x="63657" y="36212"/>
                  </a:cubicBezTo>
                  <a:close/>
                </a:path>
              </a:pathLst>
            </a:custGeom>
            <a:grpFill/>
            <a:ln w="10548" cap="flat">
              <a:solidFill>
                <a:schemeClr val="accent1"/>
              </a:solidFill>
              <a:prstDash val="solid"/>
              <a:miter/>
            </a:ln>
          </p:spPr>
          <p:txBody>
            <a:bodyPr rtlCol="0" anchor="ctr"/>
            <a:lstStyle/>
            <a:p>
              <a:endParaRPr lang="en-US"/>
            </a:p>
          </p:txBody>
        </p:sp>
        <p:sp>
          <p:nvSpPr>
            <p:cNvPr id="478" name="Freeform: Shape 477">
              <a:extLst>
                <a:ext uri="{FF2B5EF4-FFF2-40B4-BE49-F238E27FC236}">
                  <a16:creationId xmlns:a16="http://schemas.microsoft.com/office/drawing/2014/main" id="{E1141039-7FF1-4386-BF93-43F1A550791A}"/>
                </a:ext>
              </a:extLst>
            </p:cNvPr>
            <p:cNvSpPr/>
            <p:nvPr/>
          </p:nvSpPr>
          <p:spPr>
            <a:xfrm>
              <a:off x="933664" y="5529932"/>
              <a:ext cx="105558" cy="105558"/>
            </a:xfrm>
            <a:custGeom>
              <a:avLst/>
              <a:gdLst>
                <a:gd name="connsiteX0" fmla="*/ 107142 w 105558"/>
                <a:gd name="connsiteY0" fmla="*/ 57529 h 105558"/>
                <a:gd name="connsiteX1" fmla="*/ 57529 w 105558"/>
                <a:gd name="connsiteY1" fmla="*/ 107142 h 105558"/>
                <a:gd name="connsiteX2" fmla="*/ 7917 w 105558"/>
                <a:gd name="connsiteY2" fmla="*/ 57529 h 105558"/>
                <a:gd name="connsiteX3" fmla="*/ 57529 w 105558"/>
                <a:gd name="connsiteY3" fmla="*/ 7917 h 105558"/>
                <a:gd name="connsiteX4" fmla="*/ 107142 w 105558"/>
                <a:gd name="connsiteY4" fmla="*/ 57529 h 105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58" h="105558">
                  <a:moveTo>
                    <a:pt x="107142" y="57529"/>
                  </a:moveTo>
                  <a:cubicBezTo>
                    <a:pt x="107142" y="84930"/>
                    <a:pt x="84930" y="107142"/>
                    <a:pt x="57529" y="107142"/>
                  </a:cubicBezTo>
                  <a:cubicBezTo>
                    <a:pt x="30129" y="107142"/>
                    <a:pt x="7917" y="84930"/>
                    <a:pt x="7917" y="57529"/>
                  </a:cubicBezTo>
                  <a:cubicBezTo>
                    <a:pt x="7917" y="30129"/>
                    <a:pt x="30129" y="7917"/>
                    <a:pt x="57529" y="7917"/>
                  </a:cubicBezTo>
                  <a:cubicBezTo>
                    <a:pt x="84930" y="7917"/>
                    <a:pt x="107142" y="30129"/>
                    <a:pt x="107142" y="57529"/>
                  </a:cubicBezTo>
                  <a:close/>
                </a:path>
              </a:pathLst>
            </a:custGeom>
            <a:grpFill/>
            <a:ln w="9525" cap="flat">
              <a:solidFill>
                <a:schemeClr val="accent1"/>
              </a:solidFill>
              <a:prstDash val="solid"/>
              <a:miter/>
            </a:ln>
          </p:spPr>
          <p:txBody>
            <a:bodyPr rtlCol="0" anchor="ctr"/>
            <a:lstStyle/>
            <a:p>
              <a:endParaRPr lang="en-US"/>
            </a:p>
          </p:txBody>
        </p:sp>
        <p:sp>
          <p:nvSpPr>
            <p:cNvPr id="479" name="Freeform: Shape 478">
              <a:extLst>
                <a:ext uri="{FF2B5EF4-FFF2-40B4-BE49-F238E27FC236}">
                  <a16:creationId xmlns:a16="http://schemas.microsoft.com/office/drawing/2014/main" id="{2587BAEB-D31D-4ABC-A4F8-E2028B126968}"/>
                </a:ext>
              </a:extLst>
            </p:cNvPr>
            <p:cNvSpPr/>
            <p:nvPr/>
          </p:nvSpPr>
          <p:spPr>
            <a:xfrm>
              <a:off x="943165" y="5560543"/>
              <a:ext cx="95003" cy="84447"/>
            </a:xfrm>
            <a:custGeom>
              <a:avLst/>
              <a:gdLst>
                <a:gd name="connsiteX0" fmla="*/ 7917 w 95002"/>
                <a:gd name="connsiteY0" fmla="*/ 56474 h 84446"/>
                <a:gd name="connsiteX1" fmla="*/ 46974 w 95002"/>
                <a:gd name="connsiteY1" fmla="*/ 76530 h 84446"/>
                <a:gd name="connsiteX2" fmla="*/ 96586 w 95002"/>
                <a:gd name="connsiteY2" fmla="*/ 27973 h 84446"/>
                <a:gd name="connsiteX3" fmla="*/ 57529 w 95002"/>
                <a:gd name="connsiteY3" fmla="*/ 7917 h 84446"/>
                <a:gd name="connsiteX4" fmla="*/ 7917 w 95002"/>
                <a:gd name="connsiteY4" fmla="*/ 56474 h 8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02" h="84446">
                  <a:moveTo>
                    <a:pt x="7917" y="56474"/>
                  </a:moveTo>
                  <a:cubicBezTo>
                    <a:pt x="17417" y="68085"/>
                    <a:pt x="31140" y="76530"/>
                    <a:pt x="46974" y="76530"/>
                  </a:cubicBezTo>
                  <a:cubicBezTo>
                    <a:pt x="74419" y="76530"/>
                    <a:pt x="96586" y="54363"/>
                    <a:pt x="96586" y="27973"/>
                  </a:cubicBezTo>
                  <a:cubicBezTo>
                    <a:pt x="87086" y="16362"/>
                    <a:pt x="73363" y="7917"/>
                    <a:pt x="57529" y="7917"/>
                  </a:cubicBezTo>
                  <a:cubicBezTo>
                    <a:pt x="30084" y="7917"/>
                    <a:pt x="8972" y="29029"/>
                    <a:pt x="7917" y="56474"/>
                  </a:cubicBezTo>
                  <a:close/>
                </a:path>
              </a:pathLst>
            </a:custGeom>
            <a:grpFill/>
            <a:ln w="9525" cap="flat">
              <a:solidFill>
                <a:schemeClr val="accent1"/>
              </a:solidFill>
              <a:prstDash val="solid"/>
              <a:miter/>
            </a:ln>
          </p:spPr>
          <p:txBody>
            <a:bodyPr rtlCol="0" anchor="ctr"/>
            <a:lstStyle/>
            <a:p>
              <a:endParaRPr lang="en-US"/>
            </a:p>
          </p:txBody>
        </p:sp>
        <p:sp>
          <p:nvSpPr>
            <p:cNvPr id="480" name="Freeform: Shape 479">
              <a:extLst>
                <a:ext uri="{FF2B5EF4-FFF2-40B4-BE49-F238E27FC236}">
                  <a16:creationId xmlns:a16="http://schemas.microsoft.com/office/drawing/2014/main" id="{8C86365E-BC0D-477E-B567-CA94D7BD3B30}"/>
                </a:ext>
              </a:extLst>
            </p:cNvPr>
            <p:cNvSpPr/>
            <p:nvPr/>
          </p:nvSpPr>
          <p:spPr>
            <a:xfrm>
              <a:off x="362799" y="5623029"/>
              <a:ext cx="21112" cy="21112"/>
            </a:xfrm>
            <a:custGeom>
              <a:avLst/>
              <a:gdLst>
                <a:gd name="connsiteX0" fmla="*/ 17212 w 21111"/>
                <a:gd name="connsiteY0" fmla="*/ 12989 h 21111"/>
                <a:gd name="connsiteX1" fmla="*/ 12989 w 21111"/>
                <a:gd name="connsiteY1" fmla="*/ 17212 h 21111"/>
                <a:gd name="connsiteX2" fmla="*/ 8767 w 21111"/>
                <a:gd name="connsiteY2" fmla="*/ 12989 h 21111"/>
                <a:gd name="connsiteX3" fmla="*/ 12989 w 21111"/>
                <a:gd name="connsiteY3" fmla="*/ 8767 h 21111"/>
                <a:gd name="connsiteX4" fmla="*/ 17212 w 21111"/>
                <a:gd name="connsiteY4" fmla="*/ 12989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7212" y="12989"/>
                  </a:moveTo>
                  <a:cubicBezTo>
                    <a:pt x="17212" y="15321"/>
                    <a:pt x="15321" y="17212"/>
                    <a:pt x="12989" y="17212"/>
                  </a:cubicBezTo>
                  <a:cubicBezTo>
                    <a:pt x="10657" y="17212"/>
                    <a:pt x="8767" y="15321"/>
                    <a:pt x="8767" y="12989"/>
                  </a:cubicBezTo>
                  <a:cubicBezTo>
                    <a:pt x="8767" y="10657"/>
                    <a:pt x="10657" y="8767"/>
                    <a:pt x="12989" y="8767"/>
                  </a:cubicBezTo>
                  <a:cubicBezTo>
                    <a:pt x="15321" y="8767"/>
                    <a:pt x="17212" y="10657"/>
                    <a:pt x="17212" y="12989"/>
                  </a:cubicBezTo>
                  <a:close/>
                </a:path>
              </a:pathLst>
            </a:custGeom>
            <a:grpFill/>
            <a:ln w="10548" cap="flat">
              <a:solidFill>
                <a:schemeClr val="accent1"/>
              </a:solidFill>
              <a:prstDash val="solid"/>
              <a:miter/>
            </a:ln>
          </p:spPr>
          <p:txBody>
            <a:bodyPr rtlCol="0" anchor="ctr"/>
            <a:lstStyle/>
            <a:p>
              <a:endParaRPr lang="en-US"/>
            </a:p>
          </p:txBody>
        </p:sp>
        <p:sp>
          <p:nvSpPr>
            <p:cNvPr id="481" name="Freeform: Shape 480">
              <a:extLst>
                <a:ext uri="{FF2B5EF4-FFF2-40B4-BE49-F238E27FC236}">
                  <a16:creationId xmlns:a16="http://schemas.microsoft.com/office/drawing/2014/main" id="{5B2E5F8D-A36A-45F0-B80F-CE214C3D221F}"/>
                </a:ext>
              </a:extLst>
            </p:cNvPr>
            <p:cNvSpPr/>
            <p:nvPr/>
          </p:nvSpPr>
          <p:spPr>
            <a:xfrm>
              <a:off x="224517" y="5730698"/>
              <a:ext cx="63335" cy="63335"/>
            </a:xfrm>
            <a:custGeom>
              <a:avLst/>
              <a:gdLst>
                <a:gd name="connsiteX0" fmla="*/ 55213 w 63335"/>
                <a:gd name="connsiteY0" fmla="*/ 31990 h 63335"/>
                <a:gd name="connsiteX1" fmla="*/ 31990 w 63335"/>
                <a:gd name="connsiteY1" fmla="*/ 55213 h 63335"/>
                <a:gd name="connsiteX2" fmla="*/ 8767 w 63335"/>
                <a:gd name="connsiteY2" fmla="*/ 31990 h 63335"/>
                <a:gd name="connsiteX3" fmla="*/ 31990 w 63335"/>
                <a:gd name="connsiteY3" fmla="*/ 8767 h 63335"/>
                <a:gd name="connsiteX4" fmla="*/ 55213 w 63335"/>
                <a:gd name="connsiteY4" fmla="*/ 31990 h 63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35" h="63335">
                  <a:moveTo>
                    <a:pt x="55213" y="31990"/>
                  </a:moveTo>
                  <a:cubicBezTo>
                    <a:pt x="55213" y="44815"/>
                    <a:pt x="44815" y="55213"/>
                    <a:pt x="31990" y="55213"/>
                  </a:cubicBezTo>
                  <a:cubicBezTo>
                    <a:pt x="19164" y="55213"/>
                    <a:pt x="8767" y="44815"/>
                    <a:pt x="8767" y="31990"/>
                  </a:cubicBezTo>
                  <a:cubicBezTo>
                    <a:pt x="8767" y="19164"/>
                    <a:pt x="19164" y="8767"/>
                    <a:pt x="31990" y="8767"/>
                  </a:cubicBezTo>
                  <a:cubicBezTo>
                    <a:pt x="44815" y="8767"/>
                    <a:pt x="55213" y="19164"/>
                    <a:pt x="55213" y="31990"/>
                  </a:cubicBezTo>
                  <a:close/>
                </a:path>
              </a:pathLst>
            </a:custGeom>
            <a:grpFill/>
            <a:ln w="10548" cap="flat">
              <a:solidFill>
                <a:schemeClr val="accent1"/>
              </a:solidFill>
              <a:prstDash val="solid"/>
              <a:miter/>
            </a:ln>
          </p:spPr>
          <p:txBody>
            <a:bodyPr rtlCol="0" anchor="ctr"/>
            <a:lstStyle/>
            <a:p>
              <a:endParaRPr lang="en-US"/>
            </a:p>
          </p:txBody>
        </p:sp>
        <p:sp>
          <p:nvSpPr>
            <p:cNvPr id="482" name="Freeform: Shape 481">
              <a:extLst>
                <a:ext uri="{FF2B5EF4-FFF2-40B4-BE49-F238E27FC236}">
                  <a16:creationId xmlns:a16="http://schemas.microsoft.com/office/drawing/2014/main" id="{7B8D63AB-768A-4515-8673-E2BE5B748295}"/>
                </a:ext>
              </a:extLst>
            </p:cNvPr>
            <p:cNvSpPr/>
            <p:nvPr/>
          </p:nvSpPr>
          <p:spPr>
            <a:xfrm>
              <a:off x="563360" y="5658918"/>
              <a:ext cx="31668" cy="31668"/>
            </a:xfrm>
            <a:custGeom>
              <a:avLst/>
              <a:gdLst>
                <a:gd name="connsiteX0" fmla="*/ 31990 w 31667"/>
                <a:gd name="connsiteY0" fmla="*/ 20378 h 31667"/>
                <a:gd name="connsiteX1" fmla="*/ 20378 w 31667"/>
                <a:gd name="connsiteY1" fmla="*/ 31990 h 31667"/>
                <a:gd name="connsiteX2" fmla="*/ 8767 w 31667"/>
                <a:gd name="connsiteY2" fmla="*/ 20378 h 31667"/>
                <a:gd name="connsiteX3" fmla="*/ 20378 w 31667"/>
                <a:gd name="connsiteY3" fmla="*/ 8767 h 31667"/>
                <a:gd name="connsiteX4" fmla="*/ 31990 w 31667"/>
                <a:gd name="connsiteY4" fmla="*/ 20378 h 31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67" h="31667">
                  <a:moveTo>
                    <a:pt x="31990" y="20378"/>
                  </a:moveTo>
                  <a:cubicBezTo>
                    <a:pt x="31990" y="26791"/>
                    <a:pt x="26791" y="31990"/>
                    <a:pt x="20378" y="31990"/>
                  </a:cubicBezTo>
                  <a:cubicBezTo>
                    <a:pt x="13965" y="31990"/>
                    <a:pt x="8767" y="26791"/>
                    <a:pt x="8767" y="20378"/>
                  </a:cubicBezTo>
                  <a:cubicBezTo>
                    <a:pt x="8767" y="13965"/>
                    <a:pt x="13965" y="8767"/>
                    <a:pt x="20378" y="8767"/>
                  </a:cubicBezTo>
                  <a:cubicBezTo>
                    <a:pt x="26791" y="8767"/>
                    <a:pt x="31990" y="13965"/>
                    <a:pt x="31990" y="20378"/>
                  </a:cubicBezTo>
                  <a:close/>
                </a:path>
              </a:pathLst>
            </a:custGeom>
            <a:grpFill/>
            <a:ln w="10548" cap="flat">
              <a:solidFill>
                <a:schemeClr val="accent1"/>
              </a:solidFill>
              <a:prstDash val="solid"/>
              <a:miter/>
            </a:ln>
          </p:spPr>
          <p:txBody>
            <a:bodyPr rtlCol="0" anchor="ctr"/>
            <a:lstStyle/>
            <a:p>
              <a:endParaRPr lang="en-US"/>
            </a:p>
          </p:txBody>
        </p:sp>
        <p:sp>
          <p:nvSpPr>
            <p:cNvPr id="483" name="Freeform: Shape 482">
              <a:extLst>
                <a:ext uri="{FF2B5EF4-FFF2-40B4-BE49-F238E27FC236}">
                  <a16:creationId xmlns:a16="http://schemas.microsoft.com/office/drawing/2014/main" id="{E03C9362-82A1-43A0-B17A-24332CDFEA73}"/>
                </a:ext>
              </a:extLst>
            </p:cNvPr>
            <p:cNvSpPr/>
            <p:nvPr/>
          </p:nvSpPr>
          <p:spPr>
            <a:xfrm>
              <a:off x="496858" y="5735976"/>
              <a:ext cx="21112" cy="21112"/>
            </a:xfrm>
            <a:custGeom>
              <a:avLst/>
              <a:gdLst>
                <a:gd name="connsiteX0" fmla="*/ 17212 w 21111"/>
                <a:gd name="connsiteY0" fmla="*/ 12989 h 21111"/>
                <a:gd name="connsiteX1" fmla="*/ 12989 w 21111"/>
                <a:gd name="connsiteY1" fmla="*/ 17212 h 21111"/>
                <a:gd name="connsiteX2" fmla="*/ 8767 w 21111"/>
                <a:gd name="connsiteY2" fmla="*/ 12989 h 21111"/>
                <a:gd name="connsiteX3" fmla="*/ 12989 w 21111"/>
                <a:gd name="connsiteY3" fmla="*/ 8767 h 21111"/>
                <a:gd name="connsiteX4" fmla="*/ 17212 w 21111"/>
                <a:gd name="connsiteY4" fmla="*/ 12989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7212" y="12989"/>
                  </a:moveTo>
                  <a:cubicBezTo>
                    <a:pt x="17212" y="15321"/>
                    <a:pt x="15321" y="17212"/>
                    <a:pt x="12989" y="17212"/>
                  </a:cubicBezTo>
                  <a:cubicBezTo>
                    <a:pt x="10657" y="17212"/>
                    <a:pt x="8767" y="15321"/>
                    <a:pt x="8767" y="12989"/>
                  </a:cubicBezTo>
                  <a:cubicBezTo>
                    <a:pt x="8767" y="10657"/>
                    <a:pt x="10657" y="8767"/>
                    <a:pt x="12989" y="8767"/>
                  </a:cubicBezTo>
                  <a:cubicBezTo>
                    <a:pt x="15321" y="8767"/>
                    <a:pt x="17212" y="10657"/>
                    <a:pt x="17212" y="12989"/>
                  </a:cubicBezTo>
                  <a:close/>
                </a:path>
              </a:pathLst>
            </a:custGeom>
            <a:grpFill/>
            <a:ln w="10548" cap="flat">
              <a:solidFill>
                <a:schemeClr val="accent1"/>
              </a:solidFill>
              <a:prstDash val="solid"/>
              <a:miter/>
            </a:ln>
          </p:spPr>
          <p:txBody>
            <a:bodyPr rtlCol="0" anchor="ctr"/>
            <a:lstStyle/>
            <a:p>
              <a:endParaRPr lang="en-US"/>
            </a:p>
          </p:txBody>
        </p:sp>
        <p:sp>
          <p:nvSpPr>
            <p:cNvPr id="484" name="Freeform: Shape 483">
              <a:extLst>
                <a:ext uri="{FF2B5EF4-FFF2-40B4-BE49-F238E27FC236}">
                  <a16:creationId xmlns:a16="http://schemas.microsoft.com/office/drawing/2014/main" id="{96EC8AA3-C913-48B4-B7CE-1F2CC48BEFB3}"/>
                </a:ext>
              </a:extLst>
            </p:cNvPr>
            <p:cNvSpPr/>
            <p:nvPr/>
          </p:nvSpPr>
          <p:spPr>
            <a:xfrm>
              <a:off x="464135" y="5712753"/>
              <a:ext cx="21112" cy="21112"/>
            </a:xfrm>
            <a:custGeom>
              <a:avLst/>
              <a:gdLst>
                <a:gd name="connsiteX0" fmla="*/ 21434 w 21111"/>
                <a:gd name="connsiteY0" fmla="*/ 15100 h 21111"/>
                <a:gd name="connsiteX1" fmla="*/ 15100 w 21111"/>
                <a:gd name="connsiteY1" fmla="*/ 21434 h 21111"/>
                <a:gd name="connsiteX2" fmla="*/ 8767 w 21111"/>
                <a:gd name="connsiteY2" fmla="*/ 15100 h 21111"/>
                <a:gd name="connsiteX3" fmla="*/ 15100 w 21111"/>
                <a:gd name="connsiteY3" fmla="*/ 8767 h 21111"/>
                <a:gd name="connsiteX4" fmla="*/ 21434 w 21111"/>
                <a:gd name="connsiteY4" fmla="*/ 15100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21434" y="15100"/>
                  </a:moveTo>
                  <a:cubicBezTo>
                    <a:pt x="21434" y="18598"/>
                    <a:pt x="18598" y="21434"/>
                    <a:pt x="15100" y="21434"/>
                  </a:cubicBezTo>
                  <a:cubicBezTo>
                    <a:pt x="11602" y="21434"/>
                    <a:pt x="8767" y="18598"/>
                    <a:pt x="8767" y="15100"/>
                  </a:cubicBezTo>
                  <a:cubicBezTo>
                    <a:pt x="8767" y="11602"/>
                    <a:pt x="11602" y="8767"/>
                    <a:pt x="15100" y="8767"/>
                  </a:cubicBezTo>
                  <a:cubicBezTo>
                    <a:pt x="18598" y="8767"/>
                    <a:pt x="21434" y="11602"/>
                    <a:pt x="21434" y="15100"/>
                  </a:cubicBezTo>
                  <a:close/>
                </a:path>
              </a:pathLst>
            </a:custGeom>
            <a:grpFill/>
            <a:ln w="10548" cap="flat">
              <a:solidFill>
                <a:schemeClr val="accent1"/>
              </a:solidFill>
              <a:prstDash val="solid"/>
              <a:miter/>
            </a:ln>
          </p:spPr>
          <p:txBody>
            <a:bodyPr rtlCol="0" anchor="ctr"/>
            <a:lstStyle/>
            <a:p>
              <a:endParaRPr lang="en-US"/>
            </a:p>
          </p:txBody>
        </p:sp>
        <p:sp>
          <p:nvSpPr>
            <p:cNvPr id="485" name="Freeform: Shape 484">
              <a:extLst>
                <a:ext uri="{FF2B5EF4-FFF2-40B4-BE49-F238E27FC236}">
                  <a16:creationId xmlns:a16="http://schemas.microsoft.com/office/drawing/2014/main" id="{20F4F4A6-EFC1-46C0-941B-7133890A0A71}"/>
                </a:ext>
              </a:extLst>
            </p:cNvPr>
            <p:cNvSpPr/>
            <p:nvPr/>
          </p:nvSpPr>
          <p:spPr>
            <a:xfrm>
              <a:off x="531692" y="5732809"/>
              <a:ext cx="21112" cy="21112"/>
            </a:xfrm>
            <a:custGeom>
              <a:avLst/>
              <a:gdLst>
                <a:gd name="connsiteX0" fmla="*/ 21434 w 21111"/>
                <a:gd name="connsiteY0" fmla="*/ 15100 h 21111"/>
                <a:gd name="connsiteX1" fmla="*/ 15100 w 21111"/>
                <a:gd name="connsiteY1" fmla="*/ 21434 h 21111"/>
                <a:gd name="connsiteX2" fmla="*/ 8767 w 21111"/>
                <a:gd name="connsiteY2" fmla="*/ 15100 h 21111"/>
                <a:gd name="connsiteX3" fmla="*/ 15100 w 21111"/>
                <a:gd name="connsiteY3" fmla="*/ 8767 h 21111"/>
                <a:gd name="connsiteX4" fmla="*/ 21434 w 21111"/>
                <a:gd name="connsiteY4" fmla="*/ 15100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21434" y="15100"/>
                  </a:moveTo>
                  <a:cubicBezTo>
                    <a:pt x="21434" y="18598"/>
                    <a:pt x="18598" y="21434"/>
                    <a:pt x="15100" y="21434"/>
                  </a:cubicBezTo>
                  <a:cubicBezTo>
                    <a:pt x="11602" y="21434"/>
                    <a:pt x="8767" y="18598"/>
                    <a:pt x="8767" y="15100"/>
                  </a:cubicBezTo>
                  <a:cubicBezTo>
                    <a:pt x="8767" y="11602"/>
                    <a:pt x="11603" y="8767"/>
                    <a:pt x="15100" y="8767"/>
                  </a:cubicBezTo>
                  <a:cubicBezTo>
                    <a:pt x="18598" y="8767"/>
                    <a:pt x="21434" y="11602"/>
                    <a:pt x="21434" y="15100"/>
                  </a:cubicBezTo>
                  <a:close/>
                </a:path>
              </a:pathLst>
            </a:custGeom>
            <a:grpFill/>
            <a:ln w="10548" cap="flat">
              <a:solidFill>
                <a:schemeClr val="accent1"/>
              </a:solidFill>
              <a:prstDash val="solid"/>
              <a:miter/>
            </a:ln>
          </p:spPr>
          <p:txBody>
            <a:bodyPr rtlCol="0" anchor="ctr"/>
            <a:lstStyle/>
            <a:p>
              <a:endParaRPr lang="en-US"/>
            </a:p>
          </p:txBody>
        </p:sp>
        <p:sp>
          <p:nvSpPr>
            <p:cNvPr id="486" name="Freeform: Shape 485">
              <a:extLst>
                <a:ext uri="{FF2B5EF4-FFF2-40B4-BE49-F238E27FC236}">
                  <a16:creationId xmlns:a16="http://schemas.microsoft.com/office/drawing/2014/main" id="{C81C0A8B-325D-489D-A263-FA1B5A0C7DDD}"/>
                </a:ext>
              </a:extLst>
            </p:cNvPr>
            <p:cNvSpPr/>
            <p:nvPr/>
          </p:nvSpPr>
          <p:spPr>
            <a:xfrm>
              <a:off x="654140" y="5682141"/>
              <a:ext cx="31668" cy="31668"/>
            </a:xfrm>
            <a:custGeom>
              <a:avLst/>
              <a:gdLst>
                <a:gd name="connsiteX0" fmla="*/ 25656 w 31667"/>
                <a:gd name="connsiteY0" fmla="*/ 17212 h 31667"/>
                <a:gd name="connsiteX1" fmla="*/ 17212 w 31667"/>
                <a:gd name="connsiteY1" fmla="*/ 25656 h 31667"/>
                <a:gd name="connsiteX2" fmla="*/ 8767 w 31667"/>
                <a:gd name="connsiteY2" fmla="*/ 17212 h 31667"/>
                <a:gd name="connsiteX3" fmla="*/ 17212 w 31667"/>
                <a:gd name="connsiteY3" fmla="*/ 8767 h 31667"/>
                <a:gd name="connsiteX4" fmla="*/ 25656 w 31667"/>
                <a:gd name="connsiteY4" fmla="*/ 17212 h 31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67" h="31667">
                  <a:moveTo>
                    <a:pt x="25656" y="17212"/>
                  </a:moveTo>
                  <a:cubicBezTo>
                    <a:pt x="25656" y="21875"/>
                    <a:pt x="21875" y="25656"/>
                    <a:pt x="17212" y="25656"/>
                  </a:cubicBezTo>
                  <a:cubicBezTo>
                    <a:pt x="12548" y="25656"/>
                    <a:pt x="8767" y="21875"/>
                    <a:pt x="8767" y="17212"/>
                  </a:cubicBezTo>
                  <a:cubicBezTo>
                    <a:pt x="8767" y="12548"/>
                    <a:pt x="12548" y="8767"/>
                    <a:pt x="17212" y="8767"/>
                  </a:cubicBezTo>
                  <a:cubicBezTo>
                    <a:pt x="21875" y="8767"/>
                    <a:pt x="25656" y="12548"/>
                    <a:pt x="25656" y="17212"/>
                  </a:cubicBezTo>
                  <a:close/>
                </a:path>
              </a:pathLst>
            </a:custGeom>
            <a:grpFill/>
            <a:ln w="10548" cap="flat">
              <a:solidFill>
                <a:schemeClr val="accent1"/>
              </a:solidFill>
              <a:prstDash val="solid"/>
              <a:miter/>
            </a:ln>
          </p:spPr>
          <p:txBody>
            <a:bodyPr rtlCol="0" anchor="ctr"/>
            <a:lstStyle/>
            <a:p>
              <a:endParaRPr lang="en-US"/>
            </a:p>
          </p:txBody>
        </p:sp>
        <p:sp>
          <p:nvSpPr>
            <p:cNvPr id="487" name="Freeform: Shape 486">
              <a:extLst>
                <a:ext uri="{FF2B5EF4-FFF2-40B4-BE49-F238E27FC236}">
                  <a16:creationId xmlns:a16="http://schemas.microsoft.com/office/drawing/2014/main" id="{DAA486E2-E067-4447-BE0E-13FA2F577D95}"/>
                </a:ext>
              </a:extLst>
            </p:cNvPr>
            <p:cNvSpPr/>
            <p:nvPr/>
          </p:nvSpPr>
          <p:spPr>
            <a:xfrm>
              <a:off x="731198" y="5669474"/>
              <a:ext cx="10556" cy="10556"/>
            </a:xfrm>
            <a:custGeom>
              <a:avLst/>
              <a:gdLst/>
              <a:ahLst/>
              <a:cxnLst/>
              <a:rect l="l" t="t" r="r" b="b"/>
              <a:pathLst>
                <a:path w="10555" h="10555"/>
              </a:pathLst>
            </a:custGeom>
            <a:grpFill/>
            <a:ln w="10548" cap="flat">
              <a:solidFill>
                <a:schemeClr val="accent1"/>
              </a:solidFill>
              <a:prstDash val="solid"/>
              <a:miter/>
            </a:ln>
          </p:spPr>
          <p:txBody>
            <a:bodyPr rtlCol="0" anchor="ctr"/>
            <a:lstStyle/>
            <a:p>
              <a:endParaRPr lang="en-US"/>
            </a:p>
          </p:txBody>
        </p:sp>
        <p:sp>
          <p:nvSpPr>
            <p:cNvPr id="488" name="Freeform: Shape 487">
              <a:extLst>
                <a:ext uri="{FF2B5EF4-FFF2-40B4-BE49-F238E27FC236}">
                  <a16:creationId xmlns:a16="http://schemas.microsoft.com/office/drawing/2014/main" id="{DE75CAFB-9A50-473D-ADB3-DCEEE47FA205}"/>
                </a:ext>
              </a:extLst>
            </p:cNvPr>
            <p:cNvSpPr/>
            <p:nvPr/>
          </p:nvSpPr>
          <p:spPr>
            <a:xfrm>
              <a:off x="438801" y="5558638"/>
              <a:ext cx="63335" cy="63335"/>
            </a:xfrm>
            <a:custGeom>
              <a:avLst/>
              <a:gdLst>
                <a:gd name="connsiteX0" fmla="*/ 63657 w 63335"/>
                <a:gd name="connsiteY0" fmla="*/ 36212 h 63335"/>
                <a:gd name="connsiteX1" fmla="*/ 36212 w 63335"/>
                <a:gd name="connsiteY1" fmla="*/ 63657 h 63335"/>
                <a:gd name="connsiteX2" fmla="*/ 8767 w 63335"/>
                <a:gd name="connsiteY2" fmla="*/ 36212 h 63335"/>
                <a:gd name="connsiteX3" fmla="*/ 36212 w 63335"/>
                <a:gd name="connsiteY3" fmla="*/ 8767 h 63335"/>
                <a:gd name="connsiteX4" fmla="*/ 63657 w 63335"/>
                <a:gd name="connsiteY4" fmla="*/ 36212 h 63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35" h="63335">
                  <a:moveTo>
                    <a:pt x="63657" y="36212"/>
                  </a:moveTo>
                  <a:cubicBezTo>
                    <a:pt x="63657" y="51370"/>
                    <a:pt x="51370" y="63657"/>
                    <a:pt x="36212" y="63657"/>
                  </a:cubicBezTo>
                  <a:cubicBezTo>
                    <a:pt x="21054" y="63657"/>
                    <a:pt x="8767" y="51370"/>
                    <a:pt x="8767" y="36212"/>
                  </a:cubicBezTo>
                  <a:cubicBezTo>
                    <a:pt x="8767" y="21054"/>
                    <a:pt x="21054" y="8767"/>
                    <a:pt x="36212" y="8767"/>
                  </a:cubicBezTo>
                  <a:cubicBezTo>
                    <a:pt x="51370" y="8767"/>
                    <a:pt x="63657" y="21054"/>
                    <a:pt x="63657" y="36212"/>
                  </a:cubicBezTo>
                  <a:close/>
                </a:path>
              </a:pathLst>
            </a:custGeom>
            <a:grpFill/>
            <a:ln w="10548" cap="flat">
              <a:solidFill>
                <a:schemeClr val="accent1"/>
              </a:solidFill>
              <a:prstDash val="solid"/>
              <a:miter/>
            </a:ln>
          </p:spPr>
          <p:txBody>
            <a:bodyPr rtlCol="0" anchor="ctr"/>
            <a:lstStyle/>
            <a:p>
              <a:endParaRPr lang="en-US"/>
            </a:p>
          </p:txBody>
        </p:sp>
        <p:sp>
          <p:nvSpPr>
            <p:cNvPr id="489" name="Freeform: Shape 488">
              <a:extLst>
                <a:ext uri="{FF2B5EF4-FFF2-40B4-BE49-F238E27FC236}">
                  <a16:creationId xmlns:a16="http://schemas.microsoft.com/office/drawing/2014/main" id="{C324ABAC-3877-4513-BCBA-9F3B73337C15}"/>
                </a:ext>
              </a:extLst>
            </p:cNvPr>
            <p:cNvSpPr/>
            <p:nvPr/>
          </p:nvSpPr>
          <p:spPr>
            <a:xfrm>
              <a:off x="929648" y="5410856"/>
              <a:ext cx="116114" cy="116114"/>
            </a:xfrm>
            <a:custGeom>
              <a:avLst/>
              <a:gdLst>
                <a:gd name="connsiteX0" fmla="*/ 114325 w 116114"/>
                <a:gd name="connsiteY0" fmla="*/ 61546 h 116114"/>
                <a:gd name="connsiteX1" fmla="*/ 61546 w 116114"/>
                <a:gd name="connsiteY1" fmla="*/ 114325 h 116114"/>
                <a:gd name="connsiteX2" fmla="*/ 8767 w 116114"/>
                <a:gd name="connsiteY2" fmla="*/ 61546 h 116114"/>
                <a:gd name="connsiteX3" fmla="*/ 61546 w 116114"/>
                <a:gd name="connsiteY3" fmla="*/ 8767 h 116114"/>
                <a:gd name="connsiteX4" fmla="*/ 114325 w 116114"/>
                <a:gd name="connsiteY4" fmla="*/ 61546 h 116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114" h="116114">
                  <a:moveTo>
                    <a:pt x="114325" y="61546"/>
                  </a:moveTo>
                  <a:cubicBezTo>
                    <a:pt x="114325" y="90695"/>
                    <a:pt x="90695" y="114325"/>
                    <a:pt x="61546" y="114325"/>
                  </a:cubicBezTo>
                  <a:cubicBezTo>
                    <a:pt x="32397" y="114325"/>
                    <a:pt x="8767" y="90695"/>
                    <a:pt x="8767" y="61546"/>
                  </a:cubicBezTo>
                  <a:cubicBezTo>
                    <a:pt x="8767" y="32397"/>
                    <a:pt x="32397" y="8767"/>
                    <a:pt x="61546" y="8767"/>
                  </a:cubicBezTo>
                  <a:cubicBezTo>
                    <a:pt x="90695" y="8767"/>
                    <a:pt x="114325" y="32397"/>
                    <a:pt x="114325" y="61546"/>
                  </a:cubicBezTo>
                  <a:close/>
                </a:path>
              </a:pathLst>
            </a:custGeom>
            <a:grpFill/>
            <a:ln w="10548" cap="flat">
              <a:solidFill>
                <a:schemeClr val="accent1"/>
              </a:solidFill>
              <a:prstDash val="solid"/>
              <a:miter/>
            </a:ln>
          </p:spPr>
          <p:txBody>
            <a:bodyPr rtlCol="0" anchor="ctr"/>
            <a:lstStyle/>
            <a:p>
              <a:endParaRPr lang="en-US"/>
            </a:p>
          </p:txBody>
        </p:sp>
        <p:sp>
          <p:nvSpPr>
            <p:cNvPr id="490" name="Freeform: Shape 489">
              <a:extLst>
                <a:ext uri="{FF2B5EF4-FFF2-40B4-BE49-F238E27FC236}">
                  <a16:creationId xmlns:a16="http://schemas.microsoft.com/office/drawing/2014/main" id="{E2598293-6AE5-461E-9D49-18F33A45B673}"/>
                </a:ext>
              </a:extLst>
            </p:cNvPr>
            <p:cNvSpPr/>
            <p:nvPr/>
          </p:nvSpPr>
          <p:spPr>
            <a:xfrm>
              <a:off x="3180153" y="5230351"/>
              <a:ext cx="95003" cy="95003"/>
            </a:xfrm>
            <a:custGeom>
              <a:avLst/>
              <a:gdLst>
                <a:gd name="connsiteX0" fmla="*/ 91102 w 95002"/>
                <a:gd name="connsiteY0" fmla="*/ 49935 h 95002"/>
                <a:gd name="connsiteX1" fmla="*/ 49935 w 95002"/>
                <a:gd name="connsiteY1" fmla="*/ 91102 h 95002"/>
                <a:gd name="connsiteX2" fmla="*/ 8767 w 95002"/>
                <a:gd name="connsiteY2" fmla="*/ 49935 h 95002"/>
                <a:gd name="connsiteX3" fmla="*/ 49935 w 95002"/>
                <a:gd name="connsiteY3" fmla="*/ 8767 h 95002"/>
                <a:gd name="connsiteX4" fmla="*/ 91102 w 95002"/>
                <a:gd name="connsiteY4" fmla="*/ 49935 h 95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02" h="95002">
                  <a:moveTo>
                    <a:pt x="91102" y="49935"/>
                  </a:moveTo>
                  <a:cubicBezTo>
                    <a:pt x="91102" y="72671"/>
                    <a:pt x="72671" y="91102"/>
                    <a:pt x="49935" y="91102"/>
                  </a:cubicBezTo>
                  <a:cubicBezTo>
                    <a:pt x="27198" y="91102"/>
                    <a:pt x="8767" y="72671"/>
                    <a:pt x="8767" y="49935"/>
                  </a:cubicBezTo>
                  <a:cubicBezTo>
                    <a:pt x="8767" y="27198"/>
                    <a:pt x="27198" y="8767"/>
                    <a:pt x="49935" y="8767"/>
                  </a:cubicBezTo>
                  <a:cubicBezTo>
                    <a:pt x="72671" y="8767"/>
                    <a:pt x="91102" y="27198"/>
                    <a:pt x="91102" y="49935"/>
                  </a:cubicBezTo>
                  <a:close/>
                </a:path>
              </a:pathLst>
            </a:custGeom>
            <a:grpFill/>
            <a:ln w="10548" cap="flat">
              <a:solidFill>
                <a:schemeClr val="accent1"/>
              </a:solidFill>
              <a:prstDash val="solid"/>
              <a:miter/>
            </a:ln>
          </p:spPr>
          <p:txBody>
            <a:bodyPr rtlCol="0" anchor="ctr"/>
            <a:lstStyle/>
            <a:p>
              <a:endParaRPr lang="en-US"/>
            </a:p>
          </p:txBody>
        </p:sp>
        <p:sp>
          <p:nvSpPr>
            <p:cNvPr id="491" name="Freeform: Shape 490">
              <a:extLst>
                <a:ext uri="{FF2B5EF4-FFF2-40B4-BE49-F238E27FC236}">
                  <a16:creationId xmlns:a16="http://schemas.microsoft.com/office/drawing/2014/main" id="{CE9BE393-9F85-465B-9450-03C9DCD55C6F}"/>
                </a:ext>
              </a:extLst>
            </p:cNvPr>
            <p:cNvSpPr/>
            <p:nvPr/>
          </p:nvSpPr>
          <p:spPr>
            <a:xfrm>
              <a:off x="3192820" y="5365466"/>
              <a:ext cx="73891" cy="73891"/>
            </a:xfrm>
            <a:custGeom>
              <a:avLst/>
              <a:gdLst>
                <a:gd name="connsiteX0" fmla="*/ 65769 w 73890"/>
                <a:gd name="connsiteY0" fmla="*/ 37268 h 73890"/>
                <a:gd name="connsiteX1" fmla="*/ 37268 w 73890"/>
                <a:gd name="connsiteY1" fmla="*/ 65768 h 73890"/>
                <a:gd name="connsiteX2" fmla="*/ 8767 w 73890"/>
                <a:gd name="connsiteY2" fmla="*/ 37268 h 73890"/>
                <a:gd name="connsiteX3" fmla="*/ 37268 w 73890"/>
                <a:gd name="connsiteY3" fmla="*/ 8767 h 73890"/>
                <a:gd name="connsiteX4" fmla="*/ 65769 w 73890"/>
                <a:gd name="connsiteY4" fmla="*/ 37268 h 7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90" h="73890">
                  <a:moveTo>
                    <a:pt x="65769" y="37268"/>
                  </a:moveTo>
                  <a:cubicBezTo>
                    <a:pt x="65769" y="53008"/>
                    <a:pt x="53008" y="65768"/>
                    <a:pt x="37268" y="65768"/>
                  </a:cubicBezTo>
                  <a:cubicBezTo>
                    <a:pt x="21527" y="65768"/>
                    <a:pt x="8767" y="53008"/>
                    <a:pt x="8767" y="37268"/>
                  </a:cubicBezTo>
                  <a:cubicBezTo>
                    <a:pt x="8767" y="21527"/>
                    <a:pt x="21527" y="8767"/>
                    <a:pt x="37268" y="8767"/>
                  </a:cubicBezTo>
                  <a:cubicBezTo>
                    <a:pt x="53008" y="8767"/>
                    <a:pt x="65769" y="21527"/>
                    <a:pt x="65769" y="37268"/>
                  </a:cubicBezTo>
                  <a:close/>
                </a:path>
              </a:pathLst>
            </a:custGeom>
            <a:grpFill/>
            <a:ln w="10548" cap="flat">
              <a:solidFill>
                <a:schemeClr val="accent1"/>
              </a:solidFill>
              <a:prstDash val="solid"/>
              <a:miter/>
            </a:ln>
          </p:spPr>
          <p:txBody>
            <a:bodyPr rtlCol="0" anchor="ctr"/>
            <a:lstStyle/>
            <a:p>
              <a:endParaRPr lang="en-US"/>
            </a:p>
          </p:txBody>
        </p:sp>
        <p:sp>
          <p:nvSpPr>
            <p:cNvPr id="492" name="Freeform: Shape 491">
              <a:extLst>
                <a:ext uri="{FF2B5EF4-FFF2-40B4-BE49-F238E27FC236}">
                  <a16:creationId xmlns:a16="http://schemas.microsoft.com/office/drawing/2014/main" id="{B1708F1F-8347-41DB-AEFD-3D12FE38E2AB}"/>
                </a:ext>
              </a:extLst>
            </p:cNvPr>
            <p:cNvSpPr/>
            <p:nvPr/>
          </p:nvSpPr>
          <p:spPr>
            <a:xfrm>
              <a:off x="3202320" y="5465747"/>
              <a:ext cx="52779" cy="52779"/>
            </a:xfrm>
            <a:custGeom>
              <a:avLst/>
              <a:gdLst>
                <a:gd name="connsiteX0" fmla="*/ 46768 w 52779"/>
                <a:gd name="connsiteY0" fmla="*/ 27767 h 52779"/>
                <a:gd name="connsiteX1" fmla="*/ 27767 w 52779"/>
                <a:gd name="connsiteY1" fmla="*/ 46768 h 52779"/>
                <a:gd name="connsiteX2" fmla="*/ 8767 w 52779"/>
                <a:gd name="connsiteY2" fmla="*/ 27767 h 52779"/>
                <a:gd name="connsiteX3" fmla="*/ 27767 w 52779"/>
                <a:gd name="connsiteY3" fmla="*/ 8767 h 52779"/>
                <a:gd name="connsiteX4" fmla="*/ 46768 w 52779"/>
                <a:gd name="connsiteY4" fmla="*/ 27767 h 52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79" h="52779">
                  <a:moveTo>
                    <a:pt x="46768" y="27767"/>
                  </a:moveTo>
                  <a:cubicBezTo>
                    <a:pt x="46768" y="38261"/>
                    <a:pt x="38261" y="46768"/>
                    <a:pt x="27767" y="46768"/>
                  </a:cubicBezTo>
                  <a:cubicBezTo>
                    <a:pt x="17274" y="46768"/>
                    <a:pt x="8767" y="38261"/>
                    <a:pt x="8767" y="27767"/>
                  </a:cubicBezTo>
                  <a:cubicBezTo>
                    <a:pt x="8767" y="17274"/>
                    <a:pt x="17274" y="8767"/>
                    <a:pt x="27767" y="8767"/>
                  </a:cubicBezTo>
                  <a:cubicBezTo>
                    <a:pt x="38261" y="8767"/>
                    <a:pt x="46768" y="17274"/>
                    <a:pt x="46768" y="27767"/>
                  </a:cubicBezTo>
                  <a:close/>
                </a:path>
              </a:pathLst>
            </a:custGeom>
            <a:grpFill/>
            <a:ln w="10548" cap="flat">
              <a:solidFill>
                <a:schemeClr val="accent1"/>
              </a:solidFill>
              <a:prstDash val="solid"/>
              <a:miter/>
            </a:ln>
          </p:spPr>
          <p:txBody>
            <a:bodyPr rtlCol="0" anchor="ctr"/>
            <a:lstStyle/>
            <a:p>
              <a:endParaRPr lang="en-US"/>
            </a:p>
          </p:txBody>
        </p:sp>
        <p:sp>
          <p:nvSpPr>
            <p:cNvPr id="493" name="Freeform: Shape 492">
              <a:extLst>
                <a:ext uri="{FF2B5EF4-FFF2-40B4-BE49-F238E27FC236}">
                  <a16:creationId xmlns:a16="http://schemas.microsoft.com/office/drawing/2014/main" id="{0C9F1A23-6412-4D04-91EF-653814002A77}"/>
                </a:ext>
              </a:extLst>
            </p:cNvPr>
            <p:cNvSpPr/>
            <p:nvPr/>
          </p:nvSpPr>
          <p:spPr>
            <a:xfrm>
              <a:off x="3815615" y="5767644"/>
              <a:ext cx="63335" cy="63335"/>
            </a:xfrm>
            <a:custGeom>
              <a:avLst/>
              <a:gdLst>
                <a:gd name="connsiteX0" fmla="*/ 63657 w 63335"/>
                <a:gd name="connsiteY0" fmla="*/ 36212 h 63335"/>
                <a:gd name="connsiteX1" fmla="*/ 36212 w 63335"/>
                <a:gd name="connsiteY1" fmla="*/ 63657 h 63335"/>
                <a:gd name="connsiteX2" fmla="*/ 8767 w 63335"/>
                <a:gd name="connsiteY2" fmla="*/ 36212 h 63335"/>
                <a:gd name="connsiteX3" fmla="*/ 36212 w 63335"/>
                <a:gd name="connsiteY3" fmla="*/ 8767 h 63335"/>
                <a:gd name="connsiteX4" fmla="*/ 63657 w 63335"/>
                <a:gd name="connsiteY4" fmla="*/ 36212 h 63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35" h="63335">
                  <a:moveTo>
                    <a:pt x="63657" y="36212"/>
                  </a:moveTo>
                  <a:cubicBezTo>
                    <a:pt x="63657" y="51370"/>
                    <a:pt x="51370" y="63657"/>
                    <a:pt x="36212" y="63657"/>
                  </a:cubicBezTo>
                  <a:cubicBezTo>
                    <a:pt x="21054" y="63657"/>
                    <a:pt x="8767" y="51370"/>
                    <a:pt x="8767" y="36212"/>
                  </a:cubicBezTo>
                  <a:cubicBezTo>
                    <a:pt x="8767" y="21054"/>
                    <a:pt x="21054" y="8767"/>
                    <a:pt x="36212" y="8767"/>
                  </a:cubicBezTo>
                  <a:cubicBezTo>
                    <a:pt x="51370" y="8767"/>
                    <a:pt x="63657" y="21054"/>
                    <a:pt x="63657" y="36212"/>
                  </a:cubicBezTo>
                  <a:close/>
                </a:path>
              </a:pathLst>
            </a:custGeom>
            <a:grpFill/>
            <a:ln w="10548" cap="flat">
              <a:solidFill>
                <a:schemeClr val="accent1"/>
              </a:solidFill>
              <a:prstDash val="solid"/>
              <a:miter/>
            </a:ln>
          </p:spPr>
          <p:txBody>
            <a:bodyPr rtlCol="0" anchor="ctr"/>
            <a:lstStyle/>
            <a:p>
              <a:endParaRPr lang="en-US"/>
            </a:p>
          </p:txBody>
        </p:sp>
        <p:sp>
          <p:nvSpPr>
            <p:cNvPr id="494" name="Freeform: Shape 493">
              <a:extLst>
                <a:ext uri="{FF2B5EF4-FFF2-40B4-BE49-F238E27FC236}">
                  <a16:creationId xmlns:a16="http://schemas.microsoft.com/office/drawing/2014/main" id="{86A73176-DB7E-452A-B4FB-FEE729A9A7A8}"/>
                </a:ext>
              </a:extLst>
            </p:cNvPr>
            <p:cNvSpPr/>
            <p:nvPr/>
          </p:nvSpPr>
          <p:spPr>
            <a:xfrm>
              <a:off x="1913452" y="5499525"/>
              <a:ext cx="95003" cy="95003"/>
            </a:xfrm>
            <a:custGeom>
              <a:avLst/>
              <a:gdLst>
                <a:gd name="connsiteX0" fmla="*/ 93214 w 95002"/>
                <a:gd name="connsiteY0" fmla="*/ 50990 h 95002"/>
                <a:gd name="connsiteX1" fmla="*/ 50990 w 95002"/>
                <a:gd name="connsiteY1" fmla="*/ 93214 h 95002"/>
                <a:gd name="connsiteX2" fmla="*/ 8767 w 95002"/>
                <a:gd name="connsiteY2" fmla="*/ 50990 h 95002"/>
                <a:gd name="connsiteX3" fmla="*/ 50990 w 95002"/>
                <a:gd name="connsiteY3" fmla="*/ 8767 h 95002"/>
                <a:gd name="connsiteX4" fmla="*/ 93214 w 95002"/>
                <a:gd name="connsiteY4" fmla="*/ 50990 h 95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02" h="95002">
                  <a:moveTo>
                    <a:pt x="93214" y="50990"/>
                  </a:moveTo>
                  <a:cubicBezTo>
                    <a:pt x="93214" y="74310"/>
                    <a:pt x="74310" y="93214"/>
                    <a:pt x="50990" y="93214"/>
                  </a:cubicBezTo>
                  <a:cubicBezTo>
                    <a:pt x="27671" y="93214"/>
                    <a:pt x="8767" y="74310"/>
                    <a:pt x="8767" y="50990"/>
                  </a:cubicBezTo>
                  <a:cubicBezTo>
                    <a:pt x="8767" y="27671"/>
                    <a:pt x="27671" y="8767"/>
                    <a:pt x="50990" y="8767"/>
                  </a:cubicBezTo>
                  <a:cubicBezTo>
                    <a:pt x="74310" y="8767"/>
                    <a:pt x="93214" y="27671"/>
                    <a:pt x="93214" y="50990"/>
                  </a:cubicBezTo>
                  <a:close/>
                </a:path>
              </a:pathLst>
            </a:custGeom>
            <a:grpFill/>
            <a:ln w="10548" cap="flat">
              <a:solidFill>
                <a:schemeClr val="accent1"/>
              </a:solidFill>
              <a:prstDash val="solid"/>
              <a:miter/>
            </a:ln>
          </p:spPr>
          <p:txBody>
            <a:bodyPr rtlCol="0" anchor="ctr"/>
            <a:lstStyle/>
            <a:p>
              <a:endParaRPr lang="en-US"/>
            </a:p>
          </p:txBody>
        </p:sp>
        <p:sp>
          <p:nvSpPr>
            <p:cNvPr id="495" name="Freeform: Shape 494">
              <a:extLst>
                <a:ext uri="{FF2B5EF4-FFF2-40B4-BE49-F238E27FC236}">
                  <a16:creationId xmlns:a16="http://schemas.microsoft.com/office/drawing/2014/main" id="{85BACA9A-923D-45BB-B424-32185478D18B}"/>
                </a:ext>
              </a:extLst>
            </p:cNvPr>
            <p:cNvSpPr/>
            <p:nvPr/>
          </p:nvSpPr>
          <p:spPr>
            <a:xfrm>
              <a:off x="1918730" y="5498470"/>
              <a:ext cx="84447" cy="63335"/>
            </a:xfrm>
            <a:custGeom>
              <a:avLst/>
              <a:gdLst>
                <a:gd name="connsiteX0" fmla="*/ 45712 w 84446"/>
                <a:gd name="connsiteY0" fmla="*/ 8767 h 63335"/>
                <a:gd name="connsiteX1" fmla="*/ 8767 w 84446"/>
                <a:gd name="connsiteY1" fmla="*/ 30934 h 63335"/>
                <a:gd name="connsiteX2" fmla="*/ 46768 w 84446"/>
                <a:gd name="connsiteY2" fmla="*/ 55213 h 63335"/>
                <a:gd name="connsiteX3" fmla="*/ 83713 w 84446"/>
                <a:gd name="connsiteY3" fmla="*/ 33045 h 63335"/>
                <a:gd name="connsiteX4" fmla="*/ 45712 w 84446"/>
                <a:gd name="connsiteY4" fmla="*/ 8767 h 63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46" h="63335">
                  <a:moveTo>
                    <a:pt x="45712" y="8767"/>
                  </a:moveTo>
                  <a:cubicBezTo>
                    <a:pt x="29879" y="8767"/>
                    <a:pt x="16156" y="17212"/>
                    <a:pt x="8767" y="30934"/>
                  </a:cubicBezTo>
                  <a:cubicBezTo>
                    <a:pt x="16156" y="44657"/>
                    <a:pt x="29879" y="55213"/>
                    <a:pt x="46768" y="55213"/>
                  </a:cubicBezTo>
                  <a:cubicBezTo>
                    <a:pt x="62602" y="55213"/>
                    <a:pt x="76324" y="46768"/>
                    <a:pt x="83713" y="33045"/>
                  </a:cubicBezTo>
                  <a:cubicBezTo>
                    <a:pt x="76324" y="19323"/>
                    <a:pt x="62602" y="8767"/>
                    <a:pt x="45712" y="8767"/>
                  </a:cubicBezTo>
                  <a:close/>
                </a:path>
              </a:pathLst>
            </a:custGeom>
            <a:grpFill/>
            <a:ln w="10548" cap="flat">
              <a:solidFill>
                <a:schemeClr val="accent1"/>
              </a:solidFill>
              <a:prstDash val="solid"/>
              <a:miter/>
            </a:ln>
          </p:spPr>
          <p:txBody>
            <a:bodyPr rtlCol="0" anchor="ctr"/>
            <a:lstStyle/>
            <a:p>
              <a:endParaRPr lang="en-US"/>
            </a:p>
          </p:txBody>
        </p:sp>
        <p:sp>
          <p:nvSpPr>
            <p:cNvPr id="496" name="Freeform: Shape 495">
              <a:extLst>
                <a:ext uri="{FF2B5EF4-FFF2-40B4-BE49-F238E27FC236}">
                  <a16:creationId xmlns:a16="http://schemas.microsoft.com/office/drawing/2014/main" id="{DFBFBE41-F4FB-4207-87F5-D93D1523FC2A}"/>
                </a:ext>
              </a:extLst>
            </p:cNvPr>
            <p:cNvSpPr/>
            <p:nvPr/>
          </p:nvSpPr>
          <p:spPr>
            <a:xfrm>
              <a:off x="1926119" y="5631473"/>
              <a:ext cx="73891" cy="73891"/>
            </a:xfrm>
            <a:custGeom>
              <a:avLst/>
              <a:gdLst>
                <a:gd name="connsiteX0" fmla="*/ 67879 w 73890"/>
                <a:gd name="connsiteY0" fmla="*/ 38323 h 73890"/>
                <a:gd name="connsiteX1" fmla="*/ 38323 w 73890"/>
                <a:gd name="connsiteY1" fmla="*/ 67880 h 73890"/>
                <a:gd name="connsiteX2" fmla="*/ 8767 w 73890"/>
                <a:gd name="connsiteY2" fmla="*/ 38323 h 73890"/>
                <a:gd name="connsiteX3" fmla="*/ 38323 w 73890"/>
                <a:gd name="connsiteY3" fmla="*/ 8767 h 73890"/>
                <a:gd name="connsiteX4" fmla="*/ 67879 w 73890"/>
                <a:gd name="connsiteY4" fmla="*/ 38323 h 7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90" h="73890">
                  <a:moveTo>
                    <a:pt x="67879" y="38323"/>
                  </a:moveTo>
                  <a:cubicBezTo>
                    <a:pt x="67879" y="54647"/>
                    <a:pt x="54647" y="67880"/>
                    <a:pt x="38323" y="67880"/>
                  </a:cubicBezTo>
                  <a:cubicBezTo>
                    <a:pt x="22000" y="67880"/>
                    <a:pt x="8767" y="54647"/>
                    <a:pt x="8767" y="38323"/>
                  </a:cubicBezTo>
                  <a:cubicBezTo>
                    <a:pt x="8767" y="22000"/>
                    <a:pt x="22000" y="8767"/>
                    <a:pt x="38323" y="8767"/>
                  </a:cubicBezTo>
                  <a:cubicBezTo>
                    <a:pt x="54647" y="8767"/>
                    <a:pt x="67879" y="22000"/>
                    <a:pt x="67879" y="38323"/>
                  </a:cubicBezTo>
                  <a:close/>
                </a:path>
              </a:pathLst>
            </a:custGeom>
            <a:grpFill/>
            <a:ln w="10548" cap="flat">
              <a:solidFill>
                <a:schemeClr val="accent1"/>
              </a:solidFill>
              <a:prstDash val="solid"/>
              <a:miter/>
            </a:ln>
          </p:spPr>
          <p:txBody>
            <a:bodyPr rtlCol="0" anchor="ctr"/>
            <a:lstStyle/>
            <a:p>
              <a:endParaRPr lang="en-US"/>
            </a:p>
          </p:txBody>
        </p:sp>
        <p:sp>
          <p:nvSpPr>
            <p:cNvPr id="497" name="Freeform: Shape 496">
              <a:extLst>
                <a:ext uri="{FF2B5EF4-FFF2-40B4-BE49-F238E27FC236}">
                  <a16:creationId xmlns:a16="http://schemas.microsoft.com/office/drawing/2014/main" id="{1345D623-CB93-497E-A995-283C30DB2A77}"/>
                </a:ext>
              </a:extLst>
            </p:cNvPr>
            <p:cNvSpPr/>
            <p:nvPr/>
          </p:nvSpPr>
          <p:spPr>
            <a:xfrm>
              <a:off x="1937731" y="5773977"/>
              <a:ext cx="52779" cy="52779"/>
            </a:xfrm>
            <a:custGeom>
              <a:avLst/>
              <a:gdLst>
                <a:gd name="connsiteX0" fmla="*/ 44657 w 52779"/>
                <a:gd name="connsiteY0" fmla="*/ 26712 h 52779"/>
                <a:gd name="connsiteX1" fmla="*/ 26712 w 52779"/>
                <a:gd name="connsiteY1" fmla="*/ 44657 h 52779"/>
                <a:gd name="connsiteX2" fmla="*/ 8767 w 52779"/>
                <a:gd name="connsiteY2" fmla="*/ 26712 h 52779"/>
                <a:gd name="connsiteX3" fmla="*/ 26712 w 52779"/>
                <a:gd name="connsiteY3" fmla="*/ 8767 h 52779"/>
                <a:gd name="connsiteX4" fmla="*/ 44657 w 52779"/>
                <a:gd name="connsiteY4" fmla="*/ 26712 h 52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79" h="52779">
                  <a:moveTo>
                    <a:pt x="44657" y="26712"/>
                  </a:moveTo>
                  <a:cubicBezTo>
                    <a:pt x="44657" y="36622"/>
                    <a:pt x="36623" y="44657"/>
                    <a:pt x="26712" y="44657"/>
                  </a:cubicBezTo>
                  <a:cubicBezTo>
                    <a:pt x="16801" y="44657"/>
                    <a:pt x="8767" y="36622"/>
                    <a:pt x="8767" y="26712"/>
                  </a:cubicBezTo>
                  <a:cubicBezTo>
                    <a:pt x="8767" y="16801"/>
                    <a:pt x="16801" y="8767"/>
                    <a:pt x="26712" y="8767"/>
                  </a:cubicBezTo>
                  <a:cubicBezTo>
                    <a:pt x="36623" y="8767"/>
                    <a:pt x="44657" y="16801"/>
                    <a:pt x="44657" y="26712"/>
                  </a:cubicBezTo>
                  <a:close/>
                </a:path>
              </a:pathLst>
            </a:custGeom>
            <a:grpFill/>
            <a:ln w="10548" cap="flat">
              <a:solidFill>
                <a:schemeClr val="accent1"/>
              </a:solidFill>
              <a:prstDash val="solid"/>
              <a:miter/>
            </a:ln>
          </p:spPr>
          <p:txBody>
            <a:bodyPr rtlCol="0" anchor="ctr"/>
            <a:lstStyle/>
            <a:p>
              <a:endParaRPr lang="en-US"/>
            </a:p>
          </p:txBody>
        </p:sp>
        <p:sp>
          <p:nvSpPr>
            <p:cNvPr id="498" name="Freeform: Shape 497">
              <a:extLst>
                <a:ext uri="{FF2B5EF4-FFF2-40B4-BE49-F238E27FC236}">
                  <a16:creationId xmlns:a16="http://schemas.microsoft.com/office/drawing/2014/main" id="{2E234BAE-CF36-4F10-8DDC-7856DC300D6A}"/>
                </a:ext>
              </a:extLst>
            </p:cNvPr>
            <p:cNvSpPr/>
            <p:nvPr/>
          </p:nvSpPr>
          <p:spPr>
            <a:xfrm>
              <a:off x="640098" y="5498150"/>
              <a:ext cx="10556" cy="517236"/>
            </a:xfrm>
            <a:custGeom>
              <a:avLst/>
              <a:gdLst>
                <a:gd name="connsiteX0" fmla="*/ 3809 w 0"/>
                <a:gd name="connsiteY0" fmla="*/ 515767 h 517236"/>
                <a:gd name="connsiteX1" fmla="*/ 3809 w 0"/>
                <a:gd name="connsiteY1" fmla="*/ 3809 h 517236"/>
              </a:gdLst>
              <a:ahLst/>
              <a:cxnLst>
                <a:cxn ang="0">
                  <a:pos x="connsiteX0" y="connsiteY0"/>
                </a:cxn>
                <a:cxn ang="0">
                  <a:pos x="connsiteX1" y="connsiteY1"/>
                </a:cxn>
              </a:cxnLst>
              <a:rect l="l" t="t" r="r" b="b"/>
              <a:pathLst>
                <a:path h="517236">
                  <a:moveTo>
                    <a:pt x="3809" y="515767"/>
                  </a:moveTo>
                  <a:lnTo>
                    <a:pt x="3809" y="3809"/>
                  </a:lnTo>
                </a:path>
              </a:pathLst>
            </a:custGeom>
            <a:grpFill/>
            <a:ln w="4582" cap="flat">
              <a:solidFill>
                <a:schemeClr val="accent1"/>
              </a:solidFill>
              <a:prstDash val="solid"/>
              <a:miter/>
            </a:ln>
          </p:spPr>
          <p:txBody>
            <a:bodyPr rtlCol="0" anchor="ctr"/>
            <a:lstStyle/>
            <a:p>
              <a:endParaRPr lang="en-US"/>
            </a:p>
          </p:txBody>
        </p:sp>
        <p:sp>
          <p:nvSpPr>
            <p:cNvPr id="499" name="Freeform: Shape 498">
              <a:extLst>
                <a:ext uri="{FF2B5EF4-FFF2-40B4-BE49-F238E27FC236}">
                  <a16:creationId xmlns:a16="http://schemas.microsoft.com/office/drawing/2014/main" id="{B1499532-592B-4F25-B11E-8426F4A62B23}"/>
                </a:ext>
              </a:extLst>
            </p:cNvPr>
            <p:cNvSpPr/>
            <p:nvPr/>
          </p:nvSpPr>
          <p:spPr>
            <a:xfrm>
              <a:off x="621211" y="5991222"/>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7" y="37473"/>
                    <a:pt x="22695" y="37473"/>
                  </a:cubicBezTo>
                  <a:cubicBezTo>
                    <a:pt x="14533" y="37473"/>
                    <a:pt x="7917" y="30857"/>
                    <a:pt x="7917" y="22695"/>
                  </a:cubicBezTo>
                  <a:cubicBezTo>
                    <a:pt x="7917" y="14533"/>
                    <a:pt x="14533" y="7917"/>
                    <a:pt x="22695" y="7917"/>
                  </a:cubicBezTo>
                  <a:cubicBezTo>
                    <a:pt x="30857"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500" name="Freeform: Shape 499">
              <a:extLst>
                <a:ext uri="{FF2B5EF4-FFF2-40B4-BE49-F238E27FC236}">
                  <a16:creationId xmlns:a16="http://schemas.microsoft.com/office/drawing/2014/main" id="{03643396-299A-4EB2-B095-B65A43AD105D}"/>
                </a:ext>
              </a:extLst>
            </p:cNvPr>
            <p:cNvSpPr/>
            <p:nvPr/>
          </p:nvSpPr>
          <p:spPr>
            <a:xfrm>
              <a:off x="622267" y="5480319"/>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40" y="7917"/>
                    <a:pt x="22695" y="7917"/>
                  </a:cubicBezTo>
                  <a:cubicBezTo>
                    <a:pt x="14250" y="7917"/>
                    <a:pt x="7917" y="14250"/>
                    <a:pt x="7917" y="22695"/>
                  </a:cubicBezTo>
                  <a:cubicBezTo>
                    <a:pt x="7917" y="31140"/>
                    <a:pt x="14250" y="37473"/>
                    <a:pt x="22695" y="37473"/>
                  </a:cubicBezTo>
                  <a:cubicBezTo>
                    <a:pt x="30084"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501" name="Freeform: Shape 500">
              <a:extLst>
                <a:ext uri="{FF2B5EF4-FFF2-40B4-BE49-F238E27FC236}">
                  <a16:creationId xmlns:a16="http://schemas.microsoft.com/office/drawing/2014/main" id="{16EC8827-5B1E-4FF6-BEF0-EE57BF366C09}"/>
                </a:ext>
              </a:extLst>
            </p:cNvPr>
            <p:cNvSpPr/>
            <p:nvPr/>
          </p:nvSpPr>
          <p:spPr>
            <a:xfrm>
              <a:off x="745656" y="5676544"/>
              <a:ext cx="10556" cy="306120"/>
            </a:xfrm>
            <a:custGeom>
              <a:avLst/>
              <a:gdLst>
                <a:gd name="connsiteX0" fmla="*/ 3809 w 0"/>
                <a:gd name="connsiteY0" fmla="*/ 305706 h 306119"/>
                <a:gd name="connsiteX1" fmla="*/ 3809 w 0"/>
                <a:gd name="connsiteY1" fmla="*/ 3809 h 306119"/>
              </a:gdLst>
              <a:ahLst/>
              <a:cxnLst>
                <a:cxn ang="0">
                  <a:pos x="connsiteX0" y="connsiteY0"/>
                </a:cxn>
                <a:cxn ang="0">
                  <a:pos x="connsiteX1" y="connsiteY1"/>
                </a:cxn>
              </a:cxnLst>
              <a:rect l="l" t="t" r="r" b="b"/>
              <a:pathLst>
                <a:path h="306119">
                  <a:moveTo>
                    <a:pt x="3809" y="305706"/>
                  </a:moveTo>
                  <a:lnTo>
                    <a:pt x="3809" y="3809"/>
                  </a:lnTo>
                </a:path>
              </a:pathLst>
            </a:custGeom>
            <a:grpFill/>
            <a:ln w="4582" cap="flat">
              <a:solidFill>
                <a:schemeClr val="accent1"/>
              </a:solidFill>
              <a:prstDash val="solid"/>
              <a:miter/>
            </a:ln>
          </p:spPr>
          <p:txBody>
            <a:bodyPr rtlCol="0" anchor="ctr"/>
            <a:lstStyle/>
            <a:p>
              <a:endParaRPr lang="en-US"/>
            </a:p>
          </p:txBody>
        </p:sp>
        <p:sp>
          <p:nvSpPr>
            <p:cNvPr id="502" name="Freeform: Shape 501">
              <a:extLst>
                <a:ext uri="{FF2B5EF4-FFF2-40B4-BE49-F238E27FC236}">
                  <a16:creationId xmlns:a16="http://schemas.microsoft.com/office/drawing/2014/main" id="{7C4BED28-55BB-4BBE-8D6A-CE024BC85041}"/>
                </a:ext>
              </a:extLst>
            </p:cNvPr>
            <p:cNvSpPr/>
            <p:nvPr/>
          </p:nvSpPr>
          <p:spPr>
            <a:xfrm>
              <a:off x="726770" y="5959554"/>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7" y="37473"/>
                    <a:pt x="22695" y="37473"/>
                  </a:cubicBezTo>
                  <a:cubicBezTo>
                    <a:pt x="14533" y="37473"/>
                    <a:pt x="7917" y="30857"/>
                    <a:pt x="7917" y="22695"/>
                  </a:cubicBezTo>
                  <a:cubicBezTo>
                    <a:pt x="7917" y="14533"/>
                    <a:pt x="14533" y="7917"/>
                    <a:pt x="22695" y="7917"/>
                  </a:cubicBezTo>
                  <a:cubicBezTo>
                    <a:pt x="30857"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503" name="Freeform: Shape 502">
              <a:extLst>
                <a:ext uri="{FF2B5EF4-FFF2-40B4-BE49-F238E27FC236}">
                  <a16:creationId xmlns:a16="http://schemas.microsoft.com/office/drawing/2014/main" id="{87F7EFF6-C301-4B61-96C5-49760B5FF23C}"/>
                </a:ext>
              </a:extLst>
            </p:cNvPr>
            <p:cNvSpPr/>
            <p:nvPr/>
          </p:nvSpPr>
          <p:spPr>
            <a:xfrm>
              <a:off x="726770" y="5658713"/>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40" y="7917"/>
                    <a:pt x="22695" y="7917"/>
                  </a:cubicBezTo>
                  <a:cubicBezTo>
                    <a:pt x="14250" y="7917"/>
                    <a:pt x="7917" y="14250"/>
                    <a:pt x="7917" y="22695"/>
                  </a:cubicBezTo>
                  <a:cubicBezTo>
                    <a:pt x="7917" y="31140"/>
                    <a:pt x="14250" y="37473"/>
                    <a:pt x="22695" y="37473"/>
                  </a:cubicBezTo>
                  <a:cubicBezTo>
                    <a:pt x="31140"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504" name="Freeform: Shape 503">
              <a:extLst>
                <a:ext uri="{FF2B5EF4-FFF2-40B4-BE49-F238E27FC236}">
                  <a16:creationId xmlns:a16="http://schemas.microsoft.com/office/drawing/2014/main" id="{6713B58C-DE98-465D-993C-F60343E6713D}"/>
                </a:ext>
              </a:extLst>
            </p:cNvPr>
            <p:cNvSpPr/>
            <p:nvPr/>
          </p:nvSpPr>
          <p:spPr>
            <a:xfrm>
              <a:off x="1297727" y="5572041"/>
              <a:ext cx="10556" cy="432790"/>
            </a:xfrm>
            <a:custGeom>
              <a:avLst/>
              <a:gdLst>
                <a:gd name="connsiteX0" fmla="*/ 3809 w 0"/>
                <a:gd name="connsiteY0" fmla="*/ 431321 h 432789"/>
                <a:gd name="connsiteX1" fmla="*/ 3809 w 0"/>
                <a:gd name="connsiteY1" fmla="*/ 3809 h 432789"/>
              </a:gdLst>
              <a:ahLst/>
              <a:cxnLst>
                <a:cxn ang="0">
                  <a:pos x="connsiteX0" y="connsiteY0"/>
                </a:cxn>
                <a:cxn ang="0">
                  <a:pos x="connsiteX1" y="connsiteY1"/>
                </a:cxn>
              </a:cxnLst>
              <a:rect l="l" t="t" r="r" b="b"/>
              <a:pathLst>
                <a:path h="432789">
                  <a:moveTo>
                    <a:pt x="3809" y="431321"/>
                  </a:moveTo>
                  <a:lnTo>
                    <a:pt x="3809" y="3809"/>
                  </a:lnTo>
                </a:path>
              </a:pathLst>
            </a:custGeom>
            <a:grpFill/>
            <a:ln w="4582" cap="flat">
              <a:solidFill>
                <a:schemeClr val="accent1"/>
              </a:solidFill>
              <a:prstDash val="solid"/>
              <a:miter/>
            </a:ln>
          </p:spPr>
          <p:txBody>
            <a:bodyPr rtlCol="0" anchor="ctr"/>
            <a:lstStyle/>
            <a:p>
              <a:endParaRPr lang="en-US"/>
            </a:p>
          </p:txBody>
        </p:sp>
        <p:sp>
          <p:nvSpPr>
            <p:cNvPr id="505" name="Freeform: Shape 504">
              <a:extLst>
                <a:ext uri="{FF2B5EF4-FFF2-40B4-BE49-F238E27FC236}">
                  <a16:creationId xmlns:a16="http://schemas.microsoft.com/office/drawing/2014/main" id="{B0AAB1A9-2B39-4B4E-9D3F-CF3A60E58D61}"/>
                </a:ext>
              </a:extLst>
            </p:cNvPr>
            <p:cNvSpPr/>
            <p:nvPr/>
          </p:nvSpPr>
          <p:spPr>
            <a:xfrm>
              <a:off x="1278840" y="5980565"/>
              <a:ext cx="42223" cy="42223"/>
            </a:xfrm>
            <a:custGeom>
              <a:avLst/>
              <a:gdLst>
                <a:gd name="connsiteX0" fmla="*/ 37473 w 42223"/>
                <a:gd name="connsiteY0" fmla="*/ 22796 h 42223"/>
                <a:gd name="connsiteX1" fmla="*/ 22695 w 42223"/>
                <a:gd name="connsiteY1" fmla="*/ 37574 h 42223"/>
                <a:gd name="connsiteX2" fmla="*/ 7917 w 42223"/>
                <a:gd name="connsiteY2" fmla="*/ 22796 h 42223"/>
                <a:gd name="connsiteX3" fmla="*/ 22695 w 42223"/>
                <a:gd name="connsiteY3" fmla="*/ 8018 h 42223"/>
                <a:gd name="connsiteX4" fmla="*/ 37473 w 42223"/>
                <a:gd name="connsiteY4" fmla="*/ 22796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796"/>
                  </a:moveTo>
                  <a:cubicBezTo>
                    <a:pt x="37473" y="31241"/>
                    <a:pt x="31140" y="37574"/>
                    <a:pt x="22695" y="37574"/>
                  </a:cubicBezTo>
                  <a:cubicBezTo>
                    <a:pt x="14250" y="37574"/>
                    <a:pt x="7917" y="31241"/>
                    <a:pt x="7917" y="22796"/>
                  </a:cubicBezTo>
                  <a:cubicBezTo>
                    <a:pt x="7917" y="14351"/>
                    <a:pt x="14250" y="8018"/>
                    <a:pt x="22695" y="8018"/>
                  </a:cubicBezTo>
                  <a:cubicBezTo>
                    <a:pt x="31140" y="6962"/>
                    <a:pt x="37473" y="14351"/>
                    <a:pt x="37473" y="22796"/>
                  </a:cubicBezTo>
                  <a:close/>
                </a:path>
              </a:pathLst>
            </a:custGeom>
            <a:grpFill/>
            <a:ln w="9525" cap="flat">
              <a:solidFill>
                <a:schemeClr val="accent1"/>
              </a:solidFill>
              <a:prstDash val="solid"/>
              <a:miter/>
            </a:ln>
          </p:spPr>
          <p:txBody>
            <a:bodyPr rtlCol="0" anchor="ctr"/>
            <a:lstStyle/>
            <a:p>
              <a:endParaRPr lang="en-US"/>
            </a:p>
          </p:txBody>
        </p:sp>
        <p:sp>
          <p:nvSpPr>
            <p:cNvPr id="506" name="Freeform: Shape 505">
              <a:extLst>
                <a:ext uri="{FF2B5EF4-FFF2-40B4-BE49-F238E27FC236}">
                  <a16:creationId xmlns:a16="http://schemas.microsoft.com/office/drawing/2014/main" id="{4D60B477-72AA-4079-B44C-0EDE6790FF51}"/>
                </a:ext>
              </a:extLst>
            </p:cNvPr>
            <p:cNvSpPr/>
            <p:nvPr/>
          </p:nvSpPr>
          <p:spPr>
            <a:xfrm>
              <a:off x="1278840" y="5554210"/>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7" y="37473"/>
                    <a:pt x="22695" y="37473"/>
                  </a:cubicBezTo>
                  <a:cubicBezTo>
                    <a:pt x="14533" y="37473"/>
                    <a:pt x="7917" y="30857"/>
                    <a:pt x="7917" y="22695"/>
                  </a:cubicBezTo>
                  <a:cubicBezTo>
                    <a:pt x="7917" y="14533"/>
                    <a:pt x="14533" y="7917"/>
                    <a:pt x="22695" y="7917"/>
                  </a:cubicBezTo>
                  <a:cubicBezTo>
                    <a:pt x="30857"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507" name="Freeform: Shape 506">
              <a:extLst>
                <a:ext uri="{FF2B5EF4-FFF2-40B4-BE49-F238E27FC236}">
                  <a16:creationId xmlns:a16="http://schemas.microsoft.com/office/drawing/2014/main" id="{447CE7F6-EBDD-48A5-92EC-6D9AE1017C7B}"/>
                </a:ext>
              </a:extLst>
            </p:cNvPr>
            <p:cNvSpPr/>
            <p:nvPr/>
          </p:nvSpPr>
          <p:spPr>
            <a:xfrm>
              <a:off x="1357895" y="5785269"/>
              <a:ext cx="10556" cy="200561"/>
            </a:xfrm>
            <a:custGeom>
              <a:avLst/>
              <a:gdLst>
                <a:gd name="connsiteX0" fmla="*/ 3809 w 0"/>
                <a:gd name="connsiteY0" fmla="*/ 3809 h 200561"/>
                <a:gd name="connsiteX1" fmla="*/ 3809 w 0"/>
                <a:gd name="connsiteY1" fmla="*/ 196981 h 200561"/>
              </a:gdLst>
              <a:ahLst/>
              <a:cxnLst>
                <a:cxn ang="0">
                  <a:pos x="connsiteX0" y="connsiteY0"/>
                </a:cxn>
                <a:cxn ang="0">
                  <a:pos x="connsiteX1" y="connsiteY1"/>
                </a:cxn>
              </a:cxnLst>
              <a:rect l="l" t="t" r="r" b="b"/>
              <a:pathLst>
                <a:path h="200561">
                  <a:moveTo>
                    <a:pt x="3809" y="3809"/>
                  </a:moveTo>
                  <a:lnTo>
                    <a:pt x="3809" y="196981"/>
                  </a:lnTo>
                </a:path>
              </a:pathLst>
            </a:custGeom>
            <a:grpFill/>
            <a:ln w="4582" cap="flat">
              <a:solidFill>
                <a:schemeClr val="accent1"/>
              </a:solidFill>
              <a:prstDash val="solid"/>
              <a:miter/>
            </a:ln>
          </p:spPr>
          <p:txBody>
            <a:bodyPr rtlCol="0" anchor="ctr"/>
            <a:lstStyle/>
            <a:p>
              <a:endParaRPr lang="en-US"/>
            </a:p>
          </p:txBody>
        </p:sp>
        <p:sp>
          <p:nvSpPr>
            <p:cNvPr id="508" name="Freeform: Shape 507">
              <a:extLst>
                <a:ext uri="{FF2B5EF4-FFF2-40B4-BE49-F238E27FC236}">
                  <a16:creationId xmlns:a16="http://schemas.microsoft.com/office/drawing/2014/main" id="{1EE06DF0-5D29-4CF4-B964-EEEAFC449D76}"/>
                </a:ext>
              </a:extLst>
            </p:cNvPr>
            <p:cNvSpPr/>
            <p:nvPr/>
          </p:nvSpPr>
          <p:spPr>
            <a:xfrm>
              <a:off x="1337953" y="5766382"/>
              <a:ext cx="42223" cy="42223"/>
            </a:xfrm>
            <a:custGeom>
              <a:avLst/>
              <a:gdLst>
                <a:gd name="connsiteX0" fmla="*/ 7917 w 42223"/>
                <a:gd name="connsiteY0" fmla="*/ 22695 h 42223"/>
                <a:gd name="connsiteX1" fmla="*/ 22695 w 42223"/>
                <a:gd name="connsiteY1" fmla="*/ 7917 h 42223"/>
                <a:gd name="connsiteX2" fmla="*/ 37473 w 42223"/>
                <a:gd name="connsiteY2" fmla="*/ 22695 h 42223"/>
                <a:gd name="connsiteX3" fmla="*/ 22695 w 42223"/>
                <a:gd name="connsiteY3" fmla="*/ 37473 h 42223"/>
                <a:gd name="connsiteX4" fmla="*/ 7917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7917" y="22695"/>
                  </a:moveTo>
                  <a:cubicBezTo>
                    <a:pt x="7917" y="14250"/>
                    <a:pt x="14250" y="7917"/>
                    <a:pt x="22695" y="7917"/>
                  </a:cubicBezTo>
                  <a:cubicBezTo>
                    <a:pt x="31140" y="7917"/>
                    <a:pt x="37473" y="14250"/>
                    <a:pt x="37473" y="22695"/>
                  </a:cubicBezTo>
                  <a:cubicBezTo>
                    <a:pt x="37473" y="31140"/>
                    <a:pt x="31140" y="37473"/>
                    <a:pt x="22695" y="37473"/>
                  </a:cubicBezTo>
                  <a:cubicBezTo>
                    <a:pt x="14250" y="37473"/>
                    <a:pt x="7917" y="31140"/>
                    <a:pt x="7917" y="22695"/>
                  </a:cubicBezTo>
                  <a:close/>
                </a:path>
              </a:pathLst>
            </a:custGeom>
            <a:grpFill/>
            <a:ln w="9525" cap="flat">
              <a:solidFill>
                <a:schemeClr val="accent1"/>
              </a:solidFill>
              <a:prstDash val="solid"/>
              <a:miter/>
            </a:ln>
          </p:spPr>
          <p:txBody>
            <a:bodyPr rtlCol="0" anchor="ctr"/>
            <a:lstStyle/>
            <a:p>
              <a:endParaRPr lang="en-US"/>
            </a:p>
          </p:txBody>
        </p:sp>
        <p:sp>
          <p:nvSpPr>
            <p:cNvPr id="509" name="Freeform: Shape 508">
              <a:extLst>
                <a:ext uri="{FF2B5EF4-FFF2-40B4-BE49-F238E27FC236}">
                  <a16:creationId xmlns:a16="http://schemas.microsoft.com/office/drawing/2014/main" id="{109B26A0-8626-4B59-B499-D40AA9962676}"/>
                </a:ext>
              </a:extLst>
            </p:cNvPr>
            <p:cNvSpPr/>
            <p:nvPr/>
          </p:nvSpPr>
          <p:spPr>
            <a:xfrm>
              <a:off x="1339009" y="5959554"/>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7" y="37473"/>
                    <a:pt x="22695" y="37473"/>
                  </a:cubicBezTo>
                  <a:cubicBezTo>
                    <a:pt x="14533" y="37473"/>
                    <a:pt x="7917" y="30857"/>
                    <a:pt x="7917" y="22695"/>
                  </a:cubicBezTo>
                  <a:cubicBezTo>
                    <a:pt x="7917" y="14533"/>
                    <a:pt x="14533" y="7917"/>
                    <a:pt x="22695" y="7917"/>
                  </a:cubicBezTo>
                  <a:cubicBezTo>
                    <a:pt x="30857"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510" name="Freeform: Shape 509">
              <a:extLst>
                <a:ext uri="{FF2B5EF4-FFF2-40B4-BE49-F238E27FC236}">
                  <a16:creationId xmlns:a16="http://schemas.microsoft.com/office/drawing/2014/main" id="{1BFB19FC-0773-4040-AB61-CBE6590E59C3}"/>
                </a:ext>
              </a:extLst>
            </p:cNvPr>
            <p:cNvSpPr/>
            <p:nvPr/>
          </p:nvSpPr>
          <p:spPr>
            <a:xfrm>
              <a:off x="1478231" y="5633265"/>
              <a:ext cx="10556" cy="453901"/>
            </a:xfrm>
            <a:custGeom>
              <a:avLst/>
              <a:gdLst>
                <a:gd name="connsiteX0" fmla="*/ 3809 w 0"/>
                <a:gd name="connsiteY0" fmla="*/ 454543 h 453901"/>
                <a:gd name="connsiteX1" fmla="*/ 3809 w 0"/>
                <a:gd name="connsiteY1" fmla="*/ 3809 h 453901"/>
              </a:gdLst>
              <a:ahLst/>
              <a:cxnLst>
                <a:cxn ang="0">
                  <a:pos x="connsiteX0" y="connsiteY0"/>
                </a:cxn>
                <a:cxn ang="0">
                  <a:pos x="connsiteX1" y="connsiteY1"/>
                </a:cxn>
              </a:cxnLst>
              <a:rect l="l" t="t" r="r" b="b"/>
              <a:pathLst>
                <a:path h="453901">
                  <a:moveTo>
                    <a:pt x="3809" y="454543"/>
                  </a:moveTo>
                  <a:lnTo>
                    <a:pt x="3809" y="3809"/>
                  </a:lnTo>
                </a:path>
              </a:pathLst>
            </a:custGeom>
            <a:grpFill/>
            <a:ln w="4582" cap="flat">
              <a:solidFill>
                <a:schemeClr val="accent1"/>
              </a:solidFill>
              <a:prstDash val="solid"/>
              <a:miter/>
            </a:ln>
          </p:spPr>
          <p:txBody>
            <a:bodyPr rtlCol="0" anchor="ctr"/>
            <a:lstStyle/>
            <a:p>
              <a:endParaRPr lang="en-US"/>
            </a:p>
          </p:txBody>
        </p:sp>
        <p:sp>
          <p:nvSpPr>
            <p:cNvPr id="511" name="Freeform: Shape 510">
              <a:extLst>
                <a:ext uri="{FF2B5EF4-FFF2-40B4-BE49-F238E27FC236}">
                  <a16:creationId xmlns:a16="http://schemas.microsoft.com/office/drawing/2014/main" id="{D7A22BF5-3CE2-4DE9-BBD0-FB77230D4286}"/>
                </a:ext>
              </a:extLst>
            </p:cNvPr>
            <p:cNvSpPr/>
            <p:nvPr/>
          </p:nvSpPr>
          <p:spPr>
            <a:xfrm>
              <a:off x="1459345" y="6065012"/>
              <a:ext cx="42223" cy="42223"/>
            </a:xfrm>
            <a:custGeom>
              <a:avLst/>
              <a:gdLst>
                <a:gd name="connsiteX0" fmla="*/ 37473 w 42223"/>
                <a:gd name="connsiteY0" fmla="*/ 22796 h 42223"/>
                <a:gd name="connsiteX1" fmla="*/ 22695 w 42223"/>
                <a:gd name="connsiteY1" fmla="*/ 37574 h 42223"/>
                <a:gd name="connsiteX2" fmla="*/ 7917 w 42223"/>
                <a:gd name="connsiteY2" fmla="*/ 22796 h 42223"/>
                <a:gd name="connsiteX3" fmla="*/ 22695 w 42223"/>
                <a:gd name="connsiteY3" fmla="*/ 8018 h 42223"/>
                <a:gd name="connsiteX4" fmla="*/ 37473 w 42223"/>
                <a:gd name="connsiteY4" fmla="*/ 22796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796"/>
                  </a:moveTo>
                  <a:cubicBezTo>
                    <a:pt x="37473" y="31241"/>
                    <a:pt x="31140" y="37574"/>
                    <a:pt x="22695" y="37574"/>
                  </a:cubicBezTo>
                  <a:cubicBezTo>
                    <a:pt x="14250" y="37574"/>
                    <a:pt x="7917" y="31241"/>
                    <a:pt x="7917" y="22796"/>
                  </a:cubicBezTo>
                  <a:cubicBezTo>
                    <a:pt x="7917" y="14351"/>
                    <a:pt x="14250" y="8018"/>
                    <a:pt x="22695" y="8018"/>
                  </a:cubicBezTo>
                  <a:cubicBezTo>
                    <a:pt x="31140" y="6962"/>
                    <a:pt x="37473" y="14351"/>
                    <a:pt x="37473" y="22796"/>
                  </a:cubicBezTo>
                  <a:close/>
                </a:path>
              </a:pathLst>
            </a:custGeom>
            <a:grpFill/>
            <a:ln w="9525" cap="flat">
              <a:solidFill>
                <a:schemeClr val="accent1"/>
              </a:solidFill>
              <a:prstDash val="solid"/>
              <a:miter/>
            </a:ln>
          </p:spPr>
          <p:txBody>
            <a:bodyPr rtlCol="0" anchor="ctr"/>
            <a:lstStyle/>
            <a:p>
              <a:endParaRPr lang="en-US"/>
            </a:p>
          </p:txBody>
        </p:sp>
        <p:sp>
          <p:nvSpPr>
            <p:cNvPr id="512" name="Freeform: Shape 511">
              <a:extLst>
                <a:ext uri="{FF2B5EF4-FFF2-40B4-BE49-F238E27FC236}">
                  <a16:creationId xmlns:a16="http://schemas.microsoft.com/office/drawing/2014/main" id="{78C361F0-48FF-4312-A6D9-1F4A59D608B2}"/>
                </a:ext>
              </a:extLst>
            </p:cNvPr>
            <p:cNvSpPr/>
            <p:nvPr/>
          </p:nvSpPr>
          <p:spPr>
            <a:xfrm>
              <a:off x="1459345" y="5615434"/>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40" y="7917"/>
                    <a:pt x="22695" y="7917"/>
                  </a:cubicBezTo>
                  <a:cubicBezTo>
                    <a:pt x="14250" y="7917"/>
                    <a:pt x="7917" y="14250"/>
                    <a:pt x="7917" y="22695"/>
                  </a:cubicBezTo>
                  <a:cubicBezTo>
                    <a:pt x="7917" y="31140"/>
                    <a:pt x="14250" y="37473"/>
                    <a:pt x="22695" y="37473"/>
                  </a:cubicBezTo>
                  <a:cubicBezTo>
                    <a:pt x="31140"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513" name="Freeform: Shape 512">
              <a:extLst>
                <a:ext uri="{FF2B5EF4-FFF2-40B4-BE49-F238E27FC236}">
                  <a16:creationId xmlns:a16="http://schemas.microsoft.com/office/drawing/2014/main" id="{A89B593C-9E81-44CF-AF9F-20CF39C7D5E4}"/>
                </a:ext>
              </a:extLst>
            </p:cNvPr>
            <p:cNvSpPr/>
            <p:nvPr/>
          </p:nvSpPr>
          <p:spPr>
            <a:xfrm>
              <a:off x="2146416" y="5498150"/>
              <a:ext cx="10556" cy="591127"/>
            </a:xfrm>
            <a:custGeom>
              <a:avLst/>
              <a:gdLst>
                <a:gd name="connsiteX0" fmla="*/ 3809 w 0"/>
                <a:gd name="connsiteY0" fmla="*/ 589658 h 591127"/>
                <a:gd name="connsiteX1" fmla="*/ 3809 w 0"/>
                <a:gd name="connsiteY1" fmla="*/ 3809 h 591127"/>
              </a:gdLst>
              <a:ahLst/>
              <a:cxnLst>
                <a:cxn ang="0">
                  <a:pos x="connsiteX0" y="connsiteY0"/>
                </a:cxn>
                <a:cxn ang="0">
                  <a:pos x="connsiteX1" y="connsiteY1"/>
                </a:cxn>
              </a:cxnLst>
              <a:rect l="l" t="t" r="r" b="b"/>
              <a:pathLst>
                <a:path h="591127">
                  <a:moveTo>
                    <a:pt x="3809" y="589658"/>
                  </a:moveTo>
                  <a:lnTo>
                    <a:pt x="3809" y="3809"/>
                  </a:lnTo>
                </a:path>
              </a:pathLst>
            </a:custGeom>
            <a:grpFill/>
            <a:ln w="4582" cap="flat">
              <a:solidFill>
                <a:schemeClr val="accent1"/>
              </a:solidFill>
              <a:prstDash val="solid"/>
              <a:miter/>
            </a:ln>
          </p:spPr>
          <p:txBody>
            <a:bodyPr rtlCol="0" anchor="ctr"/>
            <a:lstStyle/>
            <a:p>
              <a:endParaRPr lang="en-US"/>
            </a:p>
          </p:txBody>
        </p:sp>
        <p:sp>
          <p:nvSpPr>
            <p:cNvPr id="514" name="Freeform: Shape 513">
              <a:extLst>
                <a:ext uri="{FF2B5EF4-FFF2-40B4-BE49-F238E27FC236}">
                  <a16:creationId xmlns:a16="http://schemas.microsoft.com/office/drawing/2014/main" id="{892193EA-0C27-4727-ABAC-A36100EC8D11}"/>
                </a:ext>
              </a:extLst>
            </p:cNvPr>
            <p:cNvSpPr/>
            <p:nvPr/>
          </p:nvSpPr>
          <p:spPr>
            <a:xfrm>
              <a:off x="2128586" y="6065012"/>
              <a:ext cx="42223" cy="42223"/>
            </a:xfrm>
            <a:custGeom>
              <a:avLst/>
              <a:gdLst>
                <a:gd name="connsiteX0" fmla="*/ 37473 w 42223"/>
                <a:gd name="connsiteY0" fmla="*/ 22796 h 42223"/>
                <a:gd name="connsiteX1" fmla="*/ 22695 w 42223"/>
                <a:gd name="connsiteY1" fmla="*/ 37574 h 42223"/>
                <a:gd name="connsiteX2" fmla="*/ 7917 w 42223"/>
                <a:gd name="connsiteY2" fmla="*/ 22796 h 42223"/>
                <a:gd name="connsiteX3" fmla="*/ 22695 w 42223"/>
                <a:gd name="connsiteY3" fmla="*/ 8018 h 42223"/>
                <a:gd name="connsiteX4" fmla="*/ 37473 w 42223"/>
                <a:gd name="connsiteY4" fmla="*/ 22796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796"/>
                  </a:moveTo>
                  <a:cubicBezTo>
                    <a:pt x="37473" y="31241"/>
                    <a:pt x="31140" y="37574"/>
                    <a:pt x="22695" y="37574"/>
                  </a:cubicBezTo>
                  <a:cubicBezTo>
                    <a:pt x="14250" y="37574"/>
                    <a:pt x="7917" y="31241"/>
                    <a:pt x="7917" y="22796"/>
                  </a:cubicBezTo>
                  <a:cubicBezTo>
                    <a:pt x="7917" y="14351"/>
                    <a:pt x="14250" y="8018"/>
                    <a:pt x="22695" y="8018"/>
                  </a:cubicBezTo>
                  <a:cubicBezTo>
                    <a:pt x="30084" y="6962"/>
                    <a:pt x="37473" y="14351"/>
                    <a:pt x="37473" y="22796"/>
                  </a:cubicBezTo>
                  <a:close/>
                </a:path>
              </a:pathLst>
            </a:custGeom>
            <a:grpFill/>
            <a:ln w="9525" cap="flat">
              <a:solidFill>
                <a:schemeClr val="accent1"/>
              </a:solidFill>
              <a:prstDash val="solid"/>
              <a:miter/>
            </a:ln>
          </p:spPr>
          <p:txBody>
            <a:bodyPr rtlCol="0" anchor="ctr"/>
            <a:lstStyle/>
            <a:p>
              <a:endParaRPr lang="en-US"/>
            </a:p>
          </p:txBody>
        </p:sp>
        <p:sp>
          <p:nvSpPr>
            <p:cNvPr id="515" name="Freeform: Shape 514">
              <a:extLst>
                <a:ext uri="{FF2B5EF4-FFF2-40B4-BE49-F238E27FC236}">
                  <a16:creationId xmlns:a16="http://schemas.microsoft.com/office/drawing/2014/main" id="{A37D33F2-4C84-499C-BA9D-58F072D00592}"/>
                </a:ext>
              </a:extLst>
            </p:cNvPr>
            <p:cNvSpPr/>
            <p:nvPr/>
          </p:nvSpPr>
          <p:spPr>
            <a:xfrm>
              <a:off x="2127530" y="5479264"/>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7" y="37473"/>
                    <a:pt x="22695" y="37473"/>
                  </a:cubicBezTo>
                  <a:cubicBezTo>
                    <a:pt x="14533" y="37473"/>
                    <a:pt x="7917" y="30857"/>
                    <a:pt x="7917" y="22695"/>
                  </a:cubicBezTo>
                  <a:cubicBezTo>
                    <a:pt x="7917" y="14533"/>
                    <a:pt x="14533" y="7917"/>
                    <a:pt x="22695" y="7917"/>
                  </a:cubicBezTo>
                  <a:cubicBezTo>
                    <a:pt x="30857"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516" name="Freeform: Shape 515">
              <a:extLst>
                <a:ext uri="{FF2B5EF4-FFF2-40B4-BE49-F238E27FC236}">
                  <a16:creationId xmlns:a16="http://schemas.microsoft.com/office/drawing/2014/main" id="{8699D457-D8A8-4897-9198-7A856EEE2209}"/>
                </a:ext>
              </a:extLst>
            </p:cNvPr>
            <p:cNvSpPr/>
            <p:nvPr/>
          </p:nvSpPr>
          <p:spPr>
            <a:xfrm>
              <a:off x="1717849" y="5774713"/>
              <a:ext cx="10556" cy="390566"/>
            </a:xfrm>
            <a:custGeom>
              <a:avLst/>
              <a:gdLst>
                <a:gd name="connsiteX0" fmla="*/ 3809 w 0"/>
                <a:gd name="connsiteY0" fmla="*/ 386986 h 390566"/>
                <a:gd name="connsiteX1" fmla="*/ 3809 w 0"/>
                <a:gd name="connsiteY1" fmla="*/ 3809 h 390566"/>
              </a:gdLst>
              <a:ahLst/>
              <a:cxnLst>
                <a:cxn ang="0">
                  <a:pos x="connsiteX0" y="connsiteY0"/>
                </a:cxn>
                <a:cxn ang="0">
                  <a:pos x="connsiteX1" y="connsiteY1"/>
                </a:cxn>
              </a:cxnLst>
              <a:rect l="l" t="t" r="r" b="b"/>
              <a:pathLst>
                <a:path h="390566">
                  <a:moveTo>
                    <a:pt x="3809" y="386986"/>
                  </a:moveTo>
                  <a:lnTo>
                    <a:pt x="3809" y="3809"/>
                  </a:lnTo>
                </a:path>
              </a:pathLst>
            </a:custGeom>
            <a:grpFill/>
            <a:ln w="4582" cap="flat">
              <a:solidFill>
                <a:schemeClr val="accent1"/>
              </a:solidFill>
              <a:prstDash val="solid"/>
              <a:miter/>
            </a:ln>
          </p:spPr>
          <p:txBody>
            <a:bodyPr rtlCol="0" anchor="ctr"/>
            <a:lstStyle/>
            <a:p>
              <a:endParaRPr lang="en-US"/>
            </a:p>
          </p:txBody>
        </p:sp>
        <p:sp>
          <p:nvSpPr>
            <p:cNvPr id="517" name="Freeform: Shape 516">
              <a:extLst>
                <a:ext uri="{FF2B5EF4-FFF2-40B4-BE49-F238E27FC236}">
                  <a16:creationId xmlns:a16="http://schemas.microsoft.com/office/drawing/2014/main" id="{22597A48-0154-449E-9169-D129B17716B1}"/>
                </a:ext>
              </a:extLst>
            </p:cNvPr>
            <p:cNvSpPr/>
            <p:nvPr/>
          </p:nvSpPr>
          <p:spPr>
            <a:xfrm>
              <a:off x="1700018" y="6138903"/>
              <a:ext cx="42223" cy="42223"/>
            </a:xfrm>
            <a:custGeom>
              <a:avLst/>
              <a:gdLst>
                <a:gd name="connsiteX0" fmla="*/ 37473 w 42223"/>
                <a:gd name="connsiteY0" fmla="*/ 22796 h 42223"/>
                <a:gd name="connsiteX1" fmla="*/ 22695 w 42223"/>
                <a:gd name="connsiteY1" fmla="*/ 37574 h 42223"/>
                <a:gd name="connsiteX2" fmla="*/ 7917 w 42223"/>
                <a:gd name="connsiteY2" fmla="*/ 22796 h 42223"/>
                <a:gd name="connsiteX3" fmla="*/ 22695 w 42223"/>
                <a:gd name="connsiteY3" fmla="*/ 8018 h 42223"/>
                <a:gd name="connsiteX4" fmla="*/ 37473 w 42223"/>
                <a:gd name="connsiteY4" fmla="*/ 22796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796"/>
                  </a:moveTo>
                  <a:cubicBezTo>
                    <a:pt x="37473" y="31241"/>
                    <a:pt x="31140" y="37574"/>
                    <a:pt x="22695" y="37574"/>
                  </a:cubicBezTo>
                  <a:cubicBezTo>
                    <a:pt x="14250" y="37574"/>
                    <a:pt x="7917" y="31241"/>
                    <a:pt x="7917" y="22796"/>
                  </a:cubicBezTo>
                  <a:cubicBezTo>
                    <a:pt x="7917" y="14351"/>
                    <a:pt x="14250" y="8018"/>
                    <a:pt x="22695" y="8018"/>
                  </a:cubicBezTo>
                  <a:cubicBezTo>
                    <a:pt x="30084" y="6962"/>
                    <a:pt x="37473" y="14351"/>
                    <a:pt x="37473" y="22796"/>
                  </a:cubicBezTo>
                  <a:close/>
                </a:path>
              </a:pathLst>
            </a:custGeom>
            <a:grpFill/>
            <a:ln w="9525" cap="flat">
              <a:solidFill>
                <a:schemeClr val="accent1"/>
              </a:solidFill>
              <a:prstDash val="solid"/>
              <a:miter/>
            </a:ln>
          </p:spPr>
          <p:txBody>
            <a:bodyPr rtlCol="0" anchor="ctr"/>
            <a:lstStyle/>
            <a:p>
              <a:endParaRPr lang="en-US"/>
            </a:p>
          </p:txBody>
        </p:sp>
        <p:sp>
          <p:nvSpPr>
            <p:cNvPr id="518" name="Freeform: Shape 517">
              <a:extLst>
                <a:ext uri="{FF2B5EF4-FFF2-40B4-BE49-F238E27FC236}">
                  <a16:creationId xmlns:a16="http://schemas.microsoft.com/office/drawing/2014/main" id="{1E9BA66E-E514-4520-8075-F18DF9AFE44A}"/>
                </a:ext>
              </a:extLst>
            </p:cNvPr>
            <p:cNvSpPr/>
            <p:nvPr/>
          </p:nvSpPr>
          <p:spPr>
            <a:xfrm>
              <a:off x="1700018" y="5756882"/>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40" y="7917"/>
                    <a:pt x="22695" y="7917"/>
                  </a:cubicBezTo>
                  <a:cubicBezTo>
                    <a:pt x="14250" y="7917"/>
                    <a:pt x="7917" y="14250"/>
                    <a:pt x="7917" y="22695"/>
                  </a:cubicBezTo>
                  <a:cubicBezTo>
                    <a:pt x="7917" y="31140"/>
                    <a:pt x="14250" y="37473"/>
                    <a:pt x="22695" y="37473"/>
                  </a:cubicBezTo>
                  <a:cubicBezTo>
                    <a:pt x="30084"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519" name="Freeform: Shape 518">
              <a:extLst>
                <a:ext uri="{FF2B5EF4-FFF2-40B4-BE49-F238E27FC236}">
                  <a16:creationId xmlns:a16="http://schemas.microsoft.com/office/drawing/2014/main" id="{F488E876-F320-4BC0-8B35-74136D8581B5}"/>
                </a:ext>
              </a:extLst>
            </p:cNvPr>
            <p:cNvSpPr/>
            <p:nvPr/>
          </p:nvSpPr>
          <p:spPr>
            <a:xfrm>
              <a:off x="1838186" y="5859160"/>
              <a:ext cx="10556" cy="137226"/>
            </a:xfrm>
            <a:custGeom>
              <a:avLst/>
              <a:gdLst>
                <a:gd name="connsiteX0" fmla="*/ 3809 w 0"/>
                <a:gd name="connsiteY0" fmla="*/ 133646 h 137225"/>
                <a:gd name="connsiteX1" fmla="*/ 3809 w 0"/>
                <a:gd name="connsiteY1" fmla="*/ 3809 h 137225"/>
              </a:gdLst>
              <a:ahLst/>
              <a:cxnLst>
                <a:cxn ang="0">
                  <a:pos x="connsiteX0" y="connsiteY0"/>
                </a:cxn>
                <a:cxn ang="0">
                  <a:pos x="connsiteX1" y="connsiteY1"/>
                </a:cxn>
              </a:cxnLst>
              <a:rect l="l" t="t" r="r" b="b"/>
              <a:pathLst>
                <a:path h="137225">
                  <a:moveTo>
                    <a:pt x="3809" y="133646"/>
                  </a:moveTo>
                  <a:lnTo>
                    <a:pt x="3809" y="3809"/>
                  </a:lnTo>
                </a:path>
              </a:pathLst>
            </a:custGeom>
            <a:grpFill/>
            <a:ln w="4582" cap="flat">
              <a:solidFill>
                <a:schemeClr val="accent1"/>
              </a:solidFill>
              <a:prstDash val="solid"/>
              <a:miter/>
            </a:ln>
          </p:spPr>
          <p:txBody>
            <a:bodyPr rtlCol="0" anchor="ctr"/>
            <a:lstStyle/>
            <a:p>
              <a:endParaRPr lang="en-US"/>
            </a:p>
          </p:txBody>
        </p:sp>
        <p:sp>
          <p:nvSpPr>
            <p:cNvPr id="520" name="Freeform: Shape 519">
              <a:extLst>
                <a:ext uri="{FF2B5EF4-FFF2-40B4-BE49-F238E27FC236}">
                  <a16:creationId xmlns:a16="http://schemas.microsoft.com/office/drawing/2014/main" id="{8A76A6FE-6125-45E6-B3F4-2916D4DF69D7}"/>
                </a:ext>
              </a:extLst>
            </p:cNvPr>
            <p:cNvSpPr/>
            <p:nvPr/>
          </p:nvSpPr>
          <p:spPr>
            <a:xfrm>
              <a:off x="1819299" y="5970110"/>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7" y="37473"/>
                    <a:pt x="22695" y="37473"/>
                  </a:cubicBezTo>
                  <a:cubicBezTo>
                    <a:pt x="14533" y="37473"/>
                    <a:pt x="7917" y="30857"/>
                    <a:pt x="7917" y="22695"/>
                  </a:cubicBezTo>
                  <a:cubicBezTo>
                    <a:pt x="7917" y="14533"/>
                    <a:pt x="14533" y="7917"/>
                    <a:pt x="22695" y="7917"/>
                  </a:cubicBezTo>
                  <a:cubicBezTo>
                    <a:pt x="30857"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521" name="Freeform: Shape 520">
              <a:extLst>
                <a:ext uri="{FF2B5EF4-FFF2-40B4-BE49-F238E27FC236}">
                  <a16:creationId xmlns:a16="http://schemas.microsoft.com/office/drawing/2014/main" id="{038307E1-3458-4CD9-BDAC-98B52F11EAD9}"/>
                </a:ext>
              </a:extLst>
            </p:cNvPr>
            <p:cNvSpPr/>
            <p:nvPr/>
          </p:nvSpPr>
          <p:spPr>
            <a:xfrm>
              <a:off x="1819299" y="5841329"/>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7" y="37473"/>
                    <a:pt x="22695" y="37473"/>
                  </a:cubicBezTo>
                  <a:cubicBezTo>
                    <a:pt x="14533" y="37473"/>
                    <a:pt x="7917" y="30857"/>
                    <a:pt x="7917" y="22695"/>
                  </a:cubicBezTo>
                  <a:cubicBezTo>
                    <a:pt x="7917" y="14533"/>
                    <a:pt x="14533" y="7917"/>
                    <a:pt x="22695" y="7917"/>
                  </a:cubicBezTo>
                  <a:cubicBezTo>
                    <a:pt x="30857"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522" name="Freeform: Shape 521">
              <a:extLst>
                <a:ext uri="{FF2B5EF4-FFF2-40B4-BE49-F238E27FC236}">
                  <a16:creationId xmlns:a16="http://schemas.microsoft.com/office/drawing/2014/main" id="{D5A6ACC9-9771-4520-A935-1C0FFEACC76B}"/>
                </a:ext>
              </a:extLst>
            </p:cNvPr>
            <p:cNvSpPr/>
            <p:nvPr/>
          </p:nvSpPr>
          <p:spPr>
            <a:xfrm>
              <a:off x="1418063" y="5815881"/>
              <a:ext cx="10556" cy="190005"/>
            </a:xfrm>
            <a:custGeom>
              <a:avLst/>
              <a:gdLst>
                <a:gd name="connsiteX0" fmla="*/ 3809 w 0"/>
                <a:gd name="connsiteY0" fmla="*/ 187481 h 190005"/>
                <a:gd name="connsiteX1" fmla="*/ 3809 w 0"/>
                <a:gd name="connsiteY1" fmla="*/ 3809 h 190005"/>
              </a:gdLst>
              <a:ahLst/>
              <a:cxnLst>
                <a:cxn ang="0">
                  <a:pos x="connsiteX0" y="connsiteY0"/>
                </a:cxn>
                <a:cxn ang="0">
                  <a:pos x="connsiteX1" y="connsiteY1"/>
                </a:cxn>
              </a:cxnLst>
              <a:rect l="l" t="t" r="r" b="b"/>
              <a:pathLst>
                <a:path h="190005">
                  <a:moveTo>
                    <a:pt x="3809" y="187481"/>
                  </a:moveTo>
                  <a:lnTo>
                    <a:pt x="3809" y="3809"/>
                  </a:lnTo>
                </a:path>
              </a:pathLst>
            </a:custGeom>
            <a:grpFill/>
            <a:ln w="4582" cap="flat">
              <a:solidFill>
                <a:schemeClr val="accent1"/>
              </a:solidFill>
              <a:prstDash val="solid"/>
              <a:miter/>
            </a:ln>
          </p:spPr>
          <p:txBody>
            <a:bodyPr rtlCol="0" anchor="ctr"/>
            <a:lstStyle/>
            <a:p>
              <a:endParaRPr lang="en-US"/>
            </a:p>
          </p:txBody>
        </p:sp>
        <p:sp>
          <p:nvSpPr>
            <p:cNvPr id="523" name="Freeform: Shape 522">
              <a:extLst>
                <a:ext uri="{FF2B5EF4-FFF2-40B4-BE49-F238E27FC236}">
                  <a16:creationId xmlns:a16="http://schemas.microsoft.com/office/drawing/2014/main" id="{DCAB2E52-25E1-457E-B6F9-86F7D32DFEBB}"/>
                </a:ext>
              </a:extLst>
            </p:cNvPr>
            <p:cNvSpPr/>
            <p:nvPr/>
          </p:nvSpPr>
          <p:spPr>
            <a:xfrm>
              <a:off x="1399177" y="5980666"/>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1140"/>
                    <a:pt x="31140" y="37473"/>
                    <a:pt x="22695" y="37473"/>
                  </a:cubicBezTo>
                  <a:cubicBezTo>
                    <a:pt x="14250" y="37473"/>
                    <a:pt x="7917" y="31140"/>
                    <a:pt x="7917" y="22695"/>
                  </a:cubicBezTo>
                  <a:cubicBezTo>
                    <a:pt x="7917" y="14250"/>
                    <a:pt x="14250" y="7917"/>
                    <a:pt x="22695" y="7917"/>
                  </a:cubicBezTo>
                  <a:cubicBezTo>
                    <a:pt x="31140" y="7917"/>
                    <a:pt x="37473" y="14250"/>
                    <a:pt x="37473" y="22695"/>
                  </a:cubicBezTo>
                  <a:close/>
                </a:path>
              </a:pathLst>
            </a:custGeom>
            <a:grpFill/>
            <a:ln w="9525" cap="flat">
              <a:solidFill>
                <a:schemeClr val="accent1"/>
              </a:solidFill>
              <a:prstDash val="solid"/>
              <a:miter/>
            </a:ln>
          </p:spPr>
          <p:txBody>
            <a:bodyPr rtlCol="0" anchor="ctr"/>
            <a:lstStyle/>
            <a:p>
              <a:endParaRPr lang="en-US"/>
            </a:p>
          </p:txBody>
        </p:sp>
        <p:sp>
          <p:nvSpPr>
            <p:cNvPr id="524" name="Freeform: Shape 523">
              <a:extLst>
                <a:ext uri="{FF2B5EF4-FFF2-40B4-BE49-F238E27FC236}">
                  <a16:creationId xmlns:a16="http://schemas.microsoft.com/office/drawing/2014/main" id="{677537A7-57BF-4A3C-A780-B63C62AE9DB4}"/>
                </a:ext>
              </a:extLst>
            </p:cNvPr>
            <p:cNvSpPr/>
            <p:nvPr/>
          </p:nvSpPr>
          <p:spPr>
            <a:xfrm>
              <a:off x="1399177" y="5798050"/>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7" y="37473"/>
                    <a:pt x="22695" y="37473"/>
                  </a:cubicBezTo>
                  <a:cubicBezTo>
                    <a:pt x="14533" y="37473"/>
                    <a:pt x="7917" y="30857"/>
                    <a:pt x="7917" y="22695"/>
                  </a:cubicBezTo>
                  <a:cubicBezTo>
                    <a:pt x="7917" y="14533"/>
                    <a:pt x="14533" y="7917"/>
                    <a:pt x="22695" y="7917"/>
                  </a:cubicBezTo>
                  <a:cubicBezTo>
                    <a:pt x="30857"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525" name="Freeform: Shape 524">
              <a:extLst>
                <a:ext uri="{FF2B5EF4-FFF2-40B4-BE49-F238E27FC236}">
                  <a16:creationId xmlns:a16="http://schemas.microsoft.com/office/drawing/2014/main" id="{41E4645C-AF28-4143-8457-0DE097F3C2EC}"/>
                </a:ext>
              </a:extLst>
            </p:cNvPr>
            <p:cNvSpPr/>
            <p:nvPr/>
          </p:nvSpPr>
          <p:spPr>
            <a:xfrm>
              <a:off x="1538400" y="5816936"/>
              <a:ext cx="10556" cy="137226"/>
            </a:xfrm>
            <a:custGeom>
              <a:avLst/>
              <a:gdLst>
                <a:gd name="connsiteX0" fmla="*/ 3809 w 0"/>
                <a:gd name="connsiteY0" fmla="*/ 133646 h 137225"/>
                <a:gd name="connsiteX1" fmla="*/ 3809 w 0"/>
                <a:gd name="connsiteY1" fmla="*/ 3809 h 137225"/>
              </a:gdLst>
              <a:ahLst/>
              <a:cxnLst>
                <a:cxn ang="0">
                  <a:pos x="connsiteX0" y="connsiteY0"/>
                </a:cxn>
                <a:cxn ang="0">
                  <a:pos x="connsiteX1" y="connsiteY1"/>
                </a:cxn>
              </a:cxnLst>
              <a:rect l="l" t="t" r="r" b="b"/>
              <a:pathLst>
                <a:path h="137225">
                  <a:moveTo>
                    <a:pt x="3809" y="133646"/>
                  </a:moveTo>
                  <a:lnTo>
                    <a:pt x="3809" y="3809"/>
                  </a:lnTo>
                </a:path>
              </a:pathLst>
            </a:custGeom>
            <a:grpFill/>
            <a:ln w="4582" cap="flat">
              <a:solidFill>
                <a:schemeClr val="accent1"/>
              </a:solidFill>
              <a:prstDash val="solid"/>
              <a:miter/>
            </a:ln>
          </p:spPr>
          <p:txBody>
            <a:bodyPr rtlCol="0" anchor="ctr"/>
            <a:lstStyle/>
            <a:p>
              <a:endParaRPr lang="en-US"/>
            </a:p>
          </p:txBody>
        </p:sp>
        <p:sp>
          <p:nvSpPr>
            <p:cNvPr id="526" name="Freeform: Shape 525">
              <a:extLst>
                <a:ext uri="{FF2B5EF4-FFF2-40B4-BE49-F238E27FC236}">
                  <a16:creationId xmlns:a16="http://schemas.microsoft.com/office/drawing/2014/main" id="{0040EF49-7882-445A-92D2-2CB7C25301A1}"/>
                </a:ext>
              </a:extLst>
            </p:cNvPr>
            <p:cNvSpPr/>
            <p:nvPr/>
          </p:nvSpPr>
          <p:spPr>
            <a:xfrm>
              <a:off x="1519514" y="5926831"/>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7" y="37473"/>
                    <a:pt x="22695" y="37473"/>
                  </a:cubicBezTo>
                  <a:cubicBezTo>
                    <a:pt x="14533" y="37473"/>
                    <a:pt x="7917" y="30857"/>
                    <a:pt x="7917" y="22695"/>
                  </a:cubicBezTo>
                  <a:cubicBezTo>
                    <a:pt x="7917" y="14533"/>
                    <a:pt x="14533" y="7917"/>
                    <a:pt x="22695" y="7917"/>
                  </a:cubicBezTo>
                  <a:cubicBezTo>
                    <a:pt x="30857"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527" name="Freeform: Shape 526">
              <a:extLst>
                <a:ext uri="{FF2B5EF4-FFF2-40B4-BE49-F238E27FC236}">
                  <a16:creationId xmlns:a16="http://schemas.microsoft.com/office/drawing/2014/main" id="{C720E284-78B8-4F00-ADF0-B65BD2824219}"/>
                </a:ext>
              </a:extLst>
            </p:cNvPr>
            <p:cNvSpPr/>
            <p:nvPr/>
          </p:nvSpPr>
          <p:spPr>
            <a:xfrm>
              <a:off x="1519514" y="5799106"/>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7" y="37473"/>
                    <a:pt x="22695" y="37473"/>
                  </a:cubicBezTo>
                  <a:cubicBezTo>
                    <a:pt x="14533" y="37473"/>
                    <a:pt x="7917" y="30857"/>
                    <a:pt x="7917" y="22695"/>
                  </a:cubicBezTo>
                  <a:cubicBezTo>
                    <a:pt x="7917" y="14533"/>
                    <a:pt x="14533" y="7917"/>
                    <a:pt x="22695" y="7917"/>
                  </a:cubicBezTo>
                  <a:cubicBezTo>
                    <a:pt x="30857"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528" name="Freeform: Shape 527">
              <a:extLst>
                <a:ext uri="{FF2B5EF4-FFF2-40B4-BE49-F238E27FC236}">
                  <a16:creationId xmlns:a16="http://schemas.microsoft.com/office/drawing/2014/main" id="{FE85278D-9B15-44B3-B279-51B715F40893}"/>
                </a:ext>
              </a:extLst>
            </p:cNvPr>
            <p:cNvSpPr/>
            <p:nvPr/>
          </p:nvSpPr>
          <p:spPr>
            <a:xfrm>
              <a:off x="1657681" y="5540373"/>
              <a:ext cx="10556" cy="432790"/>
            </a:xfrm>
            <a:custGeom>
              <a:avLst/>
              <a:gdLst>
                <a:gd name="connsiteX0" fmla="*/ 3809 w 0"/>
                <a:gd name="connsiteY0" fmla="*/ 431321 h 432789"/>
                <a:gd name="connsiteX1" fmla="*/ 3809 w 0"/>
                <a:gd name="connsiteY1" fmla="*/ 3809 h 432789"/>
              </a:gdLst>
              <a:ahLst/>
              <a:cxnLst>
                <a:cxn ang="0">
                  <a:pos x="connsiteX0" y="connsiteY0"/>
                </a:cxn>
                <a:cxn ang="0">
                  <a:pos x="connsiteX1" y="connsiteY1"/>
                </a:cxn>
              </a:cxnLst>
              <a:rect l="l" t="t" r="r" b="b"/>
              <a:pathLst>
                <a:path h="432789">
                  <a:moveTo>
                    <a:pt x="3809" y="431321"/>
                  </a:moveTo>
                  <a:lnTo>
                    <a:pt x="3809" y="3809"/>
                  </a:lnTo>
                </a:path>
              </a:pathLst>
            </a:custGeom>
            <a:grpFill/>
            <a:ln w="4582" cap="flat">
              <a:solidFill>
                <a:schemeClr val="accent1"/>
              </a:solidFill>
              <a:prstDash val="solid"/>
              <a:miter/>
            </a:ln>
          </p:spPr>
          <p:txBody>
            <a:bodyPr rtlCol="0" anchor="ctr"/>
            <a:lstStyle/>
            <a:p>
              <a:endParaRPr lang="en-US"/>
            </a:p>
          </p:txBody>
        </p:sp>
        <p:sp>
          <p:nvSpPr>
            <p:cNvPr id="529" name="Freeform: Shape 528">
              <a:extLst>
                <a:ext uri="{FF2B5EF4-FFF2-40B4-BE49-F238E27FC236}">
                  <a16:creationId xmlns:a16="http://schemas.microsoft.com/office/drawing/2014/main" id="{431CD822-BDFD-471F-B0AD-A5EFF80B1661}"/>
                </a:ext>
              </a:extLst>
            </p:cNvPr>
            <p:cNvSpPr/>
            <p:nvPr/>
          </p:nvSpPr>
          <p:spPr>
            <a:xfrm>
              <a:off x="1639850" y="5948999"/>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1140"/>
                    <a:pt x="31140" y="37473"/>
                    <a:pt x="22695" y="37473"/>
                  </a:cubicBezTo>
                  <a:cubicBezTo>
                    <a:pt x="14250" y="37473"/>
                    <a:pt x="7917" y="31140"/>
                    <a:pt x="7917" y="22695"/>
                  </a:cubicBezTo>
                  <a:cubicBezTo>
                    <a:pt x="7917" y="14250"/>
                    <a:pt x="14250" y="7917"/>
                    <a:pt x="22695" y="7917"/>
                  </a:cubicBezTo>
                  <a:cubicBezTo>
                    <a:pt x="31140" y="7917"/>
                    <a:pt x="37473" y="14250"/>
                    <a:pt x="37473" y="22695"/>
                  </a:cubicBezTo>
                  <a:close/>
                </a:path>
              </a:pathLst>
            </a:custGeom>
            <a:grpFill/>
            <a:ln w="9525" cap="flat">
              <a:solidFill>
                <a:schemeClr val="accent1"/>
              </a:solid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56A7A8F7-8A64-493A-93B9-F8E1F90060FE}"/>
                </a:ext>
              </a:extLst>
            </p:cNvPr>
            <p:cNvSpPr/>
            <p:nvPr/>
          </p:nvSpPr>
          <p:spPr>
            <a:xfrm>
              <a:off x="1639850" y="5522542"/>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40" y="7917"/>
                    <a:pt x="22695" y="7917"/>
                  </a:cubicBezTo>
                  <a:cubicBezTo>
                    <a:pt x="14250" y="7917"/>
                    <a:pt x="7917" y="14250"/>
                    <a:pt x="7917" y="22695"/>
                  </a:cubicBezTo>
                  <a:cubicBezTo>
                    <a:pt x="7917" y="31140"/>
                    <a:pt x="14250" y="37473"/>
                    <a:pt x="22695" y="37473"/>
                  </a:cubicBezTo>
                  <a:cubicBezTo>
                    <a:pt x="31140"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531" name="Freeform: Shape 530">
              <a:extLst>
                <a:ext uri="{FF2B5EF4-FFF2-40B4-BE49-F238E27FC236}">
                  <a16:creationId xmlns:a16="http://schemas.microsoft.com/office/drawing/2014/main" id="{A89EA018-0180-46F7-8F70-979FBC816ED8}"/>
                </a:ext>
              </a:extLst>
            </p:cNvPr>
            <p:cNvSpPr/>
            <p:nvPr/>
          </p:nvSpPr>
          <p:spPr>
            <a:xfrm>
              <a:off x="1778017" y="5371480"/>
              <a:ext cx="10556" cy="591127"/>
            </a:xfrm>
            <a:custGeom>
              <a:avLst/>
              <a:gdLst>
                <a:gd name="connsiteX0" fmla="*/ 3809 w 0"/>
                <a:gd name="connsiteY0" fmla="*/ 589658 h 591127"/>
                <a:gd name="connsiteX1" fmla="*/ 3809 w 0"/>
                <a:gd name="connsiteY1" fmla="*/ 3809 h 591127"/>
              </a:gdLst>
              <a:ahLst/>
              <a:cxnLst>
                <a:cxn ang="0">
                  <a:pos x="connsiteX0" y="connsiteY0"/>
                </a:cxn>
                <a:cxn ang="0">
                  <a:pos x="connsiteX1" y="connsiteY1"/>
                </a:cxn>
              </a:cxnLst>
              <a:rect l="l" t="t" r="r" b="b"/>
              <a:pathLst>
                <a:path h="591127">
                  <a:moveTo>
                    <a:pt x="3809" y="589658"/>
                  </a:moveTo>
                  <a:lnTo>
                    <a:pt x="3809" y="3809"/>
                  </a:lnTo>
                </a:path>
              </a:pathLst>
            </a:custGeom>
            <a:grpFill/>
            <a:ln w="4582" cap="flat">
              <a:solidFill>
                <a:schemeClr val="accent1"/>
              </a:solidFill>
              <a:prstDash val="solid"/>
              <a:miter/>
            </a:ln>
          </p:spPr>
          <p:txBody>
            <a:bodyPr rtlCol="0" anchor="ctr"/>
            <a:lstStyle/>
            <a:p>
              <a:endParaRPr lang="en-US"/>
            </a:p>
          </p:txBody>
        </p:sp>
        <p:sp>
          <p:nvSpPr>
            <p:cNvPr id="532" name="Freeform: Shape 531">
              <a:extLst>
                <a:ext uri="{FF2B5EF4-FFF2-40B4-BE49-F238E27FC236}">
                  <a16:creationId xmlns:a16="http://schemas.microsoft.com/office/drawing/2014/main" id="{D2D337AD-B4DD-4334-9153-88683C267496}"/>
                </a:ext>
              </a:extLst>
            </p:cNvPr>
            <p:cNvSpPr/>
            <p:nvPr/>
          </p:nvSpPr>
          <p:spPr>
            <a:xfrm>
              <a:off x="1759131" y="5938443"/>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7" y="37473"/>
                    <a:pt x="22695" y="37473"/>
                  </a:cubicBezTo>
                  <a:cubicBezTo>
                    <a:pt x="14533" y="37473"/>
                    <a:pt x="7917" y="30857"/>
                    <a:pt x="7917" y="22695"/>
                  </a:cubicBezTo>
                  <a:cubicBezTo>
                    <a:pt x="7917" y="14533"/>
                    <a:pt x="14533" y="7917"/>
                    <a:pt x="22695" y="7917"/>
                  </a:cubicBezTo>
                  <a:cubicBezTo>
                    <a:pt x="30857"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533" name="Freeform: Shape 532">
              <a:extLst>
                <a:ext uri="{FF2B5EF4-FFF2-40B4-BE49-F238E27FC236}">
                  <a16:creationId xmlns:a16="http://schemas.microsoft.com/office/drawing/2014/main" id="{B0836989-D677-4403-BA53-079A370F5455}"/>
                </a:ext>
              </a:extLst>
            </p:cNvPr>
            <p:cNvSpPr/>
            <p:nvPr/>
          </p:nvSpPr>
          <p:spPr>
            <a:xfrm>
              <a:off x="1759131" y="5352593"/>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7" y="37473"/>
                    <a:pt x="22695" y="37473"/>
                  </a:cubicBezTo>
                  <a:cubicBezTo>
                    <a:pt x="14533" y="37473"/>
                    <a:pt x="7917" y="30857"/>
                    <a:pt x="7917" y="22695"/>
                  </a:cubicBezTo>
                  <a:cubicBezTo>
                    <a:pt x="7917" y="14533"/>
                    <a:pt x="14533" y="7917"/>
                    <a:pt x="22695" y="7917"/>
                  </a:cubicBezTo>
                  <a:cubicBezTo>
                    <a:pt x="30857"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534" name="Freeform: Shape 533">
              <a:extLst>
                <a:ext uri="{FF2B5EF4-FFF2-40B4-BE49-F238E27FC236}">
                  <a16:creationId xmlns:a16="http://schemas.microsoft.com/office/drawing/2014/main" id="{F5E3410E-C614-4204-8209-62A81793AF0A}"/>
                </a:ext>
              </a:extLst>
            </p:cNvPr>
            <p:cNvSpPr/>
            <p:nvPr/>
          </p:nvSpPr>
          <p:spPr>
            <a:xfrm>
              <a:off x="1898354" y="5743045"/>
              <a:ext cx="10556" cy="200561"/>
            </a:xfrm>
            <a:custGeom>
              <a:avLst/>
              <a:gdLst>
                <a:gd name="connsiteX0" fmla="*/ 3809 w 0"/>
                <a:gd name="connsiteY0" fmla="*/ 196981 h 200561"/>
                <a:gd name="connsiteX1" fmla="*/ 3809 w 0"/>
                <a:gd name="connsiteY1" fmla="*/ 3809 h 200561"/>
              </a:gdLst>
              <a:ahLst/>
              <a:cxnLst>
                <a:cxn ang="0">
                  <a:pos x="connsiteX0" y="connsiteY0"/>
                </a:cxn>
                <a:cxn ang="0">
                  <a:pos x="connsiteX1" y="connsiteY1"/>
                </a:cxn>
              </a:cxnLst>
              <a:rect l="l" t="t" r="r" b="b"/>
              <a:pathLst>
                <a:path h="200561">
                  <a:moveTo>
                    <a:pt x="3809" y="196981"/>
                  </a:moveTo>
                  <a:lnTo>
                    <a:pt x="3809" y="3809"/>
                  </a:lnTo>
                </a:path>
              </a:pathLst>
            </a:custGeom>
            <a:grpFill/>
            <a:ln w="4582" cap="flat">
              <a:solidFill>
                <a:schemeClr val="accent1"/>
              </a:solidFill>
              <a:prstDash val="solid"/>
              <a:miter/>
            </a:ln>
          </p:spPr>
          <p:txBody>
            <a:bodyPr rtlCol="0" anchor="ctr"/>
            <a:lstStyle/>
            <a:p>
              <a:endParaRPr lang="en-US"/>
            </a:p>
          </p:txBody>
        </p:sp>
        <p:sp>
          <p:nvSpPr>
            <p:cNvPr id="535" name="Freeform: Shape 534">
              <a:extLst>
                <a:ext uri="{FF2B5EF4-FFF2-40B4-BE49-F238E27FC236}">
                  <a16:creationId xmlns:a16="http://schemas.microsoft.com/office/drawing/2014/main" id="{903EC85E-0629-4557-993D-05E7A094AE67}"/>
                </a:ext>
              </a:extLst>
            </p:cNvPr>
            <p:cNvSpPr/>
            <p:nvPr/>
          </p:nvSpPr>
          <p:spPr>
            <a:xfrm>
              <a:off x="1879468" y="5916275"/>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7" y="37473"/>
                    <a:pt x="22695" y="37473"/>
                  </a:cubicBezTo>
                  <a:cubicBezTo>
                    <a:pt x="14533" y="37473"/>
                    <a:pt x="7917" y="30857"/>
                    <a:pt x="7917" y="22695"/>
                  </a:cubicBezTo>
                  <a:cubicBezTo>
                    <a:pt x="7917" y="14533"/>
                    <a:pt x="14533" y="7917"/>
                    <a:pt x="22695" y="7917"/>
                  </a:cubicBezTo>
                  <a:cubicBezTo>
                    <a:pt x="30857"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536" name="Freeform: Shape 535">
              <a:extLst>
                <a:ext uri="{FF2B5EF4-FFF2-40B4-BE49-F238E27FC236}">
                  <a16:creationId xmlns:a16="http://schemas.microsoft.com/office/drawing/2014/main" id="{CAABBB3F-4216-4BED-867F-D128C84212B1}"/>
                </a:ext>
              </a:extLst>
            </p:cNvPr>
            <p:cNvSpPr/>
            <p:nvPr/>
          </p:nvSpPr>
          <p:spPr>
            <a:xfrm>
              <a:off x="1880523" y="5724159"/>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40" y="7917"/>
                    <a:pt x="22695" y="7917"/>
                  </a:cubicBezTo>
                  <a:cubicBezTo>
                    <a:pt x="14250" y="7917"/>
                    <a:pt x="7917" y="14250"/>
                    <a:pt x="7917" y="22695"/>
                  </a:cubicBezTo>
                  <a:cubicBezTo>
                    <a:pt x="7917" y="31140"/>
                    <a:pt x="14250" y="37473"/>
                    <a:pt x="22695" y="37473"/>
                  </a:cubicBezTo>
                  <a:cubicBezTo>
                    <a:pt x="30084" y="38529"/>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537" name="Freeform: Shape 536">
              <a:extLst>
                <a:ext uri="{FF2B5EF4-FFF2-40B4-BE49-F238E27FC236}">
                  <a16:creationId xmlns:a16="http://schemas.microsoft.com/office/drawing/2014/main" id="{C055B4E1-BDC6-4851-8776-59C1039B4D4A}"/>
                </a:ext>
              </a:extLst>
            </p:cNvPr>
            <p:cNvSpPr/>
            <p:nvPr/>
          </p:nvSpPr>
          <p:spPr>
            <a:xfrm>
              <a:off x="1088721" y="5332423"/>
              <a:ext cx="10556" cy="760021"/>
            </a:xfrm>
            <a:custGeom>
              <a:avLst/>
              <a:gdLst>
                <a:gd name="connsiteX0" fmla="*/ 3809 w 0"/>
                <a:gd name="connsiteY0" fmla="*/ 765941 h 760020"/>
                <a:gd name="connsiteX1" fmla="*/ 3809 w 0"/>
                <a:gd name="connsiteY1" fmla="*/ 3809 h 760020"/>
              </a:gdLst>
              <a:ahLst/>
              <a:cxnLst>
                <a:cxn ang="0">
                  <a:pos x="connsiteX0" y="connsiteY0"/>
                </a:cxn>
                <a:cxn ang="0">
                  <a:pos x="connsiteX1" y="connsiteY1"/>
                </a:cxn>
              </a:cxnLst>
              <a:rect l="l" t="t" r="r" b="b"/>
              <a:pathLst>
                <a:path h="760020">
                  <a:moveTo>
                    <a:pt x="3809" y="765941"/>
                  </a:moveTo>
                  <a:lnTo>
                    <a:pt x="3809" y="3809"/>
                  </a:lnTo>
                </a:path>
              </a:pathLst>
            </a:custGeom>
            <a:grpFill/>
            <a:ln w="4582" cap="flat">
              <a:solidFill>
                <a:schemeClr val="accent1"/>
              </a:solidFill>
              <a:prstDash val="solid"/>
              <a:miter/>
            </a:ln>
          </p:spPr>
          <p:txBody>
            <a:bodyPr rtlCol="0" anchor="ctr"/>
            <a:lstStyle/>
            <a:p>
              <a:endParaRPr lang="en-US"/>
            </a:p>
          </p:txBody>
        </p:sp>
        <p:sp>
          <p:nvSpPr>
            <p:cNvPr id="538" name="Freeform: Shape 537">
              <a:extLst>
                <a:ext uri="{FF2B5EF4-FFF2-40B4-BE49-F238E27FC236}">
                  <a16:creationId xmlns:a16="http://schemas.microsoft.com/office/drawing/2014/main" id="{FF44E54D-2C91-4876-AEDD-784CFB311241}"/>
                </a:ext>
              </a:extLst>
            </p:cNvPr>
            <p:cNvSpPr/>
            <p:nvPr/>
          </p:nvSpPr>
          <p:spPr>
            <a:xfrm>
              <a:off x="1069835" y="6075568"/>
              <a:ext cx="42223" cy="42223"/>
            </a:xfrm>
            <a:custGeom>
              <a:avLst/>
              <a:gdLst>
                <a:gd name="connsiteX0" fmla="*/ 37473 w 42223"/>
                <a:gd name="connsiteY0" fmla="*/ 22796 h 42223"/>
                <a:gd name="connsiteX1" fmla="*/ 22695 w 42223"/>
                <a:gd name="connsiteY1" fmla="*/ 37574 h 42223"/>
                <a:gd name="connsiteX2" fmla="*/ 7917 w 42223"/>
                <a:gd name="connsiteY2" fmla="*/ 22796 h 42223"/>
                <a:gd name="connsiteX3" fmla="*/ 22695 w 42223"/>
                <a:gd name="connsiteY3" fmla="*/ 8018 h 42223"/>
                <a:gd name="connsiteX4" fmla="*/ 37473 w 42223"/>
                <a:gd name="connsiteY4" fmla="*/ 22796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796"/>
                  </a:moveTo>
                  <a:cubicBezTo>
                    <a:pt x="37473" y="31241"/>
                    <a:pt x="31140" y="37574"/>
                    <a:pt x="22695" y="37574"/>
                  </a:cubicBezTo>
                  <a:cubicBezTo>
                    <a:pt x="14250" y="37574"/>
                    <a:pt x="7917" y="31241"/>
                    <a:pt x="7917" y="22796"/>
                  </a:cubicBezTo>
                  <a:cubicBezTo>
                    <a:pt x="7917" y="14351"/>
                    <a:pt x="14250" y="8018"/>
                    <a:pt x="22695" y="8018"/>
                  </a:cubicBezTo>
                  <a:cubicBezTo>
                    <a:pt x="31140" y="6962"/>
                    <a:pt x="37473" y="14351"/>
                    <a:pt x="37473" y="22796"/>
                  </a:cubicBezTo>
                  <a:close/>
                </a:path>
              </a:pathLst>
            </a:custGeom>
            <a:grpFill/>
            <a:ln w="9525" cap="flat">
              <a:solidFill>
                <a:schemeClr val="accent1"/>
              </a:solidFill>
              <a:prstDash val="solid"/>
              <a:miter/>
            </a:ln>
          </p:spPr>
          <p:txBody>
            <a:bodyPr rtlCol="0" anchor="ctr"/>
            <a:lstStyle/>
            <a:p>
              <a:endParaRPr lang="en-US"/>
            </a:p>
          </p:txBody>
        </p:sp>
        <p:sp>
          <p:nvSpPr>
            <p:cNvPr id="539" name="Freeform: Shape 538">
              <a:extLst>
                <a:ext uri="{FF2B5EF4-FFF2-40B4-BE49-F238E27FC236}">
                  <a16:creationId xmlns:a16="http://schemas.microsoft.com/office/drawing/2014/main" id="{04550C0E-2333-4EDF-A3DB-FBC53D61349F}"/>
                </a:ext>
              </a:extLst>
            </p:cNvPr>
            <p:cNvSpPr/>
            <p:nvPr/>
          </p:nvSpPr>
          <p:spPr>
            <a:xfrm>
              <a:off x="1069835" y="5313537"/>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7" y="37473"/>
                    <a:pt x="22695" y="37473"/>
                  </a:cubicBezTo>
                  <a:cubicBezTo>
                    <a:pt x="14533" y="37473"/>
                    <a:pt x="7917" y="30857"/>
                    <a:pt x="7917" y="22695"/>
                  </a:cubicBezTo>
                  <a:cubicBezTo>
                    <a:pt x="7917" y="14533"/>
                    <a:pt x="14533" y="7917"/>
                    <a:pt x="22695" y="7917"/>
                  </a:cubicBezTo>
                  <a:cubicBezTo>
                    <a:pt x="30857"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540" name="Freeform: Shape 539">
              <a:extLst>
                <a:ext uri="{FF2B5EF4-FFF2-40B4-BE49-F238E27FC236}">
                  <a16:creationId xmlns:a16="http://schemas.microsoft.com/office/drawing/2014/main" id="{C0369FC8-9200-4697-8D75-58E03A165846}"/>
                </a:ext>
              </a:extLst>
            </p:cNvPr>
            <p:cNvSpPr/>
            <p:nvPr/>
          </p:nvSpPr>
          <p:spPr>
            <a:xfrm>
              <a:off x="2108415" y="5718767"/>
              <a:ext cx="10556" cy="306120"/>
            </a:xfrm>
            <a:custGeom>
              <a:avLst/>
              <a:gdLst>
                <a:gd name="connsiteX0" fmla="*/ 3809 w 0"/>
                <a:gd name="connsiteY0" fmla="*/ 305706 h 306119"/>
                <a:gd name="connsiteX1" fmla="*/ 3809 w 0"/>
                <a:gd name="connsiteY1" fmla="*/ 3809 h 306119"/>
              </a:gdLst>
              <a:ahLst/>
              <a:cxnLst>
                <a:cxn ang="0">
                  <a:pos x="connsiteX0" y="connsiteY0"/>
                </a:cxn>
                <a:cxn ang="0">
                  <a:pos x="connsiteX1" y="connsiteY1"/>
                </a:cxn>
              </a:cxnLst>
              <a:rect l="l" t="t" r="r" b="b"/>
              <a:pathLst>
                <a:path h="306119">
                  <a:moveTo>
                    <a:pt x="3809" y="305706"/>
                  </a:moveTo>
                  <a:lnTo>
                    <a:pt x="3809" y="3809"/>
                  </a:lnTo>
                </a:path>
              </a:pathLst>
            </a:custGeom>
            <a:grpFill/>
            <a:ln w="4582" cap="flat">
              <a:solidFill>
                <a:schemeClr val="accent1"/>
              </a:solidFill>
              <a:prstDash val="solid"/>
              <a:miter/>
            </a:ln>
          </p:spPr>
          <p:txBody>
            <a:bodyPr rtlCol="0" anchor="ctr"/>
            <a:lstStyle/>
            <a:p>
              <a:endParaRPr lang="en-US"/>
            </a:p>
          </p:txBody>
        </p:sp>
        <p:sp>
          <p:nvSpPr>
            <p:cNvPr id="541" name="Freeform: Shape 540">
              <a:extLst>
                <a:ext uri="{FF2B5EF4-FFF2-40B4-BE49-F238E27FC236}">
                  <a16:creationId xmlns:a16="http://schemas.microsoft.com/office/drawing/2014/main" id="{3CDB3F96-F125-4164-B88C-97BF4A21BEBA}"/>
                </a:ext>
              </a:extLst>
            </p:cNvPr>
            <p:cNvSpPr/>
            <p:nvPr/>
          </p:nvSpPr>
          <p:spPr>
            <a:xfrm>
              <a:off x="2089529" y="6001677"/>
              <a:ext cx="42223" cy="42223"/>
            </a:xfrm>
            <a:custGeom>
              <a:avLst/>
              <a:gdLst>
                <a:gd name="connsiteX0" fmla="*/ 37473 w 42223"/>
                <a:gd name="connsiteY0" fmla="*/ 22796 h 42223"/>
                <a:gd name="connsiteX1" fmla="*/ 22695 w 42223"/>
                <a:gd name="connsiteY1" fmla="*/ 37574 h 42223"/>
                <a:gd name="connsiteX2" fmla="*/ 7917 w 42223"/>
                <a:gd name="connsiteY2" fmla="*/ 22796 h 42223"/>
                <a:gd name="connsiteX3" fmla="*/ 22695 w 42223"/>
                <a:gd name="connsiteY3" fmla="*/ 8018 h 42223"/>
                <a:gd name="connsiteX4" fmla="*/ 37473 w 42223"/>
                <a:gd name="connsiteY4" fmla="*/ 22796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796"/>
                  </a:moveTo>
                  <a:cubicBezTo>
                    <a:pt x="37473" y="31241"/>
                    <a:pt x="31140" y="37574"/>
                    <a:pt x="22695" y="37574"/>
                  </a:cubicBezTo>
                  <a:cubicBezTo>
                    <a:pt x="14250" y="37574"/>
                    <a:pt x="7917" y="31241"/>
                    <a:pt x="7917" y="22796"/>
                  </a:cubicBezTo>
                  <a:cubicBezTo>
                    <a:pt x="7917" y="14351"/>
                    <a:pt x="14250" y="8018"/>
                    <a:pt x="22695" y="8018"/>
                  </a:cubicBezTo>
                  <a:cubicBezTo>
                    <a:pt x="31140" y="6962"/>
                    <a:pt x="37473" y="14351"/>
                    <a:pt x="37473" y="22796"/>
                  </a:cubicBezTo>
                  <a:close/>
                </a:path>
              </a:pathLst>
            </a:custGeom>
            <a:grpFill/>
            <a:ln w="9525" cap="flat">
              <a:solidFill>
                <a:schemeClr val="accent1"/>
              </a:solidFill>
              <a:prstDash val="solid"/>
              <a:miter/>
            </a:ln>
          </p:spPr>
          <p:txBody>
            <a:bodyPr rtlCol="0" anchor="ctr"/>
            <a:lstStyle/>
            <a:p>
              <a:endParaRPr lang="en-US"/>
            </a:p>
          </p:txBody>
        </p:sp>
        <p:sp>
          <p:nvSpPr>
            <p:cNvPr id="542" name="Freeform: Shape 541">
              <a:extLst>
                <a:ext uri="{FF2B5EF4-FFF2-40B4-BE49-F238E27FC236}">
                  <a16:creationId xmlns:a16="http://schemas.microsoft.com/office/drawing/2014/main" id="{BA90627B-8A97-42AC-9F44-897C990B77BF}"/>
                </a:ext>
              </a:extLst>
            </p:cNvPr>
            <p:cNvSpPr/>
            <p:nvPr/>
          </p:nvSpPr>
          <p:spPr>
            <a:xfrm>
              <a:off x="2089529" y="5700936"/>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40" y="7917"/>
                    <a:pt x="22695" y="7917"/>
                  </a:cubicBezTo>
                  <a:cubicBezTo>
                    <a:pt x="14250" y="7917"/>
                    <a:pt x="7917" y="14250"/>
                    <a:pt x="7917" y="22695"/>
                  </a:cubicBezTo>
                  <a:cubicBezTo>
                    <a:pt x="7917" y="31140"/>
                    <a:pt x="14250" y="37473"/>
                    <a:pt x="22695" y="37473"/>
                  </a:cubicBezTo>
                  <a:cubicBezTo>
                    <a:pt x="31140"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543" name="Freeform: Shape 542">
              <a:extLst>
                <a:ext uri="{FF2B5EF4-FFF2-40B4-BE49-F238E27FC236}">
                  <a16:creationId xmlns:a16="http://schemas.microsoft.com/office/drawing/2014/main" id="{069668CB-1CC4-4023-B6A2-70CE3DDF8035}"/>
                </a:ext>
              </a:extLst>
            </p:cNvPr>
            <p:cNvSpPr/>
            <p:nvPr/>
          </p:nvSpPr>
          <p:spPr>
            <a:xfrm>
              <a:off x="2212918" y="5574152"/>
              <a:ext cx="10556" cy="654462"/>
            </a:xfrm>
            <a:custGeom>
              <a:avLst/>
              <a:gdLst>
                <a:gd name="connsiteX0" fmla="*/ 3809 w 0"/>
                <a:gd name="connsiteY0" fmla="*/ 650882 h 654462"/>
                <a:gd name="connsiteX1" fmla="*/ 3809 w 0"/>
                <a:gd name="connsiteY1" fmla="*/ 3809 h 654462"/>
              </a:gdLst>
              <a:ahLst/>
              <a:cxnLst>
                <a:cxn ang="0">
                  <a:pos x="connsiteX0" y="connsiteY0"/>
                </a:cxn>
                <a:cxn ang="0">
                  <a:pos x="connsiteX1" y="connsiteY1"/>
                </a:cxn>
              </a:cxnLst>
              <a:rect l="l" t="t" r="r" b="b"/>
              <a:pathLst>
                <a:path h="654462">
                  <a:moveTo>
                    <a:pt x="3809" y="650882"/>
                  </a:moveTo>
                  <a:lnTo>
                    <a:pt x="3809" y="3809"/>
                  </a:lnTo>
                </a:path>
              </a:pathLst>
            </a:custGeom>
            <a:grpFill/>
            <a:ln w="4582" cap="flat">
              <a:solidFill>
                <a:schemeClr val="accent1"/>
              </a:solidFill>
              <a:prstDash val="solid"/>
              <a:miter/>
            </a:ln>
          </p:spPr>
          <p:txBody>
            <a:bodyPr rtlCol="0" anchor="ctr"/>
            <a:lstStyle/>
            <a:p>
              <a:endParaRPr lang="en-US"/>
            </a:p>
          </p:txBody>
        </p:sp>
        <p:sp>
          <p:nvSpPr>
            <p:cNvPr id="544" name="Freeform: Shape 543">
              <a:extLst>
                <a:ext uri="{FF2B5EF4-FFF2-40B4-BE49-F238E27FC236}">
                  <a16:creationId xmlns:a16="http://schemas.microsoft.com/office/drawing/2014/main" id="{CF987923-503D-4C01-A923-98161085A63D}"/>
                </a:ext>
              </a:extLst>
            </p:cNvPr>
            <p:cNvSpPr/>
            <p:nvPr/>
          </p:nvSpPr>
          <p:spPr>
            <a:xfrm>
              <a:off x="2194032" y="6202339"/>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7" y="37473"/>
                    <a:pt x="22695" y="37473"/>
                  </a:cubicBezTo>
                  <a:cubicBezTo>
                    <a:pt x="14533" y="37473"/>
                    <a:pt x="7917" y="30857"/>
                    <a:pt x="7917" y="22695"/>
                  </a:cubicBezTo>
                  <a:cubicBezTo>
                    <a:pt x="7917" y="14533"/>
                    <a:pt x="14533" y="7917"/>
                    <a:pt x="22695" y="7917"/>
                  </a:cubicBezTo>
                  <a:cubicBezTo>
                    <a:pt x="30857"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545" name="Freeform: Shape 544">
              <a:extLst>
                <a:ext uri="{FF2B5EF4-FFF2-40B4-BE49-F238E27FC236}">
                  <a16:creationId xmlns:a16="http://schemas.microsoft.com/office/drawing/2014/main" id="{E0C26DCD-7272-49D8-938C-238E8FF29F76}"/>
                </a:ext>
              </a:extLst>
            </p:cNvPr>
            <p:cNvSpPr/>
            <p:nvPr/>
          </p:nvSpPr>
          <p:spPr>
            <a:xfrm>
              <a:off x="2194032" y="5556321"/>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7" y="37473"/>
                    <a:pt x="22695" y="37473"/>
                  </a:cubicBezTo>
                  <a:cubicBezTo>
                    <a:pt x="14533" y="37473"/>
                    <a:pt x="7917" y="30857"/>
                    <a:pt x="7917" y="22695"/>
                  </a:cubicBezTo>
                  <a:cubicBezTo>
                    <a:pt x="7917" y="14533"/>
                    <a:pt x="14533" y="7917"/>
                    <a:pt x="22695" y="7917"/>
                  </a:cubicBezTo>
                  <a:cubicBezTo>
                    <a:pt x="30857"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546" name="Freeform: Shape 545">
              <a:extLst>
                <a:ext uri="{FF2B5EF4-FFF2-40B4-BE49-F238E27FC236}">
                  <a16:creationId xmlns:a16="http://schemas.microsoft.com/office/drawing/2014/main" id="{09D05860-BC54-4555-9F5C-84375B10866F}"/>
                </a:ext>
              </a:extLst>
            </p:cNvPr>
            <p:cNvSpPr/>
            <p:nvPr/>
          </p:nvSpPr>
          <p:spPr>
            <a:xfrm>
              <a:off x="2287865" y="5677599"/>
              <a:ext cx="10556" cy="517236"/>
            </a:xfrm>
            <a:custGeom>
              <a:avLst/>
              <a:gdLst>
                <a:gd name="connsiteX0" fmla="*/ 3809 w 0"/>
                <a:gd name="connsiteY0" fmla="*/ 515767 h 517236"/>
                <a:gd name="connsiteX1" fmla="*/ 3809 w 0"/>
                <a:gd name="connsiteY1" fmla="*/ 3809 h 517236"/>
              </a:gdLst>
              <a:ahLst/>
              <a:cxnLst>
                <a:cxn ang="0">
                  <a:pos x="connsiteX0" y="connsiteY0"/>
                </a:cxn>
                <a:cxn ang="0">
                  <a:pos x="connsiteX1" y="connsiteY1"/>
                </a:cxn>
              </a:cxnLst>
              <a:rect l="l" t="t" r="r" b="b"/>
              <a:pathLst>
                <a:path h="517236">
                  <a:moveTo>
                    <a:pt x="3809" y="515767"/>
                  </a:moveTo>
                  <a:lnTo>
                    <a:pt x="3809" y="3809"/>
                  </a:lnTo>
                </a:path>
              </a:pathLst>
            </a:custGeom>
            <a:grpFill/>
            <a:ln w="4582" cap="flat">
              <a:solidFill>
                <a:schemeClr val="accent1"/>
              </a:solidFill>
              <a:prstDash val="solid"/>
              <a:miter/>
            </a:ln>
          </p:spPr>
          <p:txBody>
            <a:bodyPr rtlCol="0" anchor="ctr"/>
            <a:lstStyle/>
            <a:p>
              <a:endParaRPr lang="en-US"/>
            </a:p>
          </p:txBody>
        </p:sp>
        <p:sp>
          <p:nvSpPr>
            <p:cNvPr id="547" name="Freeform: Shape 546">
              <a:extLst>
                <a:ext uri="{FF2B5EF4-FFF2-40B4-BE49-F238E27FC236}">
                  <a16:creationId xmlns:a16="http://schemas.microsoft.com/office/drawing/2014/main" id="{8BFAAD2E-1403-4129-950A-5DAAC72C35AF}"/>
                </a:ext>
              </a:extLst>
            </p:cNvPr>
            <p:cNvSpPr/>
            <p:nvPr/>
          </p:nvSpPr>
          <p:spPr>
            <a:xfrm>
              <a:off x="2268978" y="6170671"/>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1140"/>
                    <a:pt x="31140" y="37473"/>
                    <a:pt x="22695" y="37473"/>
                  </a:cubicBezTo>
                  <a:cubicBezTo>
                    <a:pt x="14250" y="37473"/>
                    <a:pt x="7917" y="31140"/>
                    <a:pt x="7917" y="22695"/>
                  </a:cubicBezTo>
                  <a:cubicBezTo>
                    <a:pt x="7917" y="14250"/>
                    <a:pt x="14250" y="7917"/>
                    <a:pt x="22695" y="7917"/>
                  </a:cubicBezTo>
                  <a:cubicBezTo>
                    <a:pt x="31140" y="7917"/>
                    <a:pt x="37473" y="14250"/>
                    <a:pt x="37473" y="22695"/>
                  </a:cubicBezTo>
                  <a:close/>
                </a:path>
              </a:pathLst>
            </a:custGeom>
            <a:grpFill/>
            <a:ln w="9525" cap="flat">
              <a:solidFill>
                <a:schemeClr val="accent1"/>
              </a:solidFill>
              <a:prstDash val="solid"/>
              <a:miter/>
            </a:ln>
          </p:spPr>
          <p:txBody>
            <a:bodyPr rtlCol="0" anchor="ctr"/>
            <a:lstStyle/>
            <a:p>
              <a:endParaRPr lang="en-US"/>
            </a:p>
          </p:txBody>
        </p:sp>
        <p:sp>
          <p:nvSpPr>
            <p:cNvPr id="548" name="Freeform: Shape 547">
              <a:extLst>
                <a:ext uri="{FF2B5EF4-FFF2-40B4-BE49-F238E27FC236}">
                  <a16:creationId xmlns:a16="http://schemas.microsoft.com/office/drawing/2014/main" id="{56B471ED-4874-4F3D-B6CE-C50B3271C2EA}"/>
                </a:ext>
              </a:extLst>
            </p:cNvPr>
            <p:cNvSpPr/>
            <p:nvPr/>
          </p:nvSpPr>
          <p:spPr>
            <a:xfrm>
              <a:off x="2268978" y="5659768"/>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7" y="37473"/>
                    <a:pt x="22695" y="37473"/>
                  </a:cubicBezTo>
                  <a:cubicBezTo>
                    <a:pt x="14533" y="37473"/>
                    <a:pt x="7917" y="30857"/>
                    <a:pt x="7917" y="22695"/>
                  </a:cubicBezTo>
                  <a:cubicBezTo>
                    <a:pt x="7917" y="14533"/>
                    <a:pt x="14533" y="7917"/>
                    <a:pt x="22695" y="7917"/>
                  </a:cubicBezTo>
                  <a:cubicBezTo>
                    <a:pt x="30857"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549" name="Freeform: Shape 548">
              <a:extLst>
                <a:ext uri="{FF2B5EF4-FFF2-40B4-BE49-F238E27FC236}">
                  <a16:creationId xmlns:a16="http://schemas.microsoft.com/office/drawing/2014/main" id="{130ED0FC-6891-4B6E-AA3E-7EF8E4B33BB3}"/>
                </a:ext>
              </a:extLst>
            </p:cNvPr>
            <p:cNvSpPr/>
            <p:nvPr/>
          </p:nvSpPr>
          <p:spPr>
            <a:xfrm>
              <a:off x="2381812" y="5655432"/>
              <a:ext cx="10556" cy="306120"/>
            </a:xfrm>
            <a:custGeom>
              <a:avLst/>
              <a:gdLst>
                <a:gd name="connsiteX0" fmla="*/ 3809 w 0"/>
                <a:gd name="connsiteY0" fmla="*/ 305706 h 306119"/>
                <a:gd name="connsiteX1" fmla="*/ 3809 w 0"/>
                <a:gd name="connsiteY1" fmla="*/ 3809 h 306119"/>
              </a:gdLst>
              <a:ahLst/>
              <a:cxnLst>
                <a:cxn ang="0">
                  <a:pos x="connsiteX0" y="connsiteY0"/>
                </a:cxn>
                <a:cxn ang="0">
                  <a:pos x="connsiteX1" y="connsiteY1"/>
                </a:cxn>
              </a:cxnLst>
              <a:rect l="l" t="t" r="r" b="b"/>
              <a:pathLst>
                <a:path h="306119">
                  <a:moveTo>
                    <a:pt x="3809" y="305706"/>
                  </a:moveTo>
                  <a:lnTo>
                    <a:pt x="3809" y="3809"/>
                  </a:lnTo>
                </a:path>
              </a:pathLst>
            </a:custGeom>
            <a:grpFill/>
            <a:ln w="4582" cap="flat">
              <a:solidFill>
                <a:schemeClr val="accent1"/>
              </a:solidFill>
              <a:prstDash val="solid"/>
              <a:miter/>
            </a:ln>
          </p:spPr>
          <p:txBody>
            <a:bodyPr rtlCol="0" anchor="ctr"/>
            <a:lstStyle/>
            <a:p>
              <a:endParaRPr lang="en-US"/>
            </a:p>
          </p:txBody>
        </p:sp>
        <p:sp>
          <p:nvSpPr>
            <p:cNvPr id="550" name="Freeform: Shape 549">
              <a:extLst>
                <a:ext uri="{FF2B5EF4-FFF2-40B4-BE49-F238E27FC236}">
                  <a16:creationId xmlns:a16="http://schemas.microsoft.com/office/drawing/2014/main" id="{9F565AE7-617B-4FBA-B7B4-945D33EE0FA3}"/>
                </a:ext>
              </a:extLst>
            </p:cNvPr>
            <p:cNvSpPr/>
            <p:nvPr/>
          </p:nvSpPr>
          <p:spPr>
            <a:xfrm>
              <a:off x="2362925" y="5938443"/>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7" y="37473"/>
                    <a:pt x="22695" y="37473"/>
                  </a:cubicBezTo>
                  <a:cubicBezTo>
                    <a:pt x="14533" y="37473"/>
                    <a:pt x="7917" y="30857"/>
                    <a:pt x="7917" y="22695"/>
                  </a:cubicBezTo>
                  <a:cubicBezTo>
                    <a:pt x="7917" y="14533"/>
                    <a:pt x="14533" y="7917"/>
                    <a:pt x="22695" y="7917"/>
                  </a:cubicBezTo>
                  <a:cubicBezTo>
                    <a:pt x="30857"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551" name="Freeform: Shape 550">
              <a:extLst>
                <a:ext uri="{FF2B5EF4-FFF2-40B4-BE49-F238E27FC236}">
                  <a16:creationId xmlns:a16="http://schemas.microsoft.com/office/drawing/2014/main" id="{CECB5FC0-878C-443D-80B4-AFA97385005F}"/>
                </a:ext>
              </a:extLst>
            </p:cNvPr>
            <p:cNvSpPr/>
            <p:nvPr/>
          </p:nvSpPr>
          <p:spPr>
            <a:xfrm>
              <a:off x="2363981" y="5637601"/>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40" y="7917"/>
                    <a:pt x="22695" y="7917"/>
                  </a:cubicBezTo>
                  <a:cubicBezTo>
                    <a:pt x="14250" y="7917"/>
                    <a:pt x="7917" y="14250"/>
                    <a:pt x="7917" y="22695"/>
                  </a:cubicBezTo>
                  <a:cubicBezTo>
                    <a:pt x="7917" y="31140"/>
                    <a:pt x="14250" y="37473"/>
                    <a:pt x="22695" y="37473"/>
                  </a:cubicBezTo>
                  <a:cubicBezTo>
                    <a:pt x="30084"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552" name="Freeform: Shape 551">
              <a:extLst>
                <a:ext uri="{FF2B5EF4-FFF2-40B4-BE49-F238E27FC236}">
                  <a16:creationId xmlns:a16="http://schemas.microsoft.com/office/drawing/2014/main" id="{05617109-C6AA-4058-8080-C357B167B8A8}"/>
                </a:ext>
              </a:extLst>
            </p:cNvPr>
            <p:cNvSpPr/>
            <p:nvPr/>
          </p:nvSpPr>
          <p:spPr>
            <a:xfrm>
              <a:off x="2578150" y="5795825"/>
              <a:ext cx="10556" cy="200561"/>
            </a:xfrm>
            <a:custGeom>
              <a:avLst/>
              <a:gdLst>
                <a:gd name="connsiteX0" fmla="*/ 3809 w 0"/>
                <a:gd name="connsiteY0" fmla="*/ 196981 h 200561"/>
                <a:gd name="connsiteX1" fmla="*/ 3809 w 0"/>
                <a:gd name="connsiteY1" fmla="*/ 3809 h 200561"/>
              </a:gdLst>
              <a:ahLst/>
              <a:cxnLst>
                <a:cxn ang="0">
                  <a:pos x="connsiteX0" y="connsiteY0"/>
                </a:cxn>
                <a:cxn ang="0">
                  <a:pos x="connsiteX1" y="connsiteY1"/>
                </a:cxn>
              </a:cxnLst>
              <a:rect l="l" t="t" r="r" b="b"/>
              <a:pathLst>
                <a:path h="200561">
                  <a:moveTo>
                    <a:pt x="3809" y="196981"/>
                  </a:moveTo>
                  <a:lnTo>
                    <a:pt x="3809" y="3809"/>
                  </a:lnTo>
                </a:path>
              </a:pathLst>
            </a:custGeom>
            <a:grpFill/>
            <a:ln w="4582" cap="flat">
              <a:solidFill>
                <a:schemeClr val="accent1"/>
              </a:solidFill>
              <a:prstDash val="solid"/>
              <a:miter/>
            </a:ln>
          </p:spPr>
          <p:txBody>
            <a:bodyPr rtlCol="0" anchor="ctr"/>
            <a:lstStyle/>
            <a:p>
              <a:endParaRPr lang="en-US"/>
            </a:p>
          </p:txBody>
        </p:sp>
        <p:sp>
          <p:nvSpPr>
            <p:cNvPr id="553" name="Freeform: Shape 552">
              <a:extLst>
                <a:ext uri="{FF2B5EF4-FFF2-40B4-BE49-F238E27FC236}">
                  <a16:creationId xmlns:a16="http://schemas.microsoft.com/office/drawing/2014/main" id="{34D13485-19BA-4709-954A-57013B0211F7}"/>
                </a:ext>
              </a:extLst>
            </p:cNvPr>
            <p:cNvSpPr/>
            <p:nvPr/>
          </p:nvSpPr>
          <p:spPr>
            <a:xfrm>
              <a:off x="2560320" y="5970110"/>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1140"/>
                    <a:pt x="31140" y="37473"/>
                    <a:pt x="22695" y="37473"/>
                  </a:cubicBezTo>
                  <a:cubicBezTo>
                    <a:pt x="14250" y="37473"/>
                    <a:pt x="7917" y="31140"/>
                    <a:pt x="7917" y="22695"/>
                  </a:cubicBezTo>
                  <a:cubicBezTo>
                    <a:pt x="7917" y="14250"/>
                    <a:pt x="14250" y="7917"/>
                    <a:pt x="22695" y="7917"/>
                  </a:cubicBezTo>
                  <a:cubicBezTo>
                    <a:pt x="31140" y="7917"/>
                    <a:pt x="37473" y="14250"/>
                    <a:pt x="37473" y="22695"/>
                  </a:cubicBezTo>
                  <a:close/>
                </a:path>
              </a:pathLst>
            </a:custGeom>
            <a:grpFill/>
            <a:ln w="9525" cap="flat">
              <a:solidFill>
                <a:schemeClr val="accent1"/>
              </a:solidFill>
              <a:prstDash val="solid"/>
              <a:miter/>
            </a:ln>
          </p:spPr>
          <p:txBody>
            <a:bodyPr rtlCol="0" anchor="ctr"/>
            <a:lstStyle/>
            <a:p>
              <a:endParaRPr lang="en-US"/>
            </a:p>
          </p:txBody>
        </p:sp>
        <p:sp>
          <p:nvSpPr>
            <p:cNvPr id="554" name="Freeform: Shape 553">
              <a:extLst>
                <a:ext uri="{FF2B5EF4-FFF2-40B4-BE49-F238E27FC236}">
                  <a16:creationId xmlns:a16="http://schemas.microsoft.com/office/drawing/2014/main" id="{CA508FD7-5B84-4D36-B171-6B624378F535}"/>
                </a:ext>
              </a:extLst>
            </p:cNvPr>
            <p:cNvSpPr/>
            <p:nvPr/>
          </p:nvSpPr>
          <p:spPr>
            <a:xfrm>
              <a:off x="2559264" y="5776938"/>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7" y="37473"/>
                    <a:pt x="22695" y="37473"/>
                  </a:cubicBezTo>
                  <a:cubicBezTo>
                    <a:pt x="14533" y="37473"/>
                    <a:pt x="7917" y="30857"/>
                    <a:pt x="7917" y="22695"/>
                  </a:cubicBezTo>
                  <a:cubicBezTo>
                    <a:pt x="7917" y="14533"/>
                    <a:pt x="14533" y="7917"/>
                    <a:pt x="22695" y="7917"/>
                  </a:cubicBezTo>
                  <a:cubicBezTo>
                    <a:pt x="30857"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555" name="Freeform: Shape 554">
              <a:extLst>
                <a:ext uri="{FF2B5EF4-FFF2-40B4-BE49-F238E27FC236}">
                  <a16:creationId xmlns:a16="http://schemas.microsoft.com/office/drawing/2014/main" id="{3279A9DA-F049-4C9E-BBAA-99506DE7AC28}"/>
                </a:ext>
              </a:extLst>
            </p:cNvPr>
            <p:cNvSpPr/>
            <p:nvPr/>
          </p:nvSpPr>
          <p:spPr>
            <a:xfrm>
              <a:off x="2636207" y="5804269"/>
              <a:ext cx="10556" cy="168894"/>
            </a:xfrm>
            <a:custGeom>
              <a:avLst/>
              <a:gdLst>
                <a:gd name="connsiteX0" fmla="*/ 3809 w 0"/>
                <a:gd name="connsiteY0" fmla="*/ 3809 h 168893"/>
                <a:gd name="connsiteX1" fmla="*/ 3809 w 0"/>
                <a:gd name="connsiteY1" fmla="*/ 167424 h 168893"/>
              </a:gdLst>
              <a:ahLst/>
              <a:cxnLst>
                <a:cxn ang="0">
                  <a:pos x="connsiteX0" y="connsiteY0"/>
                </a:cxn>
                <a:cxn ang="0">
                  <a:pos x="connsiteX1" y="connsiteY1"/>
                </a:cxn>
              </a:cxnLst>
              <a:rect l="l" t="t" r="r" b="b"/>
              <a:pathLst>
                <a:path h="168893">
                  <a:moveTo>
                    <a:pt x="3809" y="3809"/>
                  </a:moveTo>
                  <a:lnTo>
                    <a:pt x="3809" y="167424"/>
                  </a:lnTo>
                </a:path>
              </a:pathLst>
            </a:custGeom>
            <a:grpFill/>
            <a:ln w="4582" cap="flat">
              <a:solidFill>
                <a:schemeClr val="accent1"/>
              </a:solidFill>
              <a:prstDash val="solid"/>
              <a:miter/>
            </a:ln>
          </p:spPr>
          <p:txBody>
            <a:bodyPr rtlCol="0" anchor="ctr"/>
            <a:lstStyle/>
            <a:p>
              <a:endParaRPr lang="en-US"/>
            </a:p>
          </p:txBody>
        </p:sp>
        <p:sp>
          <p:nvSpPr>
            <p:cNvPr id="556" name="Freeform: Shape 555">
              <a:extLst>
                <a:ext uri="{FF2B5EF4-FFF2-40B4-BE49-F238E27FC236}">
                  <a16:creationId xmlns:a16="http://schemas.microsoft.com/office/drawing/2014/main" id="{31E816B9-73B6-4447-894B-EFDFED7B9D90}"/>
                </a:ext>
              </a:extLst>
            </p:cNvPr>
            <p:cNvSpPr/>
            <p:nvPr/>
          </p:nvSpPr>
          <p:spPr>
            <a:xfrm>
              <a:off x="2617321" y="5786439"/>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7" y="37473"/>
                    <a:pt x="22695" y="37473"/>
                  </a:cubicBezTo>
                  <a:cubicBezTo>
                    <a:pt x="14533" y="37473"/>
                    <a:pt x="7917" y="30857"/>
                    <a:pt x="7917" y="22695"/>
                  </a:cubicBezTo>
                  <a:cubicBezTo>
                    <a:pt x="7917" y="14533"/>
                    <a:pt x="14533" y="7917"/>
                    <a:pt x="22695" y="7917"/>
                  </a:cubicBezTo>
                  <a:cubicBezTo>
                    <a:pt x="30857"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557" name="Freeform: Shape 556">
              <a:extLst>
                <a:ext uri="{FF2B5EF4-FFF2-40B4-BE49-F238E27FC236}">
                  <a16:creationId xmlns:a16="http://schemas.microsoft.com/office/drawing/2014/main" id="{DAF8FD57-007F-4507-BCE0-9ED5AEC1F53E}"/>
                </a:ext>
              </a:extLst>
            </p:cNvPr>
            <p:cNvSpPr/>
            <p:nvPr/>
          </p:nvSpPr>
          <p:spPr>
            <a:xfrm>
              <a:off x="2617321" y="5948999"/>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7" y="37473"/>
                    <a:pt x="22695" y="37473"/>
                  </a:cubicBezTo>
                  <a:cubicBezTo>
                    <a:pt x="14533" y="37473"/>
                    <a:pt x="7917" y="30857"/>
                    <a:pt x="7917" y="22695"/>
                  </a:cubicBezTo>
                  <a:cubicBezTo>
                    <a:pt x="7917" y="14533"/>
                    <a:pt x="14533" y="7917"/>
                    <a:pt x="22695" y="7917"/>
                  </a:cubicBezTo>
                  <a:cubicBezTo>
                    <a:pt x="30857"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558" name="Freeform: Shape 557">
              <a:extLst>
                <a:ext uri="{FF2B5EF4-FFF2-40B4-BE49-F238E27FC236}">
                  <a16:creationId xmlns:a16="http://schemas.microsoft.com/office/drawing/2014/main" id="{1CF9DB7F-463F-42FA-9167-285E29B25580}"/>
                </a:ext>
              </a:extLst>
            </p:cNvPr>
            <p:cNvSpPr/>
            <p:nvPr/>
          </p:nvSpPr>
          <p:spPr>
            <a:xfrm>
              <a:off x="2752322" y="5637487"/>
              <a:ext cx="10556" cy="559460"/>
            </a:xfrm>
            <a:custGeom>
              <a:avLst/>
              <a:gdLst>
                <a:gd name="connsiteX0" fmla="*/ 3809 w 0"/>
                <a:gd name="connsiteY0" fmla="*/ 555880 h 559459"/>
                <a:gd name="connsiteX1" fmla="*/ 3809 w 0"/>
                <a:gd name="connsiteY1" fmla="*/ 3809 h 559459"/>
              </a:gdLst>
              <a:ahLst/>
              <a:cxnLst>
                <a:cxn ang="0">
                  <a:pos x="connsiteX0" y="connsiteY0"/>
                </a:cxn>
                <a:cxn ang="0">
                  <a:pos x="connsiteX1" y="connsiteY1"/>
                </a:cxn>
              </a:cxnLst>
              <a:rect l="l" t="t" r="r" b="b"/>
              <a:pathLst>
                <a:path h="559459">
                  <a:moveTo>
                    <a:pt x="3809" y="555880"/>
                  </a:moveTo>
                  <a:lnTo>
                    <a:pt x="3809" y="3809"/>
                  </a:lnTo>
                </a:path>
              </a:pathLst>
            </a:custGeom>
            <a:grpFill/>
            <a:ln w="4582" cap="flat">
              <a:solidFill>
                <a:schemeClr val="accent1"/>
              </a:solidFill>
              <a:prstDash val="solid"/>
              <a:miter/>
            </a:ln>
          </p:spPr>
          <p:txBody>
            <a:bodyPr rtlCol="0" anchor="ctr"/>
            <a:lstStyle/>
            <a:p>
              <a:endParaRPr lang="en-US"/>
            </a:p>
          </p:txBody>
        </p:sp>
        <p:sp>
          <p:nvSpPr>
            <p:cNvPr id="559" name="Freeform: Shape 558">
              <a:extLst>
                <a:ext uri="{FF2B5EF4-FFF2-40B4-BE49-F238E27FC236}">
                  <a16:creationId xmlns:a16="http://schemas.microsoft.com/office/drawing/2014/main" id="{FF1BA989-41B4-48C4-B4FD-42C146BAD014}"/>
                </a:ext>
              </a:extLst>
            </p:cNvPr>
            <p:cNvSpPr/>
            <p:nvPr/>
          </p:nvSpPr>
          <p:spPr>
            <a:xfrm>
              <a:off x="2733436" y="6170671"/>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1140"/>
                    <a:pt x="31140" y="37473"/>
                    <a:pt x="22695" y="37473"/>
                  </a:cubicBezTo>
                  <a:cubicBezTo>
                    <a:pt x="14250" y="37473"/>
                    <a:pt x="7917" y="31140"/>
                    <a:pt x="7917" y="22695"/>
                  </a:cubicBezTo>
                  <a:cubicBezTo>
                    <a:pt x="7917" y="14250"/>
                    <a:pt x="14250" y="7917"/>
                    <a:pt x="22695" y="7917"/>
                  </a:cubicBezTo>
                  <a:cubicBezTo>
                    <a:pt x="31140" y="7917"/>
                    <a:pt x="37473" y="14250"/>
                    <a:pt x="37473" y="22695"/>
                  </a:cubicBezTo>
                  <a:close/>
                </a:path>
              </a:pathLst>
            </a:custGeom>
            <a:grpFill/>
            <a:ln w="9525" cap="flat">
              <a:solidFill>
                <a:schemeClr val="accent1"/>
              </a:solidFill>
              <a:prstDash val="solid"/>
              <a:miter/>
            </a:ln>
          </p:spPr>
          <p:txBody>
            <a:bodyPr rtlCol="0" anchor="ctr"/>
            <a:lstStyle/>
            <a:p>
              <a:endParaRPr lang="en-US"/>
            </a:p>
          </p:txBody>
        </p:sp>
        <p:sp>
          <p:nvSpPr>
            <p:cNvPr id="560" name="Freeform: Shape 559">
              <a:extLst>
                <a:ext uri="{FF2B5EF4-FFF2-40B4-BE49-F238E27FC236}">
                  <a16:creationId xmlns:a16="http://schemas.microsoft.com/office/drawing/2014/main" id="{B740B002-B59B-4B45-9563-E699455D716E}"/>
                </a:ext>
              </a:extLst>
            </p:cNvPr>
            <p:cNvSpPr/>
            <p:nvPr/>
          </p:nvSpPr>
          <p:spPr>
            <a:xfrm>
              <a:off x="2733436" y="5619656"/>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40" y="7917"/>
                    <a:pt x="22695" y="7917"/>
                  </a:cubicBezTo>
                  <a:cubicBezTo>
                    <a:pt x="14250" y="7917"/>
                    <a:pt x="7917" y="14250"/>
                    <a:pt x="7917" y="22695"/>
                  </a:cubicBezTo>
                  <a:cubicBezTo>
                    <a:pt x="7917" y="31140"/>
                    <a:pt x="14250" y="37473"/>
                    <a:pt x="22695" y="37473"/>
                  </a:cubicBezTo>
                  <a:cubicBezTo>
                    <a:pt x="31140"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561" name="Freeform: Shape 560">
              <a:extLst>
                <a:ext uri="{FF2B5EF4-FFF2-40B4-BE49-F238E27FC236}">
                  <a16:creationId xmlns:a16="http://schemas.microsoft.com/office/drawing/2014/main" id="{49772E3E-C9C7-4A37-B30A-7B0A80671915}"/>
                </a:ext>
              </a:extLst>
            </p:cNvPr>
            <p:cNvSpPr/>
            <p:nvPr/>
          </p:nvSpPr>
          <p:spPr>
            <a:xfrm>
              <a:off x="2867380" y="5790547"/>
              <a:ext cx="10556" cy="200561"/>
            </a:xfrm>
            <a:custGeom>
              <a:avLst/>
              <a:gdLst>
                <a:gd name="connsiteX0" fmla="*/ 3809 w 0"/>
                <a:gd name="connsiteY0" fmla="*/ 202259 h 200561"/>
                <a:gd name="connsiteX1" fmla="*/ 3809 w 0"/>
                <a:gd name="connsiteY1" fmla="*/ 3809 h 200561"/>
              </a:gdLst>
              <a:ahLst/>
              <a:cxnLst>
                <a:cxn ang="0">
                  <a:pos x="connsiteX0" y="connsiteY0"/>
                </a:cxn>
                <a:cxn ang="0">
                  <a:pos x="connsiteX1" y="connsiteY1"/>
                </a:cxn>
              </a:cxnLst>
              <a:rect l="l" t="t" r="r" b="b"/>
              <a:pathLst>
                <a:path h="200561">
                  <a:moveTo>
                    <a:pt x="3809" y="202259"/>
                  </a:moveTo>
                  <a:lnTo>
                    <a:pt x="3809" y="3809"/>
                  </a:lnTo>
                </a:path>
              </a:pathLst>
            </a:custGeom>
            <a:grpFill/>
            <a:ln w="4582" cap="flat">
              <a:solidFill>
                <a:schemeClr val="accent1"/>
              </a:solidFill>
              <a:prstDash val="solid"/>
              <a:miter/>
            </a:ln>
          </p:spPr>
          <p:txBody>
            <a:bodyPr rtlCol="0" anchor="ctr"/>
            <a:lstStyle/>
            <a:p>
              <a:endParaRPr lang="en-US"/>
            </a:p>
          </p:txBody>
        </p:sp>
        <p:sp>
          <p:nvSpPr>
            <p:cNvPr id="562" name="Freeform: Shape 561">
              <a:extLst>
                <a:ext uri="{FF2B5EF4-FFF2-40B4-BE49-F238E27FC236}">
                  <a16:creationId xmlns:a16="http://schemas.microsoft.com/office/drawing/2014/main" id="{AF254293-C749-4C34-B4C0-ADFB37EB157F}"/>
                </a:ext>
              </a:extLst>
            </p:cNvPr>
            <p:cNvSpPr/>
            <p:nvPr/>
          </p:nvSpPr>
          <p:spPr>
            <a:xfrm>
              <a:off x="2849550" y="5970110"/>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1140"/>
                    <a:pt x="31140" y="37473"/>
                    <a:pt x="22695" y="37473"/>
                  </a:cubicBezTo>
                  <a:cubicBezTo>
                    <a:pt x="14250" y="37473"/>
                    <a:pt x="7917" y="31140"/>
                    <a:pt x="7917" y="22695"/>
                  </a:cubicBezTo>
                  <a:cubicBezTo>
                    <a:pt x="7917" y="14250"/>
                    <a:pt x="14250" y="7917"/>
                    <a:pt x="22695" y="7917"/>
                  </a:cubicBezTo>
                  <a:cubicBezTo>
                    <a:pt x="31140" y="7917"/>
                    <a:pt x="37473" y="14250"/>
                    <a:pt x="37473" y="22695"/>
                  </a:cubicBezTo>
                  <a:close/>
                </a:path>
              </a:pathLst>
            </a:custGeom>
            <a:grpFill/>
            <a:ln w="9525" cap="flat">
              <a:solidFill>
                <a:schemeClr val="accent1"/>
              </a:solidFill>
              <a:prstDash val="solid"/>
              <a:miter/>
            </a:ln>
          </p:spPr>
          <p:txBody>
            <a:bodyPr rtlCol="0" anchor="ctr"/>
            <a:lstStyle/>
            <a:p>
              <a:endParaRPr lang="en-US"/>
            </a:p>
          </p:txBody>
        </p:sp>
        <p:sp>
          <p:nvSpPr>
            <p:cNvPr id="563" name="Freeform: Shape 562">
              <a:extLst>
                <a:ext uri="{FF2B5EF4-FFF2-40B4-BE49-F238E27FC236}">
                  <a16:creationId xmlns:a16="http://schemas.microsoft.com/office/drawing/2014/main" id="{8E13D254-840D-47B3-B746-FDDFA0BF6685}"/>
                </a:ext>
              </a:extLst>
            </p:cNvPr>
            <p:cNvSpPr/>
            <p:nvPr/>
          </p:nvSpPr>
          <p:spPr>
            <a:xfrm>
              <a:off x="2848494" y="5772716"/>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7" y="37473"/>
                    <a:pt x="22695" y="37473"/>
                  </a:cubicBezTo>
                  <a:cubicBezTo>
                    <a:pt x="14533" y="37473"/>
                    <a:pt x="7917" y="30857"/>
                    <a:pt x="7917" y="22695"/>
                  </a:cubicBezTo>
                  <a:cubicBezTo>
                    <a:pt x="7917" y="14533"/>
                    <a:pt x="14533" y="7917"/>
                    <a:pt x="22695" y="7917"/>
                  </a:cubicBezTo>
                  <a:cubicBezTo>
                    <a:pt x="30857"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564" name="Freeform: Shape 563">
              <a:extLst>
                <a:ext uri="{FF2B5EF4-FFF2-40B4-BE49-F238E27FC236}">
                  <a16:creationId xmlns:a16="http://schemas.microsoft.com/office/drawing/2014/main" id="{498C0351-6007-400F-81D8-09ECECDB86BB}"/>
                </a:ext>
              </a:extLst>
            </p:cNvPr>
            <p:cNvSpPr/>
            <p:nvPr/>
          </p:nvSpPr>
          <p:spPr>
            <a:xfrm>
              <a:off x="2983495" y="5918272"/>
              <a:ext cx="10556" cy="84447"/>
            </a:xfrm>
            <a:custGeom>
              <a:avLst/>
              <a:gdLst>
                <a:gd name="connsiteX0" fmla="*/ 3809 w 0"/>
                <a:gd name="connsiteY0" fmla="*/ 85089 h 84446"/>
                <a:gd name="connsiteX1" fmla="*/ 3809 w 0"/>
                <a:gd name="connsiteY1" fmla="*/ 3809 h 84446"/>
              </a:gdLst>
              <a:ahLst/>
              <a:cxnLst>
                <a:cxn ang="0">
                  <a:pos x="connsiteX0" y="connsiteY0"/>
                </a:cxn>
                <a:cxn ang="0">
                  <a:pos x="connsiteX1" y="connsiteY1"/>
                </a:cxn>
              </a:cxnLst>
              <a:rect l="l" t="t" r="r" b="b"/>
              <a:pathLst>
                <a:path h="84446">
                  <a:moveTo>
                    <a:pt x="3809" y="85089"/>
                  </a:moveTo>
                  <a:lnTo>
                    <a:pt x="3809" y="3809"/>
                  </a:lnTo>
                </a:path>
              </a:pathLst>
            </a:custGeom>
            <a:grpFill/>
            <a:ln w="4582" cap="flat">
              <a:solidFill>
                <a:schemeClr val="accent1"/>
              </a:solidFill>
              <a:prstDash val="solid"/>
              <a:miter/>
            </a:ln>
          </p:spPr>
          <p:txBody>
            <a:bodyPr rtlCol="0" anchor="ctr"/>
            <a:lstStyle/>
            <a:p>
              <a:endParaRPr lang="en-US"/>
            </a:p>
          </p:txBody>
        </p:sp>
        <p:sp>
          <p:nvSpPr>
            <p:cNvPr id="565" name="Freeform: Shape 564">
              <a:extLst>
                <a:ext uri="{FF2B5EF4-FFF2-40B4-BE49-F238E27FC236}">
                  <a16:creationId xmlns:a16="http://schemas.microsoft.com/office/drawing/2014/main" id="{5B2EA5C8-73E4-4D5B-A691-D4C3CCF3F724}"/>
                </a:ext>
              </a:extLst>
            </p:cNvPr>
            <p:cNvSpPr/>
            <p:nvPr/>
          </p:nvSpPr>
          <p:spPr>
            <a:xfrm>
              <a:off x="2964608" y="5980666"/>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1140"/>
                    <a:pt x="31140" y="37473"/>
                    <a:pt x="22695" y="37473"/>
                  </a:cubicBezTo>
                  <a:cubicBezTo>
                    <a:pt x="14250" y="37473"/>
                    <a:pt x="7917" y="31140"/>
                    <a:pt x="7917" y="22695"/>
                  </a:cubicBezTo>
                  <a:cubicBezTo>
                    <a:pt x="7917" y="14250"/>
                    <a:pt x="14250" y="7917"/>
                    <a:pt x="22695" y="7917"/>
                  </a:cubicBezTo>
                  <a:cubicBezTo>
                    <a:pt x="31140" y="7917"/>
                    <a:pt x="37473" y="14250"/>
                    <a:pt x="37473" y="22695"/>
                  </a:cubicBezTo>
                  <a:close/>
                </a:path>
              </a:pathLst>
            </a:custGeom>
            <a:grpFill/>
            <a:ln w="9525" cap="flat">
              <a:solidFill>
                <a:schemeClr val="accent1"/>
              </a:solidFill>
              <a:prstDash val="solid"/>
              <a:miter/>
            </a:ln>
          </p:spPr>
          <p:txBody>
            <a:bodyPr rtlCol="0" anchor="ctr"/>
            <a:lstStyle/>
            <a:p>
              <a:endParaRPr lang="en-US"/>
            </a:p>
          </p:txBody>
        </p:sp>
        <p:sp>
          <p:nvSpPr>
            <p:cNvPr id="566" name="Freeform: Shape 565">
              <a:extLst>
                <a:ext uri="{FF2B5EF4-FFF2-40B4-BE49-F238E27FC236}">
                  <a16:creationId xmlns:a16="http://schemas.microsoft.com/office/drawing/2014/main" id="{4F7F776D-D58E-4544-8DA2-C0229D9BC49F}"/>
                </a:ext>
              </a:extLst>
            </p:cNvPr>
            <p:cNvSpPr/>
            <p:nvPr/>
          </p:nvSpPr>
          <p:spPr>
            <a:xfrm>
              <a:off x="2964608" y="5900442"/>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40" y="7917"/>
                    <a:pt x="22695" y="7917"/>
                  </a:cubicBezTo>
                  <a:cubicBezTo>
                    <a:pt x="14250" y="7917"/>
                    <a:pt x="7917" y="14250"/>
                    <a:pt x="7917" y="22695"/>
                  </a:cubicBezTo>
                  <a:cubicBezTo>
                    <a:pt x="7917" y="31140"/>
                    <a:pt x="14250" y="37473"/>
                    <a:pt x="22695" y="37473"/>
                  </a:cubicBezTo>
                  <a:cubicBezTo>
                    <a:pt x="31140"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567" name="Freeform: Shape 566">
              <a:extLst>
                <a:ext uri="{FF2B5EF4-FFF2-40B4-BE49-F238E27FC236}">
                  <a16:creationId xmlns:a16="http://schemas.microsoft.com/office/drawing/2014/main" id="{84AB940E-9A92-4AD3-A9E8-E8D04DA1BDD1}"/>
                </a:ext>
              </a:extLst>
            </p:cNvPr>
            <p:cNvSpPr/>
            <p:nvPr/>
          </p:nvSpPr>
          <p:spPr>
            <a:xfrm>
              <a:off x="3098553" y="5868660"/>
              <a:ext cx="10556" cy="105558"/>
            </a:xfrm>
            <a:custGeom>
              <a:avLst/>
              <a:gdLst>
                <a:gd name="connsiteX0" fmla="*/ 3809 w 0"/>
                <a:gd name="connsiteY0" fmla="*/ 103034 h 105558"/>
                <a:gd name="connsiteX1" fmla="*/ 3809 w 0"/>
                <a:gd name="connsiteY1" fmla="*/ 3809 h 105558"/>
              </a:gdLst>
              <a:ahLst/>
              <a:cxnLst>
                <a:cxn ang="0">
                  <a:pos x="connsiteX0" y="connsiteY0"/>
                </a:cxn>
                <a:cxn ang="0">
                  <a:pos x="connsiteX1" y="connsiteY1"/>
                </a:cxn>
              </a:cxnLst>
              <a:rect l="l" t="t" r="r" b="b"/>
              <a:pathLst>
                <a:path h="105558">
                  <a:moveTo>
                    <a:pt x="3809" y="103034"/>
                  </a:moveTo>
                  <a:lnTo>
                    <a:pt x="3809" y="3809"/>
                  </a:lnTo>
                </a:path>
              </a:pathLst>
            </a:custGeom>
            <a:grpFill/>
            <a:ln w="4582" cap="flat">
              <a:solidFill>
                <a:schemeClr val="accent1"/>
              </a:solidFill>
              <a:prstDash val="solid"/>
              <a:miter/>
            </a:ln>
          </p:spPr>
          <p:txBody>
            <a:bodyPr rtlCol="0" anchor="ctr"/>
            <a:lstStyle/>
            <a:p>
              <a:endParaRPr lang="en-US"/>
            </a:p>
          </p:txBody>
        </p:sp>
        <p:sp>
          <p:nvSpPr>
            <p:cNvPr id="568" name="Freeform: Shape 567">
              <a:extLst>
                <a:ext uri="{FF2B5EF4-FFF2-40B4-BE49-F238E27FC236}">
                  <a16:creationId xmlns:a16="http://schemas.microsoft.com/office/drawing/2014/main" id="{B3D34086-450D-4270-8D1B-0E213039850A}"/>
                </a:ext>
              </a:extLst>
            </p:cNvPr>
            <p:cNvSpPr/>
            <p:nvPr/>
          </p:nvSpPr>
          <p:spPr>
            <a:xfrm>
              <a:off x="3080723" y="5948999"/>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1140"/>
                    <a:pt x="31140" y="37473"/>
                    <a:pt x="22695" y="37473"/>
                  </a:cubicBezTo>
                  <a:cubicBezTo>
                    <a:pt x="14250" y="37473"/>
                    <a:pt x="7917" y="31140"/>
                    <a:pt x="7917" y="22695"/>
                  </a:cubicBezTo>
                  <a:cubicBezTo>
                    <a:pt x="7917" y="14250"/>
                    <a:pt x="14250" y="7917"/>
                    <a:pt x="22695" y="7917"/>
                  </a:cubicBezTo>
                  <a:cubicBezTo>
                    <a:pt x="31140" y="7917"/>
                    <a:pt x="37473" y="14250"/>
                    <a:pt x="37473" y="22695"/>
                  </a:cubicBezTo>
                  <a:close/>
                </a:path>
              </a:pathLst>
            </a:custGeom>
            <a:grpFill/>
            <a:ln w="9525" cap="flat">
              <a:solidFill>
                <a:schemeClr val="accent1"/>
              </a:solidFill>
              <a:prstDash val="solid"/>
              <a:miter/>
            </a:ln>
          </p:spPr>
          <p:txBody>
            <a:bodyPr rtlCol="0" anchor="ctr"/>
            <a:lstStyle/>
            <a:p>
              <a:endParaRPr lang="en-US"/>
            </a:p>
          </p:txBody>
        </p:sp>
        <p:sp>
          <p:nvSpPr>
            <p:cNvPr id="569" name="Freeform: Shape 568">
              <a:extLst>
                <a:ext uri="{FF2B5EF4-FFF2-40B4-BE49-F238E27FC236}">
                  <a16:creationId xmlns:a16="http://schemas.microsoft.com/office/drawing/2014/main" id="{9D9AB735-C3B2-46E4-A956-3288B6D42A49}"/>
                </a:ext>
              </a:extLst>
            </p:cNvPr>
            <p:cNvSpPr/>
            <p:nvPr/>
          </p:nvSpPr>
          <p:spPr>
            <a:xfrm>
              <a:off x="3080723" y="5850829"/>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40" y="7917"/>
                    <a:pt x="22695" y="7917"/>
                  </a:cubicBezTo>
                  <a:cubicBezTo>
                    <a:pt x="14250" y="7917"/>
                    <a:pt x="7917" y="14250"/>
                    <a:pt x="7917" y="22695"/>
                  </a:cubicBezTo>
                  <a:cubicBezTo>
                    <a:pt x="7917" y="31140"/>
                    <a:pt x="14250" y="37473"/>
                    <a:pt x="22695" y="37473"/>
                  </a:cubicBezTo>
                  <a:cubicBezTo>
                    <a:pt x="31140"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570" name="Freeform: Shape 569">
              <a:extLst>
                <a:ext uri="{FF2B5EF4-FFF2-40B4-BE49-F238E27FC236}">
                  <a16:creationId xmlns:a16="http://schemas.microsoft.com/office/drawing/2014/main" id="{C4A079BF-CB03-4DA8-AD84-2CDDBC726CA8}"/>
                </a:ext>
              </a:extLst>
            </p:cNvPr>
            <p:cNvSpPr/>
            <p:nvPr/>
          </p:nvSpPr>
          <p:spPr>
            <a:xfrm>
              <a:off x="3156610" y="5691322"/>
              <a:ext cx="10556" cy="327231"/>
            </a:xfrm>
            <a:custGeom>
              <a:avLst/>
              <a:gdLst>
                <a:gd name="connsiteX0" fmla="*/ 3809 w 0"/>
                <a:gd name="connsiteY0" fmla="*/ 333151 h 327231"/>
                <a:gd name="connsiteX1" fmla="*/ 3809 w 0"/>
                <a:gd name="connsiteY1" fmla="*/ 3809 h 327231"/>
              </a:gdLst>
              <a:ahLst/>
              <a:cxnLst>
                <a:cxn ang="0">
                  <a:pos x="connsiteX0" y="connsiteY0"/>
                </a:cxn>
                <a:cxn ang="0">
                  <a:pos x="connsiteX1" y="connsiteY1"/>
                </a:cxn>
              </a:cxnLst>
              <a:rect l="l" t="t" r="r" b="b"/>
              <a:pathLst>
                <a:path h="327231">
                  <a:moveTo>
                    <a:pt x="3809" y="333151"/>
                  </a:moveTo>
                  <a:lnTo>
                    <a:pt x="3809" y="3809"/>
                  </a:lnTo>
                </a:path>
              </a:pathLst>
            </a:custGeom>
            <a:grpFill/>
            <a:ln w="4582" cap="flat">
              <a:solidFill>
                <a:schemeClr val="accent1"/>
              </a:solidFill>
              <a:prstDash val="solid"/>
              <a:miter/>
            </a:ln>
          </p:spPr>
          <p:txBody>
            <a:bodyPr rtlCol="0" anchor="ctr"/>
            <a:lstStyle/>
            <a:p>
              <a:endParaRPr lang="en-US"/>
            </a:p>
          </p:txBody>
        </p:sp>
        <p:sp>
          <p:nvSpPr>
            <p:cNvPr id="571" name="Freeform: Shape 570">
              <a:extLst>
                <a:ext uri="{FF2B5EF4-FFF2-40B4-BE49-F238E27FC236}">
                  <a16:creationId xmlns:a16="http://schemas.microsoft.com/office/drawing/2014/main" id="{02B907A4-9231-408E-9A53-E19576676385}"/>
                </a:ext>
              </a:extLst>
            </p:cNvPr>
            <p:cNvSpPr/>
            <p:nvPr/>
          </p:nvSpPr>
          <p:spPr>
            <a:xfrm>
              <a:off x="3137724" y="6001778"/>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1140"/>
                    <a:pt x="31140" y="37473"/>
                    <a:pt x="22695" y="37473"/>
                  </a:cubicBezTo>
                  <a:cubicBezTo>
                    <a:pt x="14250" y="37473"/>
                    <a:pt x="7917" y="31140"/>
                    <a:pt x="7917" y="22695"/>
                  </a:cubicBezTo>
                  <a:cubicBezTo>
                    <a:pt x="7917" y="14250"/>
                    <a:pt x="14250" y="7917"/>
                    <a:pt x="22695" y="7917"/>
                  </a:cubicBezTo>
                  <a:cubicBezTo>
                    <a:pt x="31140" y="7917"/>
                    <a:pt x="37473" y="14250"/>
                    <a:pt x="37473" y="22695"/>
                  </a:cubicBezTo>
                  <a:close/>
                </a:path>
              </a:pathLst>
            </a:custGeom>
            <a:grpFill/>
            <a:ln w="9525" cap="flat">
              <a:solidFill>
                <a:schemeClr val="accent1"/>
              </a:solidFill>
              <a:prstDash val="solid"/>
              <a:miter/>
            </a:ln>
          </p:spPr>
          <p:txBody>
            <a:bodyPr rtlCol="0" anchor="ctr"/>
            <a:lstStyle/>
            <a:p>
              <a:endParaRPr lang="en-US"/>
            </a:p>
          </p:txBody>
        </p:sp>
        <p:sp>
          <p:nvSpPr>
            <p:cNvPr id="572" name="Freeform: Shape 571">
              <a:extLst>
                <a:ext uri="{FF2B5EF4-FFF2-40B4-BE49-F238E27FC236}">
                  <a16:creationId xmlns:a16="http://schemas.microsoft.com/office/drawing/2014/main" id="{91A49231-CCD2-4936-B8B9-770F6FD11FA0}"/>
                </a:ext>
              </a:extLst>
            </p:cNvPr>
            <p:cNvSpPr/>
            <p:nvPr/>
          </p:nvSpPr>
          <p:spPr>
            <a:xfrm>
              <a:off x="3137724" y="5673491"/>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7" y="37473"/>
                    <a:pt x="22695" y="37473"/>
                  </a:cubicBezTo>
                  <a:cubicBezTo>
                    <a:pt x="14533" y="37473"/>
                    <a:pt x="7917" y="30857"/>
                    <a:pt x="7917" y="22695"/>
                  </a:cubicBezTo>
                  <a:cubicBezTo>
                    <a:pt x="7917" y="14533"/>
                    <a:pt x="14533" y="7917"/>
                    <a:pt x="22695" y="7917"/>
                  </a:cubicBezTo>
                  <a:cubicBezTo>
                    <a:pt x="30857"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573" name="Freeform: Shape 572">
              <a:extLst>
                <a:ext uri="{FF2B5EF4-FFF2-40B4-BE49-F238E27FC236}">
                  <a16:creationId xmlns:a16="http://schemas.microsoft.com/office/drawing/2014/main" id="{A6FD217C-EECF-4BE9-9CEF-E6D99A855927}"/>
                </a:ext>
              </a:extLst>
            </p:cNvPr>
            <p:cNvSpPr/>
            <p:nvPr/>
          </p:nvSpPr>
          <p:spPr>
            <a:xfrm>
              <a:off x="3363505" y="5785269"/>
              <a:ext cx="10556" cy="200561"/>
            </a:xfrm>
            <a:custGeom>
              <a:avLst/>
              <a:gdLst>
                <a:gd name="connsiteX0" fmla="*/ 3809 w 0"/>
                <a:gd name="connsiteY0" fmla="*/ 196981 h 200561"/>
                <a:gd name="connsiteX1" fmla="*/ 3809 w 0"/>
                <a:gd name="connsiteY1" fmla="*/ 3809 h 200561"/>
              </a:gdLst>
              <a:ahLst/>
              <a:cxnLst>
                <a:cxn ang="0">
                  <a:pos x="connsiteX0" y="connsiteY0"/>
                </a:cxn>
                <a:cxn ang="0">
                  <a:pos x="connsiteX1" y="connsiteY1"/>
                </a:cxn>
              </a:cxnLst>
              <a:rect l="l" t="t" r="r" b="b"/>
              <a:pathLst>
                <a:path h="200561">
                  <a:moveTo>
                    <a:pt x="3809" y="196981"/>
                  </a:moveTo>
                  <a:lnTo>
                    <a:pt x="3809" y="3809"/>
                  </a:lnTo>
                </a:path>
              </a:pathLst>
            </a:custGeom>
            <a:grpFill/>
            <a:ln w="4582" cap="flat">
              <a:solidFill>
                <a:schemeClr val="accent1"/>
              </a:solidFill>
              <a:prstDash val="solid"/>
              <a:miter/>
            </a:ln>
          </p:spPr>
          <p:txBody>
            <a:bodyPr rtlCol="0" anchor="ctr"/>
            <a:lstStyle/>
            <a:p>
              <a:endParaRPr lang="en-US"/>
            </a:p>
          </p:txBody>
        </p:sp>
        <p:sp>
          <p:nvSpPr>
            <p:cNvPr id="574" name="Freeform: Shape 573">
              <a:extLst>
                <a:ext uri="{FF2B5EF4-FFF2-40B4-BE49-F238E27FC236}">
                  <a16:creationId xmlns:a16="http://schemas.microsoft.com/office/drawing/2014/main" id="{B67E70DE-A9B8-4442-B0FC-F867642E0BBB}"/>
                </a:ext>
              </a:extLst>
            </p:cNvPr>
            <p:cNvSpPr/>
            <p:nvPr/>
          </p:nvSpPr>
          <p:spPr>
            <a:xfrm>
              <a:off x="3344619" y="5959554"/>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7" y="37473"/>
                    <a:pt x="22695" y="37473"/>
                  </a:cubicBezTo>
                  <a:cubicBezTo>
                    <a:pt x="14533" y="37473"/>
                    <a:pt x="7917" y="30857"/>
                    <a:pt x="7917" y="22695"/>
                  </a:cubicBezTo>
                  <a:cubicBezTo>
                    <a:pt x="7917" y="14533"/>
                    <a:pt x="14533" y="7917"/>
                    <a:pt x="22695" y="7917"/>
                  </a:cubicBezTo>
                  <a:cubicBezTo>
                    <a:pt x="30857"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575" name="Freeform: Shape 574">
              <a:extLst>
                <a:ext uri="{FF2B5EF4-FFF2-40B4-BE49-F238E27FC236}">
                  <a16:creationId xmlns:a16="http://schemas.microsoft.com/office/drawing/2014/main" id="{9BF6628F-39B3-493C-9DF8-06D2A9F06283}"/>
                </a:ext>
              </a:extLst>
            </p:cNvPr>
            <p:cNvSpPr/>
            <p:nvPr/>
          </p:nvSpPr>
          <p:spPr>
            <a:xfrm>
              <a:off x="3344619" y="5766382"/>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40" y="7917"/>
                    <a:pt x="22695" y="7917"/>
                  </a:cubicBezTo>
                  <a:cubicBezTo>
                    <a:pt x="14250" y="7917"/>
                    <a:pt x="7917" y="14250"/>
                    <a:pt x="7917" y="22695"/>
                  </a:cubicBezTo>
                  <a:cubicBezTo>
                    <a:pt x="7917" y="31140"/>
                    <a:pt x="14250" y="37473"/>
                    <a:pt x="22695" y="37473"/>
                  </a:cubicBezTo>
                  <a:cubicBezTo>
                    <a:pt x="31140"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576" name="Freeform: Shape 575">
              <a:extLst>
                <a:ext uri="{FF2B5EF4-FFF2-40B4-BE49-F238E27FC236}">
                  <a16:creationId xmlns:a16="http://schemas.microsoft.com/office/drawing/2014/main" id="{E877D4FC-4C51-45B5-97A5-AB5268B61D63}"/>
                </a:ext>
              </a:extLst>
            </p:cNvPr>
            <p:cNvSpPr/>
            <p:nvPr/>
          </p:nvSpPr>
          <p:spPr>
            <a:xfrm>
              <a:off x="3971521" y="5730378"/>
              <a:ext cx="10556" cy="274452"/>
            </a:xfrm>
            <a:custGeom>
              <a:avLst/>
              <a:gdLst>
                <a:gd name="connsiteX0" fmla="*/ 3809 w 0"/>
                <a:gd name="connsiteY0" fmla="*/ 272983 h 274451"/>
                <a:gd name="connsiteX1" fmla="*/ 3809 w 0"/>
                <a:gd name="connsiteY1" fmla="*/ 3809 h 274451"/>
              </a:gdLst>
              <a:ahLst/>
              <a:cxnLst>
                <a:cxn ang="0">
                  <a:pos x="connsiteX0" y="connsiteY0"/>
                </a:cxn>
                <a:cxn ang="0">
                  <a:pos x="connsiteX1" y="connsiteY1"/>
                </a:cxn>
              </a:cxnLst>
              <a:rect l="l" t="t" r="r" b="b"/>
              <a:pathLst>
                <a:path h="274451">
                  <a:moveTo>
                    <a:pt x="3809" y="272983"/>
                  </a:moveTo>
                  <a:lnTo>
                    <a:pt x="3809" y="3809"/>
                  </a:lnTo>
                </a:path>
              </a:pathLst>
            </a:custGeom>
            <a:grpFill/>
            <a:ln w="4582" cap="flat">
              <a:solidFill>
                <a:schemeClr val="accent1"/>
              </a:solidFill>
              <a:prstDash val="solid"/>
              <a:miter/>
            </a:ln>
          </p:spPr>
          <p:txBody>
            <a:bodyPr rtlCol="0" anchor="ctr"/>
            <a:lstStyle/>
            <a:p>
              <a:endParaRPr lang="en-US"/>
            </a:p>
          </p:txBody>
        </p:sp>
        <p:sp>
          <p:nvSpPr>
            <p:cNvPr id="577" name="Freeform: Shape 576">
              <a:extLst>
                <a:ext uri="{FF2B5EF4-FFF2-40B4-BE49-F238E27FC236}">
                  <a16:creationId xmlns:a16="http://schemas.microsoft.com/office/drawing/2014/main" id="{46202FB6-813A-4811-A62A-3B7A955B6A25}"/>
                </a:ext>
              </a:extLst>
            </p:cNvPr>
            <p:cNvSpPr/>
            <p:nvPr/>
          </p:nvSpPr>
          <p:spPr>
            <a:xfrm>
              <a:off x="3952635" y="5980666"/>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1140"/>
                    <a:pt x="31140" y="37473"/>
                    <a:pt x="22695" y="37473"/>
                  </a:cubicBezTo>
                  <a:cubicBezTo>
                    <a:pt x="14250" y="37473"/>
                    <a:pt x="7917" y="31140"/>
                    <a:pt x="7917" y="22695"/>
                  </a:cubicBezTo>
                  <a:cubicBezTo>
                    <a:pt x="7917" y="14250"/>
                    <a:pt x="14250" y="7917"/>
                    <a:pt x="22695" y="7917"/>
                  </a:cubicBezTo>
                  <a:cubicBezTo>
                    <a:pt x="31140" y="7917"/>
                    <a:pt x="37473" y="14250"/>
                    <a:pt x="37473" y="22695"/>
                  </a:cubicBezTo>
                  <a:close/>
                </a:path>
              </a:pathLst>
            </a:custGeom>
            <a:grpFill/>
            <a:ln w="9525" cap="flat">
              <a:solidFill>
                <a:schemeClr val="accent1"/>
              </a:solidFill>
              <a:prstDash val="solid"/>
              <a:miter/>
            </a:ln>
          </p:spPr>
          <p:txBody>
            <a:bodyPr rtlCol="0" anchor="ctr"/>
            <a:lstStyle/>
            <a:p>
              <a:endParaRPr lang="en-US"/>
            </a:p>
          </p:txBody>
        </p:sp>
        <p:sp>
          <p:nvSpPr>
            <p:cNvPr id="578" name="Freeform: Shape 577">
              <a:extLst>
                <a:ext uri="{FF2B5EF4-FFF2-40B4-BE49-F238E27FC236}">
                  <a16:creationId xmlns:a16="http://schemas.microsoft.com/office/drawing/2014/main" id="{6A6F2381-AF29-4594-9C22-BDE4106A200D}"/>
                </a:ext>
              </a:extLst>
            </p:cNvPr>
            <p:cNvSpPr/>
            <p:nvPr/>
          </p:nvSpPr>
          <p:spPr>
            <a:xfrm>
              <a:off x="3952635" y="5712548"/>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7" y="37473"/>
                    <a:pt x="22695" y="37473"/>
                  </a:cubicBezTo>
                  <a:cubicBezTo>
                    <a:pt x="14533" y="37473"/>
                    <a:pt x="7917" y="30857"/>
                    <a:pt x="7917" y="22695"/>
                  </a:cubicBezTo>
                  <a:cubicBezTo>
                    <a:pt x="7917" y="14533"/>
                    <a:pt x="14533" y="7917"/>
                    <a:pt x="22695" y="7917"/>
                  </a:cubicBezTo>
                  <a:cubicBezTo>
                    <a:pt x="30857"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579" name="Freeform: Shape 578">
              <a:extLst>
                <a:ext uri="{FF2B5EF4-FFF2-40B4-BE49-F238E27FC236}">
                  <a16:creationId xmlns:a16="http://schemas.microsoft.com/office/drawing/2014/main" id="{54717C14-1D82-4761-A07C-57EEAEFBFA6D}"/>
                </a:ext>
              </a:extLst>
            </p:cNvPr>
            <p:cNvSpPr/>
            <p:nvPr/>
          </p:nvSpPr>
          <p:spPr>
            <a:xfrm>
              <a:off x="3927187" y="5794769"/>
              <a:ext cx="10556" cy="190005"/>
            </a:xfrm>
            <a:custGeom>
              <a:avLst/>
              <a:gdLst>
                <a:gd name="connsiteX0" fmla="*/ 3809 w 0"/>
                <a:gd name="connsiteY0" fmla="*/ 187481 h 190005"/>
                <a:gd name="connsiteX1" fmla="*/ 3809 w 0"/>
                <a:gd name="connsiteY1" fmla="*/ 3809 h 190005"/>
              </a:gdLst>
              <a:ahLst/>
              <a:cxnLst>
                <a:cxn ang="0">
                  <a:pos x="connsiteX0" y="connsiteY0"/>
                </a:cxn>
                <a:cxn ang="0">
                  <a:pos x="connsiteX1" y="connsiteY1"/>
                </a:cxn>
              </a:cxnLst>
              <a:rect l="l" t="t" r="r" b="b"/>
              <a:pathLst>
                <a:path h="190005">
                  <a:moveTo>
                    <a:pt x="3809" y="187481"/>
                  </a:moveTo>
                  <a:lnTo>
                    <a:pt x="3809" y="3809"/>
                  </a:lnTo>
                </a:path>
              </a:pathLst>
            </a:custGeom>
            <a:grpFill/>
            <a:ln w="4582" cap="flat">
              <a:solidFill>
                <a:schemeClr val="accent1"/>
              </a:solidFill>
              <a:prstDash val="solid"/>
              <a:miter/>
            </a:ln>
          </p:spPr>
          <p:txBody>
            <a:bodyPr rtlCol="0" anchor="ctr"/>
            <a:lstStyle/>
            <a:p>
              <a:endParaRPr lang="en-US"/>
            </a:p>
          </p:txBody>
        </p:sp>
        <p:sp>
          <p:nvSpPr>
            <p:cNvPr id="580" name="Freeform: Shape 579">
              <a:extLst>
                <a:ext uri="{FF2B5EF4-FFF2-40B4-BE49-F238E27FC236}">
                  <a16:creationId xmlns:a16="http://schemas.microsoft.com/office/drawing/2014/main" id="{D874DE29-615F-4204-BEF2-4D6B62CE2422}"/>
                </a:ext>
              </a:extLst>
            </p:cNvPr>
            <p:cNvSpPr/>
            <p:nvPr/>
          </p:nvSpPr>
          <p:spPr>
            <a:xfrm>
              <a:off x="3908301" y="5959554"/>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7" y="37473"/>
                    <a:pt x="22695" y="37473"/>
                  </a:cubicBezTo>
                  <a:cubicBezTo>
                    <a:pt x="14533" y="37473"/>
                    <a:pt x="7917" y="30857"/>
                    <a:pt x="7917" y="22695"/>
                  </a:cubicBezTo>
                  <a:cubicBezTo>
                    <a:pt x="7917" y="14533"/>
                    <a:pt x="14533" y="7917"/>
                    <a:pt x="22695" y="7917"/>
                  </a:cubicBezTo>
                  <a:cubicBezTo>
                    <a:pt x="30857"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581" name="Freeform: Shape 580">
              <a:extLst>
                <a:ext uri="{FF2B5EF4-FFF2-40B4-BE49-F238E27FC236}">
                  <a16:creationId xmlns:a16="http://schemas.microsoft.com/office/drawing/2014/main" id="{06624D5D-C80E-4735-A872-C81D81983E7C}"/>
                </a:ext>
              </a:extLst>
            </p:cNvPr>
            <p:cNvSpPr/>
            <p:nvPr/>
          </p:nvSpPr>
          <p:spPr>
            <a:xfrm>
              <a:off x="3908301" y="5776938"/>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7" y="37473"/>
                    <a:pt x="22695" y="37473"/>
                  </a:cubicBezTo>
                  <a:cubicBezTo>
                    <a:pt x="14533" y="37473"/>
                    <a:pt x="7917" y="30857"/>
                    <a:pt x="7917" y="22695"/>
                  </a:cubicBezTo>
                  <a:cubicBezTo>
                    <a:pt x="7917" y="14533"/>
                    <a:pt x="14533" y="7917"/>
                    <a:pt x="22695" y="7917"/>
                  </a:cubicBezTo>
                  <a:cubicBezTo>
                    <a:pt x="30857"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582" name="Freeform: Shape 581">
              <a:extLst>
                <a:ext uri="{FF2B5EF4-FFF2-40B4-BE49-F238E27FC236}">
                  <a16:creationId xmlns:a16="http://schemas.microsoft.com/office/drawing/2014/main" id="{CBCD99C0-043E-4F3A-9612-74BCF9F76B44}"/>
                </a:ext>
              </a:extLst>
            </p:cNvPr>
            <p:cNvSpPr/>
            <p:nvPr/>
          </p:nvSpPr>
          <p:spPr>
            <a:xfrm>
              <a:off x="3772016" y="5816936"/>
              <a:ext cx="10556" cy="200561"/>
            </a:xfrm>
            <a:custGeom>
              <a:avLst/>
              <a:gdLst>
                <a:gd name="connsiteX0" fmla="*/ 3809 w 0"/>
                <a:gd name="connsiteY0" fmla="*/ 196981 h 200561"/>
                <a:gd name="connsiteX1" fmla="*/ 3809 w 0"/>
                <a:gd name="connsiteY1" fmla="*/ 3809 h 200561"/>
              </a:gdLst>
              <a:ahLst/>
              <a:cxnLst>
                <a:cxn ang="0">
                  <a:pos x="connsiteX0" y="connsiteY0"/>
                </a:cxn>
                <a:cxn ang="0">
                  <a:pos x="connsiteX1" y="connsiteY1"/>
                </a:cxn>
              </a:cxnLst>
              <a:rect l="l" t="t" r="r" b="b"/>
              <a:pathLst>
                <a:path h="200561">
                  <a:moveTo>
                    <a:pt x="3809" y="196981"/>
                  </a:moveTo>
                  <a:lnTo>
                    <a:pt x="3809" y="3809"/>
                  </a:lnTo>
                </a:path>
              </a:pathLst>
            </a:custGeom>
            <a:grpFill/>
            <a:ln w="4582" cap="flat">
              <a:solidFill>
                <a:schemeClr val="accent1"/>
              </a:solidFill>
              <a:prstDash val="solid"/>
              <a:miter/>
            </a:ln>
          </p:spPr>
          <p:txBody>
            <a:bodyPr rtlCol="0" anchor="ctr"/>
            <a:lstStyle/>
            <a:p>
              <a:endParaRPr lang="en-US"/>
            </a:p>
          </p:txBody>
        </p:sp>
        <p:sp>
          <p:nvSpPr>
            <p:cNvPr id="583" name="Freeform: Shape 582">
              <a:extLst>
                <a:ext uri="{FF2B5EF4-FFF2-40B4-BE49-F238E27FC236}">
                  <a16:creationId xmlns:a16="http://schemas.microsoft.com/office/drawing/2014/main" id="{51B17B05-857D-4D7D-A8D5-5596ECDE6262}"/>
                </a:ext>
              </a:extLst>
            </p:cNvPr>
            <p:cNvSpPr/>
            <p:nvPr/>
          </p:nvSpPr>
          <p:spPr>
            <a:xfrm>
              <a:off x="3753130" y="5991222"/>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1140"/>
                    <a:pt x="31140" y="37473"/>
                    <a:pt x="22695" y="37473"/>
                  </a:cubicBezTo>
                  <a:cubicBezTo>
                    <a:pt x="14250" y="37473"/>
                    <a:pt x="7917" y="31140"/>
                    <a:pt x="7917" y="22695"/>
                  </a:cubicBezTo>
                  <a:cubicBezTo>
                    <a:pt x="7917" y="14250"/>
                    <a:pt x="14250" y="7917"/>
                    <a:pt x="22695" y="7917"/>
                  </a:cubicBezTo>
                  <a:cubicBezTo>
                    <a:pt x="31140" y="7917"/>
                    <a:pt x="37473" y="14250"/>
                    <a:pt x="37473" y="22695"/>
                  </a:cubicBezTo>
                  <a:close/>
                </a:path>
              </a:pathLst>
            </a:custGeom>
            <a:grpFill/>
            <a:ln w="9525" cap="flat">
              <a:solidFill>
                <a:schemeClr val="accent1"/>
              </a:solidFill>
              <a:prstDash val="solid"/>
              <a:miter/>
            </a:ln>
          </p:spPr>
          <p:txBody>
            <a:bodyPr rtlCol="0" anchor="ctr"/>
            <a:lstStyle/>
            <a:p>
              <a:endParaRPr lang="en-US"/>
            </a:p>
          </p:txBody>
        </p:sp>
        <p:sp>
          <p:nvSpPr>
            <p:cNvPr id="584" name="Freeform: Shape 583">
              <a:extLst>
                <a:ext uri="{FF2B5EF4-FFF2-40B4-BE49-F238E27FC236}">
                  <a16:creationId xmlns:a16="http://schemas.microsoft.com/office/drawing/2014/main" id="{AEF67813-4AE4-45F9-B93C-70B90D127BEA}"/>
                </a:ext>
              </a:extLst>
            </p:cNvPr>
            <p:cNvSpPr/>
            <p:nvPr/>
          </p:nvSpPr>
          <p:spPr>
            <a:xfrm>
              <a:off x="3753130" y="5798050"/>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40" y="7917"/>
                    <a:pt x="22695" y="7917"/>
                  </a:cubicBezTo>
                  <a:cubicBezTo>
                    <a:pt x="14250" y="7917"/>
                    <a:pt x="7917" y="14250"/>
                    <a:pt x="7917" y="22695"/>
                  </a:cubicBezTo>
                  <a:cubicBezTo>
                    <a:pt x="7917" y="31140"/>
                    <a:pt x="14250" y="37473"/>
                    <a:pt x="22695" y="37473"/>
                  </a:cubicBezTo>
                  <a:cubicBezTo>
                    <a:pt x="31140"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585" name="Freeform: Shape 584">
              <a:extLst>
                <a:ext uri="{FF2B5EF4-FFF2-40B4-BE49-F238E27FC236}">
                  <a16:creationId xmlns:a16="http://schemas.microsoft.com/office/drawing/2014/main" id="{3E9F3531-9739-49A6-908E-F704AB375F99}"/>
                </a:ext>
              </a:extLst>
            </p:cNvPr>
            <p:cNvSpPr/>
            <p:nvPr/>
          </p:nvSpPr>
          <p:spPr>
            <a:xfrm>
              <a:off x="3437396" y="5614264"/>
              <a:ext cx="10556" cy="432790"/>
            </a:xfrm>
            <a:custGeom>
              <a:avLst/>
              <a:gdLst>
                <a:gd name="connsiteX0" fmla="*/ 3809 w 0"/>
                <a:gd name="connsiteY0" fmla="*/ 431321 h 432789"/>
                <a:gd name="connsiteX1" fmla="*/ 3809 w 0"/>
                <a:gd name="connsiteY1" fmla="*/ 3809 h 432789"/>
              </a:gdLst>
              <a:ahLst/>
              <a:cxnLst>
                <a:cxn ang="0">
                  <a:pos x="connsiteX0" y="connsiteY0"/>
                </a:cxn>
                <a:cxn ang="0">
                  <a:pos x="connsiteX1" y="connsiteY1"/>
                </a:cxn>
              </a:cxnLst>
              <a:rect l="l" t="t" r="r" b="b"/>
              <a:pathLst>
                <a:path h="432789">
                  <a:moveTo>
                    <a:pt x="3809" y="431321"/>
                  </a:moveTo>
                  <a:lnTo>
                    <a:pt x="3809" y="3809"/>
                  </a:lnTo>
                </a:path>
              </a:pathLst>
            </a:custGeom>
            <a:grpFill/>
            <a:ln w="4582" cap="flat">
              <a:solidFill>
                <a:schemeClr val="accent1"/>
              </a:solidFill>
              <a:prstDash val="solid"/>
              <a:miter/>
            </a:ln>
          </p:spPr>
          <p:txBody>
            <a:bodyPr rtlCol="0" anchor="ctr"/>
            <a:lstStyle/>
            <a:p>
              <a:endParaRPr lang="en-US"/>
            </a:p>
          </p:txBody>
        </p:sp>
        <p:sp>
          <p:nvSpPr>
            <p:cNvPr id="586" name="Freeform: Shape 585">
              <a:extLst>
                <a:ext uri="{FF2B5EF4-FFF2-40B4-BE49-F238E27FC236}">
                  <a16:creationId xmlns:a16="http://schemas.microsoft.com/office/drawing/2014/main" id="{16F8B1C2-43F5-464A-ABEA-34CB9160AC68}"/>
                </a:ext>
              </a:extLst>
            </p:cNvPr>
            <p:cNvSpPr/>
            <p:nvPr/>
          </p:nvSpPr>
          <p:spPr>
            <a:xfrm>
              <a:off x="3419565" y="6022889"/>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1140"/>
                    <a:pt x="31140" y="37473"/>
                    <a:pt x="22695" y="37473"/>
                  </a:cubicBezTo>
                  <a:cubicBezTo>
                    <a:pt x="14250" y="37473"/>
                    <a:pt x="7917" y="31140"/>
                    <a:pt x="7917" y="22695"/>
                  </a:cubicBezTo>
                  <a:cubicBezTo>
                    <a:pt x="7917" y="14250"/>
                    <a:pt x="14250" y="7917"/>
                    <a:pt x="22695" y="7917"/>
                  </a:cubicBezTo>
                  <a:cubicBezTo>
                    <a:pt x="31140" y="7917"/>
                    <a:pt x="37473" y="14250"/>
                    <a:pt x="37473" y="22695"/>
                  </a:cubicBezTo>
                  <a:close/>
                </a:path>
              </a:pathLst>
            </a:custGeom>
            <a:grpFill/>
            <a:ln w="9525" cap="flat">
              <a:solidFill>
                <a:schemeClr val="accent1"/>
              </a:solidFill>
              <a:prstDash val="solid"/>
              <a:miter/>
            </a:ln>
          </p:spPr>
          <p:txBody>
            <a:bodyPr rtlCol="0" anchor="ctr"/>
            <a:lstStyle/>
            <a:p>
              <a:endParaRPr lang="en-US"/>
            </a:p>
          </p:txBody>
        </p:sp>
        <p:sp>
          <p:nvSpPr>
            <p:cNvPr id="587" name="Freeform: Shape 586">
              <a:extLst>
                <a:ext uri="{FF2B5EF4-FFF2-40B4-BE49-F238E27FC236}">
                  <a16:creationId xmlns:a16="http://schemas.microsoft.com/office/drawing/2014/main" id="{26F58D3E-F051-4817-A5C1-597B854FA693}"/>
                </a:ext>
              </a:extLst>
            </p:cNvPr>
            <p:cNvSpPr/>
            <p:nvPr/>
          </p:nvSpPr>
          <p:spPr>
            <a:xfrm>
              <a:off x="3419565" y="5596433"/>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40" y="7917"/>
                    <a:pt x="22695" y="7917"/>
                  </a:cubicBezTo>
                  <a:cubicBezTo>
                    <a:pt x="14250" y="7917"/>
                    <a:pt x="7917" y="14250"/>
                    <a:pt x="7917" y="22695"/>
                  </a:cubicBezTo>
                  <a:cubicBezTo>
                    <a:pt x="7917" y="31140"/>
                    <a:pt x="14250" y="37473"/>
                    <a:pt x="22695" y="37473"/>
                  </a:cubicBezTo>
                  <a:cubicBezTo>
                    <a:pt x="31140"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588" name="Freeform: Shape 587">
              <a:extLst>
                <a:ext uri="{FF2B5EF4-FFF2-40B4-BE49-F238E27FC236}">
                  <a16:creationId xmlns:a16="http://schemas.microsoft.com/office/drawing/2014/main" id="{5A26D4ED-AD32-4645-AD89-9DCF111F5FA8}"/>
                </a:ext>
              </a:extLst>
            </p:cNvPr>
            <p:cNvSpPr/>
            <p:nvPr/>
          </p:nvSpPr>
          <p:spPr>
            <a:xfrm>
              <a:off x="10969" y="5392591"/>
              <a:ext cx="10556" cy="591127"/>
            </a:xfrm>
            <a:custGeom>
              <a:avLst/>
              <a:gdLst>
                <a:gd name="connsiteX0" fmla="*/ 3809 w 0"/>
                <a:gd name="connsiteY0" fmla="*/ 589658 h 591127"/>
                <a:gd name="connsiteX1" fmla="*/ 3809 w 0"/>
                <a:gd name="connsiteY1" fmla="*/ 3809 h 591127"/>
              </a:gdLst>
              <a:ahLst/>
              <a:cxnLst>
                <a:cxn ang="0">
                  <a:pos x="connsiteX0" y="connsiteY0"/>
                </a:cxn>
                <a:cxn ang="0">
                  <a:pos x="connsiteX1" y="connsiteY1"/>
                </a:cxn>
              </a:cxnLst>
              <a:rect l="l" t="t" r="r" b="b"/>
              <a:pathLst>
                <a:path h="591127">
                  <a:moveTo>
                    <a:pt x="3809" y="589658"/>
                  </a:moveTo>
                  <a:lnTo>
                    <a:pt x="3809" y="3809"/>
                  </a:lnTo>
                </a:path>
              </a:pathLst>
            </a:custGeom>
            <a:grpFill/>
            <a:ln w="4582" cap="flat">
              <a:solidFill>
                <a:schemeClr val="accent1"/>
              </a:solidFill>
              <a:prstDash val="solid"/>
              <a:miter/>
            </a:ln>
          </p:spPr>
          <p:txBody>
            <a:bodyPr rtlCol="0" anchor="ctr"/>
            <a:lstStyle/>
            <a:p>
              <a:endParaRPr lang="en-US"/>
            </a:p>
          </p:txBody>
        </p:sp>
        <p:sp>
          <p:nvSpPr>
            <p:cNvPr id="589" name="Freeform: Shape 588">
              <a:extLst>
                <a:ext uri="{FF2B5EF4-FFF2-40B4-BE49-F238E27FC236}">
                  <a16:creationId xmlns:a16="http://schemas.microsoft.com/office/drawing/2014/main" id="{ABEA3164-79F4-4696-885F-7DC209296B4F}"/>
                </a:ext>
              </a:extLst>
            </p:cNvPr>
            <p:cNvSpPr/>
            <p:nvPr/>
          </p:nvSpPr>
          <p:spPr>
            <a:xfrm>
              <a:off x="-7917" y="5959554"/>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7" y="37473"/>
                    <a:pt x="22695" y="37473"/>
                  </a:cubicBezTo>
                  <a:cubicBezTo>
                    <a:pt x="14533" y="37473"/>
                    <a:pt x="7917" y="30857"/>
                    <a:pt x="7917" y="22695"/>
                  </a:cubicBezTo>
                  <a:cubicBezTo>
                    <a:pt x="7917" y="14533"/>
                    <a:pt x="14533" y="7917"/>
                    <a:pt x="22695" y="7917"/>
                  </a:cubicBezTo>
                  <a:cubicBezTo>
                    <a:pt x="30857"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590" name="Freeform: Shape 589">
              <a:extLst>
                <a:ext uri="{FF2B5EF4-FFF2-40B4-BE49-F238E27FC236}">
                  <a16:creationId xmlns:a16="http://schemas.microsoft.com/office/drawing/2014/main" id="{EDF16950-07D8-4A55-9615-3B7A12A91D5B}"/>
                </a:ext>
              </a:extLst>
            </p:cNvPr>
            <p:cNvSpPr/>
            <p:nvPr/>
          </p:nvSpPr>
          <p:spPr>
            <a:xfrm>
              <a:off x="-7917" y="5373705"/>
              <a:ext cx="42223" cy="42223"/>
            </a:xfrm>
            <a:custGeom>
              <a:avLst/>
              <a:gdLst>
                <a:gd name="connsiteX0" fmla="*/ 38529 w 42223"/>
                <a:gd name="connsiteY0" fmla="*/ 22695 h 42223"/>
                <a:gd name="connsiteX1" fmla="*/ 23751 w 42223"/>
                <a:gd name="connsiteY1" fmla="*/ 7917 h 42223"/>
                <a:gd name="connsiteX2" fmla="*/ 7917 w 42223"/>
                <a:gd name="connsiteY2" fmla="*/ 22695 h 42223"/>
                <a:gd name="connsiteX3" fmla="*/ 22695 w 42223"/>
                <a:gd name="connsiteY3" fmla="*/ 37473 h 42223"/>
                <a:gd name="connsiteX4" fmla="*/ 38529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8529" y="22695"/>
                  </a:moveTo>
                  <a:cubicBezTo>
                    <a:pt x="38529" y="14250"/>
                    <a:pt x="32195" y="7917"/>
                    <a:pt x="23751" y="7917"/>
                  </a:cubicBezTo>
                  <a:cubicBezTo>
                    <a:pt x="15306" y="7917"/>
                    <a:pt x="7917" y="14250"/>
                    <a:pt x="7917" y="22695"/>
                  </a:cubicBezTo>
                  <a:cubicBezTo>
                    <a:pt x="7917" y="31140"/>
                    <a:pt x="14250" y="37473"/>
                    <a:pt x="22695" y="37473"/>
                  </a:cubicBezTo>
                  <a:cubicBezTo>
                    <a:pt x="31140" y="37473"/>
                    <a:pt x="38529" y="31140"/>
                    <a:pt x="38529" y="22695"/>
                  </a:cubicBezTo>
                  <a:close/>
                </a:path>
              </a:pathLst>
            </a:custGeom>
            <a:grpFill/>
            <a:ln w="9525" cap="flat">
              <a:solidFill>
                <a:schemeClr val="accent1"/>
              </a:solidFill>
              <a:prstDash val="solid"/>
              <a:miter/>
            </a:ln>
          </p:spPr>
          <p:txBody>
            <a:bodyPr rtlCol="0" anchor="ctr"/>
            <a:lstStyle/>
            <a:p>
              <a:endParaRPr lang="en-US"/>
            </a:p>
          </p:txBody>
        </p:sp>
        <p:sp>
          <p:nvSpPr>
            <p:cNvPr id="591" name="Freeform: Shape 590">
              <a:extLst>
                <a:ext uri="{FF2B5EF4-FFF2-40B4-BE49-F238E27FC236}">
                  <a16:creationId xmlns:a16="http://schemas.microsoft.com/office/drawing/2014/main" id="{DE11A716-52FD-4D80-AAC2-8BAA0116DECC}"/>
                </a:ext>
              </a:extLst>
            </p:cNvPr>
            <p:cNvSpPr/>
            <p:nvPr/>
          </p:nvSpPr>
          <p:spPr>
            <a:xfrm>
              <a:off x="96472" y="5711378"/>
              <a:ext cx="10556" cy="390566"/>
            </a:xfrm>
            <a:custGeom>
              <a:avLst/>
              <a:gdLst>
                <a:gd name="connsiteX0" fmla="*/ 3809 w 0"/>
                <a:gd name="connsiteY0" fmla="*/ 386986 h 390566"/>
                <a:gd name="connsiteX1" fmla="*/ 3809 w 0"/>
                <a:gd name="connsiteY1" fmla="*/ 3809 h 390566"/>
              </a:gdLst>
              <a:ahLst/>
              <a:cxnLst>
                <a:cxn ang="0">
                  <a:pos x="connsiteX0" y="connsiteY0"/>
                </a:cxn>
                <a:cxn ang="0">
                  <a:pos x="connsiteX1" y="connsiteY1"/>
                </a:cxn>
              </a:cxnLst>
              <a:rect l="l" t="t" r="r" b="b"/>
              <a:pathLst>
                <a:path h="390566">
                  <a:moveTo>
                    <a:pt x="3809" y="386986"/>
                  </a:moveTo>
                  <a:lnTo>
                    <a:pt x="3809" y="3809"/>
                  </a:lnTo>
                </a:path>
              </a:pathLst>
            </a:custGeom>
            <a:grpFill/>
            <a:ln w="4582" cap="flat">
              <a:solidFill>
                <a:schemeClr val="accent1"/>
              </a:solidFill>
              <a:prstDash val="solid"/>
              <a:miter/>
            </a:ln>
          </p:spPr>
          <p:txBody>
            <a:bodyPr rtlCol="0" anchor="ctr"/>
            <a:lstStyle/>
            <a:p>
              <a:endParaRPr lang="en-US"/>
            </a:p>
          </p:txBody>
        </p:sp>
        <p:sp>
          <p:nvSpPr>
            <p:cNvPr id="592" name="Freeform: Shape 591">
              <a:extLst>
                <a:ext uri="{FF2B5EF4-FFF2-40B4-BE49-F238E27FC236}">
                  <a16:creationId xmlns:a16="http://schemas.microsoft.com/office/drawing/2014/main" id="{3CE0629C-B8D6-43C1-A2AD-40FCB8BB5796}"/>
                </a:ext>
              </a:extLst>
            </p:cNvPr>
            <p:cNvSpPr/>
            <p:nvPr/>
          </p:nvSpPr>
          <p:spPr>
            <a:xfrm>
              <a:off x="76530" y="6074613"/>
              <a:ext cx="42223" cy="42223"/>
            </a:xfrm>
            <a:custGeom>
              <a:avLst/>
              <a:gdLst>
                <a:gd name="connsiteX0" fmla="*/ 38529 w 42223"/>
                <a:gd name="connsiteY0" fmla="*/ 23751 h 42223"/>
                <a:gd name="connsiteX1" fmla="*/ 23751 w 42223"/>
                <a:gd name="connsiteY1" fmla="*/ 38529 h 42223"/>
                <a:gd name="connsiteX2" fmla="*/ 7917 w 42223"/>
                <a:gd name="connsiteY2" fmla="*/ 23751 h 42223"/>
                <a:gd name="connsiteX3" fmla="*/ 23751 w 42223"/>
                <a:gd name="connsiteY3" fmla="*/ 7917 h 42223"/>
                <a:gd name="connsiteX4" fmla="*/ 38529 w 42223"/>
                <a:gd name="connsiteY4" fmla="*/ 23751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8529" y="23751"/>
                  </a:moveTo>
                  <a:cubicBezTo>
                    <a:pt x="38529" y="32195"/>
                    <a:pt x="32195" y="38529"/>
                    <a:pt x="23751" y="38529"/>
                  </a:cubicBezTo>
                  <a:cubicBezTo>
                    <a:pt x="15306" y="38529"/>
                    <a:pt x="7917" y="32195"/>
                    <a:pt x="7917" y="23751"/>
                  </a:cubicBezTo>
                  <a:cubicBezTo>
                    <a:pt x="7917" y="15306"/>
                    <a:pt x="15306" y="7917"/>
                    <a:pt x="23751" y="7917"/>
                  </a:cubicBezTo>
                  <a:cubicBezTo>
                    <a:pt x="32195" y="7917"/>
                    <a:pt x="38529" y="15306"/>
                    <a:pt x="38529" y="23751"/>
                  </a:cubicBezTo>
                  <a:close/>
                </a:path>
              </a:pathLst>
            </a:custGeom>
            <a:grpFill/>
            <a:ln w="9525" cap="flat">
              <a:solidFill>
                <a:schemeClr val="accent1"/>
              </a:solidFill>
              <a:prstDash val="solid"/>
              <a:miter/>
            </a:ln>
          </p:spPr>
          <p:txBody>
            <a:bodyPr rtlCol="0" anchor="ctr"/>
            <a:lstStyle/>
            <a:p>
              <a:endParaRPr lang="en-US"/>
            </a:p>
          </p:txBody>
        </p:sp>
        <p:sp>
          <p:nvSpPr>
            <p:cNvPr id="593" name="Freeform: Shape 592">
              <a:extLst>
                <a:ext uri="{FF2B5EF4-FFF2-40B4-BE49-F238E27FC236}">
                  <a16:creationId xmlns:a16="http://schemas.microsoft.com/office/drawing/2014/main" id="{22106698-9A1D-4E40-97A6-505BD27A7995}"/>
                </a:ext>
              </a:extLst>
            </p:cNvPr>
            <p:cNvSpPr/>
            <p:nvPr/>
          </p:nvSpPr>
          <p:spPr>
            <a:xfrm>
              <a:off x="77585" y="5693547"/>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7" y="37473"/>
                    <a:pt x="22695" y="37473"/>
                  </a:cubicBezTo>
                  <a:cubicBezTo>
                    <a:pt x="14533" y="37473"/>
                    <a:pt x="7917" y="30857"/>
                    <a:pt x="7917" y="22695"/>
                  </a:cubicBezTo>
                  <a:cubicBezTo>
                    <a:pt x="7917" y="14533"/>
                    <a:pt x="14533" y="7917"/>
                    <a:pt x="22695" y="7917"/>
                  </a:cubicBezTo>
                  <a:cubicBezTo>
                    <a:pt x="30857"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594" name="Freeform: Shape 593">
              <a:extLst>
                <a:ext uri="{FF2B5EF4-FFF2-40B4-BE49-F238E27FC236}">
                  <a16:creationId xmlns:a16="http://schemas.microsoft.com/office/drawing/2014/main" id="{9C757CDF-78E4-4863-B91D-310E5B767E55}"/>
                </a:ext>
              </a:extLst>
            </p:cNvPr>
            <p:cNvSpPr/>
            <p:nvPr/>
          </p:nvSpPr>
          <p:spPr>
            <a:xfrm>
              <a:off x="139751" y="5798991"/>
              <a:ext cx="10556" cy="295564"/>
            </a:xfrm>
            <a:custGeom>
              <a:avLst/>
              <a:gdLst>
                <a:gd name="connsiteX0" fmla="*/ 3809 w 0"/>
                <a:gd name="connsiteY0" fmla="*/ 299372 h 295563"/>
                <a:gd name="connsiteX1" fmla="*/ 3809 w 0"/>
                <a:gd name="connsiteY1" fmla="*/ 3809 h 295563"/>
              </a:gdLst>
              <a:ahLst/>
              <a:cxnLst>
                <a:cxn ang="0">
                  <a:pos x="connsiteX0" y="connsiteY0"/>
                </a:cxn>
                <a:cxn ang="0">
                  <a:pos x="connsiteX1" y="connsiteY1"/>
                </a:cxn>
              </a:cxnLst>
              <a:rect l="l" t="t" r="r" b="b"/>
              <a:pathLst>
                <a:path h="295563">
                  <a:moveTo>
                    <a:pt x="3809" y="299372"/>
                  </a:moveTo>
                  <a:lnTo>
                    <a:pt x="3809" y="3809"/>
                  </a:lnTo>
                </a:path>
              </a:pathLst>
            </a:custGeom>
            <a:grpFill/>
            <a:ln w="4582" cap="flat">
              <a:solidFill>
                <a:schemeClr val="accent1"/>
              </a:solidFill>
              <a:prstDash val="solid"/>
              <a:miter/>
            </a:ln>
          </p:spPr>
          <p:txBody>
            <a:bodyPr rtlCol="0" anchor="ctr"/>
            <a:lstStyle/>
            <a:p>
              <a:endParaRPr lang="en-US"/>
            </a:p>
          </p:txBody>
        </p:sp>
        <p:sp>
          <p:nvSpPr>
            <p:cNvPr id="595" name="Freeform: Shape 594">
              <a:extLst>
                <a:ext uri="{FF2B5EF4-FFF2-40B4-BE49-F238E27FC236}">
                  <a16:creationId xmlns:a16="http://schemas.microsoft.com/office/drawing/2014/main" id="{A2CA5C27-6164-41E8-B513-EAA8B2E5D0E3}"/>
                </a:ext>
              </a:extLst>
            </p:cNvPr>
            <p:cNvSpPr/>
            <p:nvPr/>
          </p:nvSpPr>
          <p:spPr>
            <a:xfrm>
              <a:off x="120864" y="6075669"/>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7" y="37473"/>
                    <a:pt x="22695" y="37473"/>
                  </a:cubicBezTo>
                  <a:cubicBezTo>
                    <a:pt x="14533" y="37473"/>
                    <a:pt x="7917" y="30857"/>
                    <a:pt x="7917" y="22695"/>
                  </a:cubicBezTo>
                  <a:cubicBezTo>
                    <a:pt x="7917" y="14533"/>
                    <a:pt x="14533" y="7917"/>
                    <a:pt x="22695" y="7917"/>
                  </a:cubicBezTo>
                  <a:cubicBezTo>
                    <a:pt x="30857"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596" name="Freeform: Shape 595">
              <a:extLst>
                <a:ext uri="{FF2B5EF4-FFF2-40B4-BE49-F238E27FC236}">
                  <a16:creationId xmlns:a16="http://schemas.microsoft.com/office/drawing/2014/main" id="{52E38FC2-B099-4317-B886-C54C91CF634F}"/>
                </a:ext>
              </a:extLst>
            </p:cNvPr>
            <p:cNvSpPr/>
            <p:nvPr/>
          </p:nvSpPr>
          <p:spPr>
            <a:xfrm>
              <a:off x="120864" y="5781161"/>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7" y="37473"/>
                    <a:pt x="22695" y="37473"/>
                  </a:cubicBezTo>
                  <a:cubicBezTo>
                    <a:pt x="14533" y="37473"/>
                    <a:pt x="7917" y="30857"/>
                    <a:pt x="7917" y="22695"/>
                  </a:cubicBezTo>
                  <a:cubicBezTo>
                    <a:pt x="7917" y="14533"/>
                    <a:pt x="14533" y="7917"/>
                    <a:pt x="22695" y="7917"/>
                  </a:cubicBezTo>
                  <a:cubicBezTo>
                    <a:pt x="30857"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597" name="Freeform: Shape 596">
              <a:extLst>
                <a:ext uri="{FF2B5EF4-FFF2-40B4-BE49-F238E27FC236}">
                  <a16:creationId xmlns:a16="http://schemas.microsoft.com/office/drawing/2014/main" id="{E5C0CEB3-55D2-417C-B168-682D2F8CF8F7}"/>
                </a:ext>
              </a:extLst>
            </p:cNvPr>
            <p:cNvSpPr/>
            <p:nvPr/>
          </p:nvSpPr>
          <p:spPr>
            <a:xfrm>
              <a:off x="336089" y="5900327"/>
              <a:ext cx="10556" cy="190005"/>
            </a:xfrm>
            <a:custGeom>
              <a:avLst/>
              <a:gdLst>
                <a:gd name="connsiteX0" fmla="*/ 3809 w 0"/>
                <a:gd name="connsiteY0" fmla="*/ 187481 h 190005"/>
                <a:gd name="connsiteX1" fmla="*/ 3809 w 0"/>
                <a:gd name="connsiteY1" fmla="*/ 3809 h 190005"/>
              </a:gdLst>
              <a:ahLst/>
              <a:cxnLst>
                <a:cxn ang="0">
                  <a:pos x="connsiteX0" y="connsiteY0"/>
                </a:cxn>
                <a:cxn ang="0">
                  <a:pos x="connsiteX1" y="connsiteY1"/>
                </a:cxn>
              </a:cxnLst>
              <a:rect l="l" t="t" r="r" b="b"/>
              <a:pathLst>
                <a:path h="190005">
                  <a:moveTo>
                    <a:pt x="3809" y="187481"/>
                  </a:moveTo>
                  <a:lnTo>
                    <a:pt x="3809" y="3809"/>
                  </a:lnTo>
                </a:path>
              </a:pathLst>
            </a:custGeom>
            <a:grpFill/>
            <a:ln w="4582" cap="flat">
              <a:solidFill>
                <a:schemeClr val="accent1"/>
              </a:solidFill>
              <a:prstDash val="solid"/>
              <a:miter/>
            </a:ln>
          </p:spPr>
          <p:txBody>
            <a:bodyPr rtlCol="0" anchor="ctr"/>
            <a:lstStyle/>
            <a:p>
              <a:endParaRPr lang="en-US"/>
            </a:p>
          </p:txBody>
        </p:sp>
        <p:sp>
          <p:nvSpPr>
            <p:cNvPr id="598" name="Freeform: Shape 597">
              <a:extLst>
                <a:ext uri="{FF2B5EF4-FFF2-40B4-BE49-F238E27FC236}">
                  <a16:creationId xmlns:a16="http://schemas.microsoft.com/office/drawing/2014/main" id="{6C0661A7-695B-42C8-BC6D-A399A4F5FFA0}"/>
                </a:ext>
              </a:extLst>
            </p:cNvPr>
            <p:cNvSpPr/>
            <p:nvPr/>
          </p:nvSpPr>
          <p:spPr>
            <a:xfrm>
              <a:off x="318259" y="6065012"/>
              <a:ext cx="42223" cy="42223"/>
            </a:xfrm>
            <a:custGeom>
              <a:avLst/>
              <a:gdLst>
                <a:gd name="connsiteX0" fmla="*/ 37473 w 42223"/>
                <a:gd name="connsiteY0" fmla="*/ 22796 h 42223"/>
                <a:gd name="connsiteX1" fmla="*/ 22695 w 42223"/>
                <a:gd name="connsiteY1" fmla="*/ 37574 h 42223"/>
                <a:gd name="connsiteX2" fmla="*/ 7917 w 42223"/>
                <a:gd name="connsiteY2" fmla="*/ 22796 h 42223"/>
                <a:gd name="connsiteX3" fmla="*/ 22695 w 42223"/>
                <a:gd name="connsiteY3" fmla="*/ 8018 h 42223"/>
                <a:gd name="connsiteX4" fmla="*/ 37473 w 42223"/>
                <a:gd name="connsiteY4" fmla="*/ 22796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796"/>
                  </a:moveTo>
                  <a:cubicBezTo>
                    <a:pt x="37473" y="31241"/>
                    <a:pt x="31140" y="37574"/>
                    <a:pt x="22695" y="37574"/>
                  </a:cubicBezTo>
                  <a:cubicBezTo>
                    <a:pt x="14250" y="37574"/>
                    <a:pt x="7917" y="31241"/>
                    <a:pt x="7917" y="22796"/>
                  </a:cubicBezTo>
                  <a:cubicBezTo>
                    <a:pt x="7917" y="14351"/>
                    <a:pt x="14250" y="8018"/>
                    <a:pt x="22695" y="8018"/>
                  </a:cubicBezTo>
                  <a:cubicBezTo>
                    <a:pt x="30084" y="6962"/>
                    <a:pt x="37473" y="14351"/>
                    <a:pt x="37473" y="22796"/>
                  </a:cubicBezTo>
                  <a:close/>
                </a:path>
              </a:pathLst>
            </a:custGeom>
            <a:grpFill/>
            <a:ln w="9525" cap="flat">
              <a:solidFill>
                <a:schemeClr val="accent1"/>
              </a:solidFill>
              <a:prstDash val="solid"/>
              <a:miter/>
            </a:ln>
          </p:spPr>
          <p:txBody>
            <a:bodyPr rtlCol="0" anchor="ctr"/>
            <a:lstStyle/>
            <a:p>
              <a:endParaRPr lang="en-US"/>
            </a:p>
          </p:txBody>
        </p:sp>
        <p:sp>
          <p:nvSpPr>
            <p:cNvPr id="599" name="Freeform: Shape 598">
              <a:extLst>
                <a:ext uri="{FF2B5EF4-FFF2-40B4-BE49-F238E27FC236}">
                  <a16:creationId xmlns:a16="http://schemas.microsoft.com/office/drawing/2014/main" id="{8AED960B-A7CA-4C96-92DA-8401B82C2D12}"/>
                </a:ext>
              </a:extLst>
            </p:cNvPr>
            <p:cNvSpPr/>
            <p:nvPr/>
          </p:nvSpPr>
          <p:spPr>
            <a:xfrm>
              <a:off x="318259" y="5882497"/>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40" y="7917"/>
                    <a:pt x="22695" y="7917"/>
                  </a:cubicBezTo>
                  <a:cubicBezTo>
                    <a:pt x="14250" y="7917"/>
                    <a:pt x="7917" y="14250"/>
                    <a:pt x="7917" y="22695"/>
                  </a:cubicBezTo>
                  <a:cubicBezTo>
                    <a:pt x="7917" y="31140"/>
                    <a:pt x="14250" y="37473"/>
                    <a:pt x="22695" y="37473"/>
                  </a:cubicBezTo>
                  <a:cubicBezTo>
                    <a:pt x="30084"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600" name="Freeform: Shape 599">
              <a:extLst>
                <a:ext uri="{FF2B5EF4-FFF2-40B4-BE49-F238E27FC236}">
                  <a16:creationId xmlns:a16="http://schemas.microsoft.com/office/drawing/2014/main" id="{8B761648-F206-4C3C-8719-B49CB3594C6E}"/>
                </a:ext>
              </a:extLst>
            </p:cNvPr>
            <p:cNvSpPr/>
            <p:nvPr/>
          </p:nvSpPr>
          <p:spPr>
            <a:xfrm>
              <a:off x="431092" y="5819047"/>
              <a:ext cx="10556" cy="168894"/>
            </a:xfrm>
            <a:custGeom>
              <a:avLst/>
              <a:gdLst>
                <a:gd name="connsiteX0" fmla="*/ 3809 w 0"/>
                <a:gd name="connsiteY0" fmla="*/ 173758 h 168893"/>
                <a:gd name="connsiteX1" fmla="*/ 3809 w 0"/>
                <a:gd name="connsiteY1" fmla="*/ 3809 h 168893"/>
              </a:gdLst>
              <a:ahLst/>
              <a:cxnLst>
                <a:cxn ang="0">
                  <a:pos x="connsiteX0" y="connsiteY0"/>
                </a:cxn>
                <a:cxn ang="0">
                  <a:pos x="connsiteX1" y="connsiteY1"/>
                </a:cxn>
              </a:cxnLst>
              <a:rect l="l" t="t" r="r" b="b"/>
              <a:pathLst>
                <a:path h="168893">
                  <a:moveTo>
                    <a:pt x="3809" y="173758"/>
                  </a:moveTo>
                  <a:lnTo>
                    <a:pt x="3809" y="3809"/>
                  </a:lnTo>
                </a:path>
              </a:pathLst>
            </a:custGeom>
            <a:grpFill/>
            <a:ln w="4582" cap="flat">
              <a:solidFill>
                <a:schemeClr val="accent1"/>
              </a:solidFill>
              <a:prstDash val="solid"/>
              <a:miter/>
            </a:ln>
          </p:spPr>
          <p:txBody>
            <a:bodyPr rtlCol="0" anchor="ctr"/>
            <a:lstStyle/>
            <a:p>
              <a:endParaRPr lang="en-US"/>
            </a:p>
          </p:txBody>
        </p:sp>
        <p:sp>
          <p:nvSpPr>
            <p:cNvPr id="601" name="Freeform: Shape 600">
              <a:extLst>
                <a:ext uri="{FF2B5EF4-FFF2-40B4-BE49-F238E27FC236}">
                  <a16:creationId xmlns:a16="http://schemas.microsoft.com/office/drawing/2014/main" id="{61FDFDBC-E39B-4788-8C99-D9CC11B577F3}"/>
                </a:ext>
              </a:extLst>
            </p:cNvPr>
            <p:cNvSpPr/>
            <p:nvPr/>
          </p:nvSpPr>
          <p:spPr>
            <a:xfrm>
              <a:off x="412206" y="5970009"/>
              <a:ext cx="42223" cy="42223"/>
            </a:xfrm>
            <a:custGeom>
              <a:avLst/>
              <a:gdLst>
                <a:gd name="connsiteX0" fmla="*/ 37473 w 42223"/>
                <a:gd name="connsiteY0" fmla="*/ 22796 h 42223"/>
                <a:gd name="connsiteX1" fmla="*/ 22695 w 42223"/>
                <a:gd name="connsiteY1" fmla="*/ 37574 h 42223"/>
                <a:gd name="connsiteX2" fmla="*/ 7917 w 42223"/>
                <a:gd name="connsiteY2" fmla="*/ 22796 h 42223"/>
                <a:gd name="connsiteX3" fmla="*/ 22695 w 42223"/>
                <a:gd name="connsiteY3" fmla="*/ 8018 h 42223"/>
                <a:gd name="connsiteX4" fmla="*/ 37473 w 42223"/>
                <a:gd name="connsiteY4" fmla="*/ 22796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796"/>
                  </a:moveTo>
                  <a:cubicBezTo>
                    <a:pt x="37473" y="31241"/>
                    <a:pt x="31140" y="37574"/>
                    <a:pt x="22695" y="37574"/>
                  </a:cubicBezTo>
                  <a:cubicBezTo>
                    <a:pt x="14250" y="37574"/>
                    <a:pt x="7917" y="31241"/>
                    <a:pt x="7917" y="22796"/>
                  </a:cubicBezTo>
                  <a:cubicBezTo>
                    <a:pt x="7917" y="14351"/>
                    <a:pt x="14250" y="8018"/>
                    <a:pt x="22695" y="8018"/>
                  </a:cubicBezTo>
                  <a:cubicBezTo>
                    <a:pt x="31140" y="6962"/>
                    <a:pt x="37473" y="14351"/>
                    <a:pt x="37473" y="22796"/>
                  </a:cubicBezTo>
                  <a:close/>
                </a:path>
              </a:pathLst>
            </a:custGeom>
            <a:grpFill/>
            <a:ln w="9525" cap="flat">
              <a:solidFill>
                <a:schemeClr val="accent1"/>
              </a:solidFill>
              <a:prstDash val="solid"/>
              <a:miter/>
            </a:ln>
          </p:spPr>
          <p:txBody>
            <a:bodyPr rtlCol="0" anchor="ctr"/>
            <a:lstStyle/>
            <a:p>
              <a:endParaRPr lang="en-US"/>
            </a:p>
          </p:txBody>
        </p:sp>
        <p:sp>
          <p:nvSpPr>
            <p:cNvPr id="602" name="Freeform: Shape 601">
              <a:extLst>
                <a:ext uri="{FF2B5EF4-FFF2-40B4-BE49-F238E27FC236}">
                  <a16:creationId xmlns:a16="http://schemas.microsoft.com/office/drawing/2014/main" id="{FB51C6D2-10D7-424A-AAFE-E2158EA82F3C}"/>
                </a:ext>
              </a:extLst>
            </p:cNvPr>
            <p:cNvSpPr/>
            <p:nvPr/>
          </p:nvSpPr>
          <p:spPr>
            <a:xfrm>
              <a:off x="412206" y="5801217"/>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7" y="37473"/>
                    <a:pt x="22695" y="37473"/>
                  </a:cubicBezTo>
                  <a:cubicBezTo>
                    <a:pt x="14533" y="37473"/>
                    <a:pt x="7917" y="30857"/>
                    <a:pt x="7917" y="22695"/>
                  </a:cubicBezTo>
                  <a:cubicBezTo>
                    <a:pt x="7917" y="14533"/>
                    <a:pt x="14533" y="7917"/>
                    <a:pt x="22695" y="7917"/>
                  </a:cubicBezTo>
                  <a:cubicBezTo>
                    <a:pt x="30857"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603" name="Freeform: Shape 602">
              <a:extLst>
                <a:ext uri="{FF2B5EF4-FFF2-40B4-BE49-F238E27FC236}">
                  <a16:creationId xmlns:a16="http://schemas.microsoft.com/office/drawing/2014/main" id="{72ECC88D-3ED3-4BA5-A042-722DAE626712}"/>
                </a:ext>
              </a:extLst>
            </p:cNvPr>
            <p:cNvSpPr/>
            <p:nvPr/>
          </p:nvSpPr>
          <p:spPr>
            <a:xfrm>
              <a:off x="535595" y="5741990"/>
              <a:ext cx="10556" cy="190005"/>
            </a:xfrm>
            <a:custGeom>
              <a:avLst/>
              <a:gdLst>
                <a:gd name="connsiteX0" fmla="*/ 3809 w 0"/>
                <a:gd name="connsiteY0" fmla="*/ 190647 h 190005"/>
                <a:gd name="connsiteX1" fmla="*/ 3809 w 0"/>
                <a:gd name="connsiteY1" fmla="*/ 3809 h 190005"/>
              </a:gdLst>
              <a:ahLst/>
              <a:cxnLst>
                <a:cxn ang="0">
                  <a:pos x="connsiteX0" y="connsiteY0"/>
                </a:cxn>
                <a:cxn ang="0">
                  <a:pos x="connsiteX1" y="connsiteY1"/>
                </a:cxn>
              </a:cxnLst>
              <a:rect l="l" t="t" r="r" b="b"/>
              <a:pathLst>
                <a:path h="190005">
                  <a:moveTo>
                    <a:pt x="3809" y="190647"/>
                  </a:moveTo>
                  <a:lnTo>
                    <a:pt x="3809" y="3809"/>
                  </a:lnTo>
                </a:path>
              </a:pathLst>
            </a:custGeom>
            <a:grpFill/>
            <a:ln w="4582" cap="flat">
              <a:solidFill>
                <a:schemeClr val="accent1"/>
              </a:solidFill>
              <a:prstDash val="solid"/>
              <a:miter/>
            </a:ln>
          </p:spPr>
          <p:txBody>
            <a:bodyPr rtlCol="0" anchor="ctr"/>
            <a:lstStyle/>
            <a:p>
              <a:endParaRPr lang="en-US"/>
            </a:p>
          </p:txBody>
        </p:sp>
        <p:sp>
          <p:nvSpPr>
            <p:cNvPr id="604" name="Freeform: Shape 603">
              <a:extLst>
                <a:ext uri="{FF2B5EF4-FFF2-40B4-BE49-F238E27FC236}">
                  <a16:creationId xmlns:a16="http://schemas.microsoft.com/office/drawing/2014/main" id="{412FC542-1D17-4D2F-B6F5-192E278E6393}"/>
                </a:ext>
              </a:extLst>
            </p:cNvPr>
            <p:cNvSpPr/>
            <p:nvPr/>
          </p:nvSpPr>
          <p:spPr>
            <a:xfrm>
              <a:off x="517764" y="5909841"/>
              <a:ext cx="42223" cy="42223"/>
            </a:xfrm>
            <a:custGeom>
              <a:avLst/>
              <a:gdLst>
                <a:gd name="connsiteX0" fmla="*/ 37473 w 42223"/>
                <a:gd name="connsiteY0" fmla="*/ 22796 h 42223"/>
                <a:gd name="connsiteX1" fmla="*/ 22695 w 42223"/>
                <a:gd name="connsiteY1" fmla="*/ 37574 h 42223"/>
                <a:gd name="connsiteX2" fmla="*/ 7917 w 42223"/>
                <a:gd name="connsiteY2" fmla="*/ 22796 h 42223"/>
                <a:gd name="connsiteX3" fmla="*/ 22695 w 42223"/>
                <a:gd name="connsiteY3" fmla="*/ 8018 h 42223"/>
                <a:gd name="connsiteX4" fmla="*/ 37473 w 42223"/>
                <a:gd name="connsiteY4" fmla="*/ 22796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796"/>
                  </a:moveTo>
                  <a:cubicBezTo>
                    <a:pt x="37473" y="31241"/>
                    <a:pt x="31140" y="37574"/>
                    <a:pt x="22695" y="37574"/>
                  </a:cubicBezTo>
                  <a:cubicBezTo>
                    <a:pt x="14250" y="37574"/>
                    <a:pt x="7917" y="31241"/>
                    <a:pt x="7917" y="22796"/>
                  </a:cubicBezTo>
                  <a:cubicBezTo>
                    <a:pt x="7917" y="14351"/>
                    <a:pt x="14250" y="8018"/>
                    <a:pt x="22695" y="8018"/>
                  </a:cubicBezTo>
                  <a:cubicBezTo>
                    <a:pt x="30084" y="6962"/>
                    <a:pt x="37473" y="14351"/>
                    <a:pt x="37473" y="22796"/>
                  </a:cubicBezTo>
                  <a:close/>
                </a:path>
              </a:pathLst>
            </a:custGeom>
            <a:grpFill/>
            <a:ln w="9525" cap="flat">
              <a:solidFill>
                <a:schemeClr val="accent1"/>
              </a:solidFill>
              <a:prstDash val="solid"/>
              <a:miter/>
            </a:ln>
          </p:spPr>
          <p:txBody>
            <a:bodyPr rtlCol="0" anchor="ctr"/>
            <a:lstStyle/>
            <a:p>
              <a:endParaRPr lang="en-US"/>
            </a:p>
          </p:txBody>
        </p:sp>
        <p:sp>
          <p:nvSpPr>
            <p:cNvPr id="605" name="Freeform: Shape 604">
              <a:extLst>
                <a:ext uri="{FF2B5EF4-FFF2-40B4-BE49-F238E27FC236}">
                  <a16:creationId xmlns:a16="http://schemas.microsoft.com/office/drawing/2014/main" id="{353CFE43-2F0A-4E34-AA90-DC90A082C84D}"/>
                </a:ext>
              </a:extLst>
            </p:cNvPr>
            <p:cNvSpPr/>
            <p:nvPr/>
          </p:nvSpPr>
          <p:spPr>
            <a:xfrm>
              <a:off x="516708" y="5724159"/>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7" y="37473"/>
                    <a:pt x="22695" y="37473"/>
                  </a:cubicBezTo>
                  <a:cubicBezTo>
                    <a:pt x="14533" y="37473"/>
                    <a:pt x="7917" y="30857"/>
                    <a:pt x="7917" y="22695"/>
                  </a:cubicBezTo>
                  <a:cubicBezTo>
                    <a:pt x="7917" y="14533"/>
                    <a:pt x="14533" y="7917"/>
                    <a:pt x="22695" y="7917"/>
                  </a:cubicBezTo>
                  <a:cubicBezTo>
                    <a:pt x="30857"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606" name="Freeform: Shape 605">
              <a:extLst>
                <a:ext uri="{FF2B5EF4-FFF2-40B4-BE49-F238E27FC236}">
                  <a16:creationId xmlns:a16="http://schemas.microsoft.com/office/drawing/2014/main" id="{3E73790C-8D7B-44D6-8747-70D6ADDCE956}"/>
                </a:ext>
              </a:extLst>
            </p:cNvPr>
            <p:cNvSpPr/>
            <p:nvPr/>
          </p:nvSpPr>
          <p:spPr>
            <a:xfrm>
              <a:off x="691821" y="5599486"/>
              <a:ext cx="10556" cy="411678"/>
            </a:xfrm>
            <a:custGeom>
              <a:avLst/>
              <a:gdLst>
                <a:gd name="connsiteX0" fmla="*/ 3809 w 0"/>
                <a:gd name="connsiteY0" fmla="*/ 414431 h 411677"/>
                <a:gd name="connsiteX1" fmla="*/ 3809 w 0"/>
                <a:gd name="connsiteY1" fmla="*/ 3809 h 411677"/>
              </a:gdLst>
              <a:ahLst/>
              <a:cxnLst>
                <a:cxn ang="0">
                  <a:pos x="connsiteX0" y="connsiteY0"/>
                </a:cxn>
                <a:cxn ang="0">
                  <a:pos x="connsiteX1" y="connsiteY1"/>
                </a:cxn>
              </a:cxnLst>
              <a:rect l="l" t="t" r="r" b="b"/>
              <a:pathLst>
                <a:path h="411677">
                  <a:moveTo>
                    <a:pt x="3809" y="414431"/>
                  </a:moveTo>
                  <a:lnTo>
                    <a:pt x="3809" y="3809"/>
                  </a:lnTo>
                </a:path>
              </a:pathLst>
            </a:custGeom>
            <a:grpFill/>
            <a:ln w="4582" cap="flat">
              <a:solidFill>
                <a:schemeClr val="accent1"/>
              </a:solid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0EB77A6B-C43E-4989-A3E4-78A6FA02BFC0}"/>
                </a:ext>
              </a:extLst>
            </p:cNvPr>
            <p:cNvSpPr/>
            <p:nvPr/>
          </p:nvSpPr>
          <p:spPr>
            <a:xfrm>
              <a:off x="672935" y="5991121"/>
              <a:ext cx="42223" cy="42223"/>
            </a:xfrm>
            <a:custGeom>
              <a:avLst/>
              <a:gdLst>
                <a:gd name="connsiteX0" fmla="*/ 37473 w 42223"/>
                <a:gd name="connsiteY0" fmla="*/ 22796 h 42223"/>
                <a:gd name="connsiteX1" fmla="*/ 22695 w 42223"/>
                <a:gd name="connsiteY1" fmla="*/ 37574 h 42223"/>
                <a:gd name="connsiteX2" fmla="*/ 7917 w 42223"/>
                <a:gd name="connsiteY2" fmla="*/ 22796 h 42223"/>
                <a:gd name="connsiteX3" fmla="*/ 22695 w 42223"/>
                <a:gd name="connsiteY3" fmla="*/ 8018 h 42223"/>
                <a:gd name="connsiteX4" fmla="*/ 37473 w 42223"/>
                <a:gd name="connsiteY4" fmla="*/ 22796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796"/>
                  </a:moveTo>
                  <a:cubicBezTo>
                    <a:pt x="37473" y="31241"/>
                    <a:pt x="31140" y="37574"/>
                    <a:pt x="22695" y="37574"/>
                  </a:cubicBezTo>
                  <a:cubicBezTo>
                    <a:pt x="14250" y="37574"/>
                    <a:pt x="7917" y="31241"/>
                    <a:pt x="7917" y="22796"/>
                  </a:cubicBezTo>
                  <a:cubicBezTo>
                    <a:pt x="7917" y="14351"/>
                    <a:pt x="14250" y="8018"/>
                    <a:pt x="22695" y="8018"/>
                  </a:cubicBezTo>
                  <a:cubicBezTo>
                    <a:pt x="31140" y="6962"/>
                    <a:pt x="37473" y="14351"/>
                    <a:pt x="37473" y="22796"/>
                  </a:cubicBezTo>
                  <a:close/>
                </a:path>
              </a:pathLst>
            </a:custGeom>
            <a:grpFill/>
            <a:ln w="9525" cap="flat">
              <a:solidFill>
                <a:schemeClr val="accent1"/>
              </a:solidFill>
              <a:prstDash val="solid"/>
              <a:miter/>
            </a:ln>
          </p:spPr>
          <p:txBody>
            <a:bodyPr rtlCol="0" anchor="ctr"/>
            <a:lstStyle/>
            <a:p>
              <a:endParaRPr lang="en-US"/>
            </a:p>
          </p:txBody>
        </p:sp>
        <p:sp>
          <p:nvSpPr>
            <p:cNvPr id="608" name="Freeform: Shape 607">
              <a:extLst>
                <a:ext uri="{FF2B5EF4-FFF2-40B4-BE49-F238E27FC236}">
                  <a16:creationId xmlns:a16="http://schemas.microsoft.com/office/drawing/2014/main" id="{B4D0852B-0AB1-498A-A7A4-B90B974D0615}"/>
                </a:ext>
              </a:extLst>
            </p:cNvPr>
            <p:cNvSpPr/>
            <p:nvPr/>
          </p:nvSpPr>
          <p:spPr>
            <a:xfrm>
              <a:off x="672935" y="5581655"/>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7" y="37473"/>
                    <a:pt x="22695" y="37473"/>
                  </a:cubicBezTo>
                  <a:cubicBezTo>
                    <a:pt x="14533" y="37473"/>
                    <a:pt x="7917" y="30857"/>
                    <a:pt x="7917" y="22695"/>
                  </a:cubicBezTo>
                  <a:cubicBezTo>
                    <a:pt x="7917" y="14533"/>
                    <a:pt x="14533" y="7917"/>
                    <a:pt x="22695" y="7917"/>
                  </a:cubicBezTo>
                  <a:cubicBezTo>
                    <a:pt x="30857"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609" name="Freeform: Shape 608">
              <a:extLst>
                <a:ext uri="{FF2B5EF4-FFF2-40B4-BE49-F238E27FC236}">
                  <a16:creationId xmlns:a16="http://schemas.microsoft.com/office/drawing/2014/main" id="{A0AFD633-BCEE-41C7-9747-991571A16257}"/>
                </a:ext>
              </a:extLst>
            </p:cNvPr>
            <p:cNvSpPr/>
            <p:nvPr/>
          </p:nvSpPr>
          <p:spPr>
            <a:xfrm>
              <a:off x="481760" y="5877105"/>
              <a:ext cx="10556" cy="105558"/>
            </a:xfrm>
            <a:custGeom>
              <a:avLst/>
              <a:gdLst>
                <a:gd name="connsiteX0" fmla="*/ 3809 w 0"/>
                <a:gd name="connsiteY0" fmla="*/ 105145 h 105558"/>
                <a:gd name="connsiteX1" fmla="*/ 3809 w 0"/>
                <a:gd name="connsiteY1" fmla="*/ 3809 h 105558"/>
              </a:gdLst>
              <a:ahLst/>
              <a:cxnLst>
                <a:cxn ang="0">
                  <a:pos x="connsiteX0" y="connsiteY0"/>
                </a:cxn>
                <a:cxn ang="0">
                  <a:pos x="connsiteX1" y="connsiteY1"/>
                </a:cxn>
              </a:cxnLst>
              <a:rect l="l" t="t" r="r" b="b"/>
              <a:pathLst>
                <a:path h="105558">
                  <a:moveTo>
                    <a:pt x="3809" y="105145"/>
                  </a:moveTo>
                  <a:lnTo>
                    <a:pt x="3809" y="3809"/>
                  </a:lnTo>
                </a:path>
              </a:pathLst>
            </a:custGeom>
            <a:grpFill/>
            <a:ln w="4582" cap="flat">
              <a:solidFill>
                <a:schemeClr val="accent1"/>
              </a:solidFill>
              <a:prstDash val="solid"/>
              <a:miter/>
            </a:ln>
          </p:spPr>
          <p:txBody>
            <a:bodyPr rtlCol="0" anchor="ctr"/>
            <a:lstStyle/>
            <a:p>
              <a:endParaRPr lang="en-US"/>
            </a:p>
          </p:txBody>
        </p:sp>
        <p:sp>
          <p:nvSpPr>
            <p:cNvPr id="610" name="Freeform: Shape 609">
              <a:extLst>
                <a:ext uri="{FF2B5EF4-FFF2-40B4-BE49-F238E27FC236}">
                  <a16:creationId xmlns:a16="http://schemas.microsoft.com/office/drawing/2014/main" id="{FD5973BB-4C4C-4CF9-9E65-6B99AAF41A3C}"/>
                </a:ext>
              </a:extLst>
            </p:cNvPr>
            <p:cNvSpPr/>
            <p:nvPr/>
          </p:nvSpPr>
          <p:spPr>
            <a:xfrm>
              <a:off x="462874" y="5959554"/>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7" y="37473"/>
                    <a:pt x="22695" y="37473"/>
                  </a:cubicBezTo>
                  <a:cubicBezTo>
                    <a:pt x="14533" y="37473"/>
                    <a:pt x="7917" y="30857"/>
                    <a:pt x="7917" y="22695"/>
                  </a:cubicBezTo>
                  <a:cubicBezTo>
                    <a:pt x="7917" y="14533"/>
                    <a:pt x="14533" y="7917"/>
                    <a:pt x="22695" y="7917"/>
                  </a:cubicBezTo>
                  <a:cubicBezTo>
                    <a:pt x="30857"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611" name="Freeform: Shape 610">
              <a:extLst>
                <a:ext uri="{FF2B5EF4-FFF2-40B4-BE49-F238E27FC236}">
                  <a16:creationId xmlns:a16="http://schemas.microsoft.com/office/drawing/2014/main" id="{C096F817-4180-4FE4-B960-A7BB86920187}"/>
                </a:ext>
              </a:extLst>
            </p:cNvPr>
            <p:cNvSpPr/>
            <p:nvPr/>
          </p:nvSpPr>
          <p:spPr>
            <a:xfrm>
              <a:off x="462874" y="5858218"/>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40" y="7917"/>
                    <a:pt x="22695" y="7917"/>
                  </a:cubicBezTo>
                  <a:cubicBezTo>
                    <a:pt x="14250" y="7917"/>
                    <a:pt x="7917" y="14250"/>
                    <a:pt x="7917" y="22695"/>
                  </a:cubicBezTo>
                  <a:cubicBezTo>
                    <a:pt x="7917" y="31140"/>
                    <a:pt x="14250" y="37473"/>
                    <a:pt x="22695" y="37473"/>
                  </a:cubicBezTo>
                  <a:cubicBezTo>
                    <a:pt x="31140"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612" name="Freeform: Shape 611">
              <a:extLst>
                <a:ext uri="{FF2B5EF4-FFF2-40B4-BE49-F238E27FC236}">
                  <a16:creationId xmlns:a16="http://schemas.microsoft.com/office/drawing/2014/main" id="{32791321-22CC-464F-BAA8-52053659D4BA}"/>
                </a:ext>
              </a:extLst>
            </p:cNvPr>
            <p:cNvSpPr/>
            <p:nvPr/>
          </p:nvSpPr>
          <p:spPr>
            <a:xfrm>
              <a:off x="586263" y="5813770"/>
              <a:ext cx="10556" cy="158338"/>
            </a:xfrm>
            <a:custGeom>
              <a:avLst/>
              <a:gdLst>
                <a:gd name="connsiteX0" fmla="*/ 3809 w 0"/>
                <a:gd name="connsiteY0" fmla="*/ 157924 h 158337"/>
                <a:gd name="connsiteX1" fmla="*/ 3809 w 0"/>
                <a:gd name="connsiteY1" fmla="*/ 3809 h 158337"/>
              </a:gdLst>
              <a:ahLst/>
              <a:cxnLst>
                <a:cxn ang="0">
                  <a:pos x="connsiteX0" y="connsiteY0"/>
                </a:cxn>
                <a:cxn ang="0">
                  <a:pos x="connsiteX1" y="connsiteY1"/>
                </a:cxn>
              </a:cxnLst>
              <a:rect l="l" t="t" r="r" b="b"/>
              <a:pathLst>
                <a:path h="158337">
                  <a:moveTo>
                    <a:pt x="3809" y="157924"/>
                  </a:moveTo>
                  <a:lnTo>
                    <a:pt x="3809" y="3809"/>
                  </a:lnTo>
                </a:path>
              </a:pathLst>
            </a:custGeom>
            <a:grpFill/>
            <a:ln w="4582" cap="flat">
              <a:solidFill>
                <a:schemeClr val="accent1"/>
              </a:solidFill>
              <a:prstDash val="solid"/>
              <a:miter/>
            </a:ln>
          </p:spPr>
          <p:txBody>
            <a:bodyPr rtlCol="0" anchor="ctr"/>
            <a:lstStyle/>
            <a:p>
              <a:endParaRPr lang="en-US"/>
            </a:p>
          </p:txBody>
        </p:sp>
        <p:sp>
          <p:nvSpPr>
            <p:cNvPr id="613" name="Freeform: Shape 612">
              <a:extLst>
                <a:ext uri="{FF2B5EF4-FFF2-40B4-BE49-F238E27FC236}">
                  <a16:creationId xmlns:a16="http://schemas.microsoft.com/office/drawing/2014/main" id="{0F52D01E-F01D-4DAE-9C67-8F49DE1B9E3D}"/>
                </a:ext>
              </a:extLst>
            </p:cNvPr>
            <p:cNvSpPr/>
            <p:nvPr/>
          </p:nvSpPr>
          <p:spPr>
            <a:xfrm>
              <a:off x="568432" y="5948999"/>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1140"/>
                    <a:pt x="31140" y="37473"/>
                    <a:pt x="22695" y="37473"/>
                  </a:cubicBezTo>
                  <a:cubicBezTo>
                    <a:pt x="14250" y="37473"/>
                    <a:pt x="7917" y="31140"/>
                    <a:pt x="7917" y="22695"/>
                  </a:cubicBezTo>
                  <a:cubicBezTo>
                    <a:pt x="7917" y="14250"/>
                    <a:pt x="14250" y="7917"/>
                    <a:pt x="22695" y="7917"/>
                  </a:cubicBezTo>
                  <a:cubicBezTo>
                    <a:pt x="31140" y="7917"/>
                    <a:pt x="37473" y="14250"/>
                    <a:pt x="37473" y="22695"/>
                  </a:cubicBezTo>
                  <a:close/>
                </a:path>
              </a:pathLst>
            </a:custGeom>
            <a:grpFill/>
            <a:ln w="9525" cap="flat">
              <a:solidFill>
                <a:schemeClr val="accent1"/>
              </a:solidFill>
              <a:prstDash val="solid"/>
              <a:miter/>
            </a:ln>
          </p:spPr>
          <p:txBody>
            <a:bodyPr rtlCol="0" anchor="ctr"/>
            <a:lstStyle/>
            <a:p>
              <a:endParaRPr lang="en-US"/>
            </a:p>
          </p:txBody>
        </p:sp>
        <p:sp>
          <p:nvSpPr>
            <p:cNvPr id="614" name="Freeform: Shape 613">
              <a:extLst>
                <a:ext uri="{FF2B5EF4-FFF2-40B4-BE49-F238E27FC236}">
                  <a16:creationId xmlns:a16="http://schemas.microsoft.com/office/drawing/2014/main" id="{B169C6D3-5E2B-4DF5-8AAE-C2842951DAB4}"/>
                </a:ext>
              </a:extLst>
            </p:cNvPr>
            <p:cNvSpPr/>
            <p:nvPr/>
          </p:nvSpPr>
          <p:spPr>
            <a:xfrm>
              <a:off x="567377" y="5795939"/>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7" y="37473"/>
                    <a:pt x="22695" y="37473"/>
                  </a:cubicBezTo>
                  <a:cubicBezTo>
                    <a:pt x="14533" y="37473"/>
                    <a:pt x="7917" y="30857"/>
                    <a:pt x="7917" y="22695"/>
                  </a:cubicBezTo>
                  <a:cubicBezTo>
                    <a:pt x="7917" y="14533"/>
                    <a:pt x="14533" y="7917"/>
                    <a:pt x="22695" y="7917"/>
                  </a:cubicBezTo>
                  <a:cubicBezTo>
                    <a:pt x="30857"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615" name="Freeform: Shape 614">
              <a:extLst>
                <a:ext uri="{FF2B5EF4-FFF2-40B4-BE49-F238E27FC236}">
                  <a16:creationId xmlns:a16="http://schemas.microsoft.com/office/drawing/2014/main" id="{DB82B6FA-AF77-40BC-B9DA-88B000DA5F63}"/>
                </a:ext>
              </a:extLst>
            </p:cNvPr>
            <p:cNvSpPr/>
            <p:nvPr/>
          </p:nvSpPr>
          <p:spPr>
            <a:xfrm>
              <a:off x="3481730" y="5582597"/>
              <a:ext cx="10556" cy="591127"/>
            </a:xfrm>
            <a:custGeom>
              <a:avLst/>
              <a:gdLst>
                <a:gd name="connsiteX0" fmla="*/ 3809 w 0"/>
                <a:gd name="connsiteY0" fmla="*/ 589658 h 591127"/>
                <a:gd name="connsiteX1" fmla="*/ 3809 w 0"/>
                <a:gd name="connsiteY1" fmla="*/ 3809 h 591127"/>
              </a:gdLst>
              <a:ahLst/>
              <a:cxnLst>
                <a:cxn ang="0">
                  <a:pos x="connsiteX0" y="connsiteY0"/>
                </a:cxn>
                <a:cxn ang="0">
                  <a:pos x="connsiteX1" y="connsiteY1"/>
                </a:cxn>
              </a:cxnLst>
              <a:rect l="l" t="t" r="r" b="b"/>
              <a:pathLst>
                <a:path h="591127">
                  <a:moveTo>
                    <a:pt x="3809" y="589658"/>
                  </a:moveTo>
                  <a:lnTo>
                    <a:pt x="3809" y="3809"/>
                  </a:lnTo>
                </a:path>
              </a:pathLst>
            </a:custGeom>
            <a:grpFill/>
            <a:ln w="4582" cap="flat">
              <a:solidFill>
                <a:schemeClr val="accent1"/>
              </a:solidFill>
              <a:prstDash val="solid"/>
              <a:miter/>
            </a:ln>
          </p:spPr>
          <p:txBody>
            <a:bodyPr rtlCol="0" anchor="ctr"/>
            <a:lstStyle/>
            <a:p>
              <a:endParaRPr lang="en-US"/>
            </a:p>
          </p:txBody>
        </p:sp>
        <p:sp>
          <p:nvSpPr>
            <p:cNvPr id="616" name="Freeform: Shape 615">
              <a:extLst>
                <a:ext uri="{FF2B5EF4-FFF2-40B4-BE49-F238E27FC236}">
                  <a16:creationId xmlns:a16="http://schemas.microsoft.com/office/drawing/2014/main" id="{401C04D8-EC79-4A60-8115-D773BDB19709}"/>
                </a:ext>
              </a:extLst>
            </p:cNvPr>
            <p:cNvSpPr/>
            <p:nvPr/>
          </p:nvSpPr>
          <p:spPr>
            <a:xfrm>
              <a:off x="3462844" y="6149459"/>
              <a:ext cx="42223" cy="42223"/>
            </a:xfrm>
            <a:custGeom>
              <a:avLst/>
              <a:gdLst>
                <a:gd name="connsiteX0" fmla="*/ 37473 w 42223"/>
                <a:gd name="connsiteY0" fmla="*/ 22796 h 42223"/>
                <a:gd name="connsiteX1" fmla="*/ 22695 w 42223"/>
                <a:gd name="connsiteY1" fmla="*/ 37574 h 42223"/>
                <a:gd name="connsiteX2" fmla="*/ 7917 w 42223"/>
                <a:gd name="connsiteY2" fmla="*/ 22796 h 42223"/>
                <a:gd name="connsiteX3" fmla="*/ 22695 w 42223"/>
                <a:gd name="connsiteY3" fmla="*/ 8018 h 42223"/>
                <a:gd name="connsiteX4" fmla="*/ 37473 w 42223"/>
                <a:gd name="connsiteY4" fmla="*/ 22796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796"/>
                  </a:moveTo>
                  <a:cubicBezTo>
                    <a:pt x="37473" y="31241"/>
                    <a:pt x="31140" y="37574"/>
                    <a:pt x="22695" y="37574"/>
                  </a:cubicBezTo>
                  <a:cubicBezTo>
                    <a:pt x="14250" y="37574"/>
                    <a:pt x="7917" y="31241"/>
                    <a:pt x="7917" y="22796"/>
                  </a:cubicBezTo>
                  <a:cubicBezTo>
                    <a:pt x="7917" y="14351"/>
                    <a:pt x="14250" y="8018"/>
                    <a:pt x="22695" y="8018"/>
                  </a:cubicBezTo>
                  <a:cubicBezTo>
                    <a:pt x="31140" y="6962"/>
                    <a:pt x="37473" y="14351"/>
                    <a:pt x="37473" y="22796"/>
                  </a:cubicBezTo>
                  <a:close/>
                </a:path>
              </a:pathLst>
            </a:custGeom>
            <a:grpFill/>
            <a:ln w="9525" cap="flat">
              <a:solidFill>
                <a:schemeClr val="accent1"/>
              </a:solidFill>
              <a:prstDash val="solid"/>
              <a:miter/>
            </a:ln>
          </p:spPr>
          <p:txBody>
            <a:bodyPr rtlCol="0" anchor="ctr"/>
            <a:lstStyle/>
            <a:p>
              <a:endParaRPr lang="en-US"/>
            </a:p>
          </p:txBody>
        </p:sp>
        <p:sp>
          <p:nvSpPr>
            <p:cNvPr id="617" name="Freeform: Shape 616">
              <a:extLst>
                <a:ext uri="{FF2B5EF4-FFF2-40B4-BE49-F238E27FC236}">
                  <a16:creationId xmlns:a16="http://schemas.microsoft.com/office/drawing/2014/main" id="{01BC354A-1A1D-4658-B99B-1CC493C5CFF8}"/>
                </a:ext>
              </a:extLst>
            </p:cNvPr>
            <p:cNvSpPr/>
            <p:nvPr/>
          </p:nvSpPr>
          <p:spPr>
            <a:xfrm>
              <a:off x="3462844" y="5563710"/>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40" y="7917"/>
                    <a:pt x="22695" y="7917"/>
                  </a:cubicBezTo>
                  <a:cubicBezTo>
                    <a:pt x="14250" y="7917"/>
                    <a:pt x="7917" y="14250"/>
                    <a:pt x="7917" y="22695"/>
                  </a:cubicBezTo>
                  <a:cubicBezTo>
                    <a:pt x="7917" y="31140"/>
                    <a:pt x="14250" y="37473"/>
                    <a:pt x="22695" y="37473"/>
                  </a:cubicBezTo>
                  <a:cubicBezTo>
                    <a:pt x="31140" y="38529"/>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618" name="Freeform: Shape 617">
              <a:extLst>
                <a:ext uri="{FF2B5EF4-FFF2-40B4-BE49-F238E27FC236}">
                  <a16:creationId xmlns:a16="http://schemas.microsoft.com/office/drawing/2014/main" id="{A6554E26-6B03-4FD1-803C-16BAFC86AC7C}"/>
                </a:ext>
              </a:extLst>
            </p:cNvPr>
            <p:cNvSpPr/>
            <p:nvPr/>
          </p:nvSpPr>
          <p:spPr>
            <a:xfrm>
              <a:off x="2694265" y="5943606"/>
              <a:ext cx="10556" cy="137226"/>
            </a:xfrm>
            <a:custGeom>
              <a:avLst/>
              <a:gdLst>
                <a:gd name="connsiteX0" fmla="*/ 3809 w 0"/>
                <a:gd name="connsiteY0" fmla="*/ 133646 h 137225"/>
                <a:gd name="connsiteX1" fmla="*/ 3809 w 0"/>
                <a:gd name="connsiteY1" fmla="*/ 3809 h 137225"/>
              </a:gdLst>
              <a:ahLst/>
              <a:cxnLst>
                <a:cxn ang="0">
                  <a:pos x="connsiteX0" y="connsiteY0"/>
                </a:cxn>
                <a:cxn ang="0">
                  <a:pos x="connsiteX1" y="connsiteY1"/>
                </a:cxn>
              </a:cxnLst>
              <a:rect l="l" t="t" r="r" b="b"/>
              <a:pathLst>
                <a:path h="137225">
                  <a:moveTo>
                    <a:pt x="3809" y="133646"/>
                  </a:moveTo>
                  <a:lnTo>
                    <a:pt x="3809" y="3809"/>
                  </a:lnTo>
                </a:path>
              </a:pathLst>
            </a:custGeom>
            <a:grpFill/>
            <a:ln w="4582" cap="flat">
              <a:solidFill>
                <a:schemeClr val="accent1"/>
              </a:solidFill>
              <a:prstDash val="solid"/>
              <a:miter/>
            </a:ln>
          </p:spPr>
          <p:txBody>
            <a:bodyPr rtlCol="0" anchor="ctr"/>
            <a:lstStyle/>
            <a:p>
              <a:endParaRPr lang="en-US"/>
            </a:p>
          </p:txBody>
        </p:sp>
        <p:sp>
          <p:nvSpPr>
            <p:cNvPr id="619" name="Freeform: Shape 618">
              <a:extLst>
                <a:ext uri="{FF2B5EF4-FFF2-40B4-BE49-F238E27FC236}">
                  <a16:creationId xmlns:a16="http://schemas.microsoft.com/office/drawing/2014/main" id="{56598BF7-FE85-4BDF-A0C6-7D1DC2581C83}"/>
                </a:ext>
              </a:extLst>
            </p:cNvPr>
            <p:cNvSpPr/>
            <p:nvPr/>
          </p:nvSpPr>
          <p:spPr>
            <a:xfrm>
              <a:off x="2675378" y="6054557"/>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7" y="37473"/>
                    <a:pt x="22695" y="37473"/>
                  </a:cubicBezTo>
                  <a:cubicBezTo>
                    <a:pt x="14533" y="37473"/>
                    <a:pt x="7917" y="30857"/>
                    <a:pt x="7917" y="22695"/>
                  </a:cubicBezTo>
                  <a:cubicBezTo>
                    <a:pt x="7917" y="14533"/>
                    <a:pt x="14533" y="7917"/>
                    <a:pt x="22695" y="7917"/>
                  </a:cubicBezTo>
                  <a:cubicBezTo>
                    <a:pt x="30857"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620" name="Freeform: Shape 619">
              <a:extLst>
                <a:ext uri="{FF2B5EF4-FFF2-40B4-BE49-F238E27FC236}">
                  <a16:creationId xmlns:a16="http://schemas.microsoft.com/office/drawing/2014/main" id="{789008AC-F84B-472F-89A5-7DE786B74115}"/>
                </a:ext>
              </a:extLst>
            </p:cNvPr>
            <p:cNvSpPr/>
            <p:nvPr/>
          </p:nvSpPr>
          <p:spPr>
            <a:xfrm>
              <a:off x="2675378" y="5925776"/>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7" y="37473"/>
                    <a:pt x="22695" y="37473"/>
                  </a:cubicBezTo>
                  <a:cubicBezTo>
                    <a:pt x="14533" y="37473"/>
                    <a:pt x="7917" y="30857"/>
                    <a:pt x="7917" y="22695"/>
                  </a:cubicBezTo>
                  <a:cubicBezTo>
                    <a:pt x="7917" y="14533"/>
                    <a:pt x="14533" y="7917"/>
                    <a:pt x="22695" y="7917"/>
                  </a:cubicBezTo>
                  <a:cubicBezTo>
                    <a:pt x="30857"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621" name="Freeform: Shape 620">
              <a:extLst>
                <a:ext uri="{FF2B5EF4-FFF2-40B4-BE49-F238E27FC236}">
                  <a16:creationId xmlns:a16="http://schemas.microsoft.com/office/drawing/2014/main" id="{39F78F36-22AB-4CD0-BF80-69961412E295}"/>
                </a:ext>
              </a:extLst>
            </p:cNvPr>
            <p:cNvSpPr/>
            <p:nvPr/>
          </p:nvSpPr>
          <p:spPr>
            <a:xfrm>
              <a:off x="2809323" y="5774713"/>
              <a:ext cx="10556" cy="200561"/>
            </a:xfrm>
            <a:custGeom>
              <a:avLst/>
              <a:gdLst>
                <a:gd name="connsiteX0" fmla="*/ 3809 w 0"/>
                <a:gd name="connsiteY0" fmla="*/ 196981 h 200561"/>
                <a:gd name="connsiteX1" fmla="*/ 3809 w 0"/>
                <a:gd name="connsiteY1" fmla="*/ 3809 h 200561"/>
              </a:gdLst>
              <a:ahLst/>
              <a:cxnLst>
                <a:cxn ang="0">
                  <a:pos x="connsiteX0" y="connsiteY0"/>
                </a:cxn>
                <a:cxn ang="0">
                  <a:pos x="connsiteX1" y="connsiteY1"/>
                </a:cxn>
              </a:cxnLst>
              <a:rect l="l" t="t" r="r" b="b"/>
              <a:pathLst>
                <a:path h="200561">
                  <a:moveTo>
                    <a:pt x="3809" y="196981"/>
                  </a:moveTo>
                  <a:lnTo>
                    <a:pt x="3809" y="3809"/>
                  </a:lnTo>
                </a:path>
              </a:pathLst>
            </a:custGeom>
            <a:grpFill/>
            <a:ln w="4582" cap="flat">
              <a:solidFill>
                <a:schemeClr val="accent1"/>
              </a:solidFill>
              <a:prstDash val="solid"/>
              <a:miter/>
            </a:ln>
          </p:spPr>
          <p:txBody>
            <a:bodyPr rtlCol="0" anchor="ctr"/>
            <a:lstStyle/>
            <a:p>
              <a:endParaRPr lang="en-US"/>
            </a:p>
          </p:txBody>
        </p:sp>
        <p:sp>
          <p:nvSpPr>
            <p:cNvPr id="622" name="Freeform: Shape 621">
              <a:extLst>
                <a:ext uri="{FF2B5EF4-FFF2-40B4-BE49-F238E27FC236}">
                  <a16:creationId xmlns:a16="http://schemas.microsoft.com/office/drawing/2014/main" id="{9208DCF4-0EC3-4545-9F35-A58B7B133021}"/>
                </a:ext>
              </a:extLst>
            </p:cNvPr>
            <p:cNvSpPr/>
            <p:nvPr/>
          </p:nvSpPr>
          <p:spPr>
            <a:xfrm>
              <a:off x="2791493" y="5948999"/>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1140"/>
                    <a:pt x="31140" y="37473"/>
                    <a:pt x="22695" y="37473"/>
                  </a:cubicBezTo>
                  <a:cubicBezTo>
                    <a:pt x="14250" y="37473"/>
                    <a:pt x="7917" y="31140"/>
                    <a:pt x="7917" y="22695"/>
                  </a:cubicBezTo>
                  <a:cubicBezTo>
                    <a:pt x="7917" y="14250"/>
                    <a:pt x="14250" y="7917"/>
                    <a:pt x="22695" y="7917"/>
                  </a:cubicBezTo>
                  <a:cubicBezTo>
                    <a:pt x="31140" y="7917"/>
                    <a:pt x="37473" y="14250"/>
                    <a:pt x="37473" y="22695"/>
                  </a:cubicBezTo>
                  <a:close/>
                </a:path>
              </a:pathLst>
            </a:custGeom>
            <a:grpFill/>
            <a:ln w="9525" cap="flat">
              <a:solidFill>
                <a:schemeClr val="accent1"/>
              </a:solidFill>
              <a:prstDash val="solid"/>
              <a:miter/>
            </a:ln>
          </p:spPr>
          <p:txBody>
            <a:bodyPr rtlCol="0" anchor="ctr"/>
            <a:lstStyle/>
            <a:p>
              <a:endParaRPr lang="en-US"/>
            </a:p>
          </p:txBody>
        </p:sp>
        <p:sp>
          <p:nvSpPr>
            <p:cNvPr id="623" name="Freeform: Shape 622">
              <a:extLst>
                <a:ext uri="{FF2B5EF4-FFF2-40B4-BE49-F238E27FC236}">
                  <a16:creationId xmlns:a16="http://schemas.microsoft.com/office/drawing/2014/main" id="{EBB4077C-62FE-4ABA-9B29-4E1B20AD529B}"/>
                </a:ext>
              </a:extLst>
            </p:cNvPr>
            <p:cNvSpPr/>
            <p:nvPr/>
          </p:nvSpPr>
          <p:spPr>
            <a:xfrm>
              <a:off x="2791493" y="5755827"/>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40" y="7917"/>
                    <a:pt x="22695" y="7917"/>
                  </a:cubicBezTo>
                  <a:cubicBezTo>
                    <a:pt x="14250" y="7917"/>
                    <a:pt x="7917" y="14250"/>
                    <a:pt x="7917" y="22695"/>
                  </a:cubicBezTo>
                  <a:cubicBezTo>
                    <a:pt x="7917" y="31140"/>
                    <a:pt x="14250" y="37473"/>
                    <a:pt x="22695" y="37473"/>
                  </a:cubicBezTo>
                  <a:cubicBezTo>
                    <a:pt x="31140"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624" name="Freeform: Shape 623">
              <a:extLst>
                <a:ext uri="{FF2B5EF4-FFF2-40B4-BE49-F238E27FC236}">
                  <a16:creationId xmlns:a16="http://schemas.microsoft.com/office/drawing/2014/main" id="{F24CF1F3-E925-4DD1-9AC3-C97B9E34901A}"/>
                </a:ext>
              </a:extLst>
            </p:cNvPr>
            <p:cNvSpPr/>
            <p:nvPr/>
          </p:nvSpPr>
          <p:spPr>
            <a:xfrm>
              <a:off x="2925437" y="5861271"/>
              <a:ext cx="10556" cy="105558"/>
            </a:xfrm>
            <a:custGeom>
              <a:avLst/>
              <a:gdLst>
                <a:gd name="connsiteX0" fmla="*/ 3809 w 0"/>
                <a:gd name="connsiteY0" fmla="*/ 110423 h 105558"/>
                <a:gd name="connsiteX1" fmla="*/ 3809 w 0"/>
                <a:gd name="connsiteY1" fmla="*/ 3809 h 105558"/>
              </a:gdLst>
              <a:ahLst/>
              <a:cxnLst>
                <a:cxn ang="0">
                  <a:pos x="connsiteX0" y="connsiteY0"/>
                </a:cxn>
                <a:cxn ang="0">
                  <a:pos x="connsiteX1" y="connsiteY1"/>
                </a:cxn>
              </a:cxnLst>
              <a:rect l="l" t="t" r="r" b="b"/>
              <a:pathLst>
                <a:path h="105558">
                  <a:moveTo>
                    <a:pt x="3809" y="110423"/>
                  </a:moveTo>
                  <a:lnTo>
                    <a:pt x="3809" y="3809"/>
                  </a:lnTo>
                </a:path>
              </a:pathLst>
            </a:custGeom>
            <a:grpFill/>
            <a:ln w="4582" cap="flat">
              <a:solidFill>
                <a:schemeClr val="accent1"/>
              </a:solidFill>
              <a:prstDash val="solid"/>
              <a:miter/>
            </a:ln>
          </p:spPr>
          <p:txBody>
            <a:bodyPr rtlCol="0" anchor="ctr"/>
            <a:lstStyle/>
            <a:p>
              <a:endParaRPr lang="en-US"/>
            </a:p>
          </p:txBody>
        </p:sp>
        <p:sp>
          <p:nvSpPr>
            <p:cNvPr id="625" name="Freeform: Shape 624">
              <a:extLst>
                <a:ext uri="{FF2B5EF4-FFF2-40B4-BE49-F238E27FC236}">
                  <a16:creationId xmlns:a16="http://schemas.microsoft.com/office/drawing/2014/main" id="{9075B5BE-F425-4FE0-A43E-51042D0258D9}"/>
                </a:ext>
              </a:extLst>
            </p:cNvPr>
            <p:cNvSpPr/>
            <p:nvPr/>
          </p:nvSpPr>
          <p:spPr>
            <a:xfrm>
              <a:off x="2906551" y="5948999"/>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1140"/>
                    <a:pt x="31140" y="37473"/>
                    <a:pt x="22695" y="37473"/>
                  </a:cubicBezTo>
                  <a:cubicBezTo>
                    <a:pt x="14250" y="37473"/>
                    <a:pt x="7917" y="31140"/>
                    <a:pt x="7917" y="22695"/>
                  </a:cubicBezTo>
                  <a:cubicBezTo>
                    <a:pt x="7917" y="14250"/>
                    <a:pt x="14250" y="7917"/>
                    <a:pt x="22695" y="7917"/>
                  </a:cubicBezTo>
                  <a:cubicBezTo>
                    <a:pt x="31140" y="7917"/>
                    <a:pt x="37473" y="14250"/>
                    <a:pt x="37473" y="22695"/>
                  </a:cubicBezTo>
                  <a:close/>
                </a:path>
              </a:pathLst>
            </a:custGeom>
            <a:grpFill/>
            <a:ln w="9525" cap="flat">
              <a:solidFill>
                <a:schemeClr val="accent1"/>
              </a:solidFill>
              <a:prstDash val="solid"/>
              <a:miter/>
            </a:ln>
          </p:spPr>
          <p:txBody>
            <a:bodyPr rtlCol="0" anchor="ctr"/>
            <a:lstStyle/>
            <a:p>
              <a:endParaRPr lang="en-US"/>
            </a:p>
          </p:txBody>
        </p:sp>
        <p:sp>
          <p:nvSpPr>
            <p:cNvPr id="626" name="Freeform: Shape 625">
              <a:extLst>
                <a:ext uri="{FF2B5EF4-FFF2-40B4-BE49-F238E27FC236}">
                  <a16:creationId xmlns:a16="http://schemas.microsoft.com/office/drawing/2014/main" id="{069BFCFB-27CC-4AA2-8AB9-489B51F637D2}"/>
                </a:ext>
              </a:extLst>
            </p:cNvPr>
            <p:cNvSpPr/>
            <p:nvPr/>
          </p:nvSpPr>
          <p:spPr>
            <a:xfrm>
              <a:off x="2906551" y="5843440"/>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7" y="37473"/>
                    <a:pt x="22695" y="37473"/>
                  </a:cubicBezTo>
                  <a:cubicBezTo>
                    <a:pt x="14533" y="37473"/>
                    <a:pt x="7917" y="30857"/>
                    <a:pt x="7917" y="22695"/>
                  </a:cubicBezTo>
                  <a:cubicBezTo>
                    <a:pt x="7917" y="14533"/>
                    <a:pt x="14533" y="7917"/>
                    <a:pt x="22695" y="7917"/>
                  </a:cubicBezTo>
                  <a:cubicBezTo>
                    <a:pt x="30857"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627" name="Freeform: Shape 626">
              <a:extLst>
                <a:ext uri="{FF2B5EF4-FFF2-40B4-BE49-F238E27FC236}">
                  <a16:creationId xmlns:a16="http://schemas.microsoft.com/office/drawing/2014/main" id="{4985BF24-2D27-44C5-BAC7-B20E32AAAF01}"/>
                </a:ext>
              </a:extLst>
            </p:cNvPr>
            <p:cNvSpPr/>
            <p:nvPr/>
          </p:nvSpPr>
          <p:spPr>
            <a:xfrm>
              <a:off x="3040496" y="5424259"/>
              <a:ext cx="10556" cy="591127"/>
            </a:xfrm>
            <a:custGeom>
              <a:avLst/>
              <a:gdLst>
                <a:gd name="connsiteX0" fmla="*/ 3809 w 0"/>
                <a:gd name="connsiteY0" fmla="*/ 589658 h 591127"/>
                <a:gd name="connsiteX1" fmla="*/ 3809 w 0"/>
                <a:gd name="connsiteY1" fmla="*/ 3809 h 591127"/>
              </a:gdLst>
              <a:ahLst/>
              <a:cxnLst>
                <a:cxn ang="0">
                  <a:pos x="connsiteX0" y="connsiteY0"/>
                </a:cxn>
                <a:cxn ang="0">
                  <a:pos x="connsiteX1" y="connsiteY1"/>
                </a:cxn>
              </a:cxnLst>
              <a:rect l="l" t="t" r="r" b="b"/>
              <a:pathLst>
                <a:path h="591127">
                  <a:moveTo>
                    <a:pt x="3809" y="589658"/>
                  </a:moveTo>
                  <a:lnTo>
                    <a:pt x="3809" y="3809"/>
                  </a:lnTo>
                </a:path>
              </a:pathLst>
            </a:custGeom>
            <a:grpFill/>
            <a:ln w="4582" cap="flat">
              <a:solidFill>
                <a:schemeClr val="accent1"/>
              </a:solidFill>
              <a:prstDash val="solid"/>
              <a:miter/>
            </a:ln>
          </p:spPr>
          <p:txBody>
            <a:bodyPr rtlCol="0" anchor="ctr"/>
            <a:lstStyle/>
            <a:p>
              <a:endParaRPr lang="en-US"/>
            </a:p>
          </p:txBody>
        </p:sp>
        <p:sp>
          <p:nvSpPr>
            <p:cNvPr id="628" name="Freeform: Shape 627">
              <a:extLst>
                <a:ext uri="{FF2B5EF4-FFF2-40B4-BE49-F238E27FC236}">
                  <a16:creationId xmlns:a16="http://schemas.microsoft.com/office/drawing/2014/main" id="{4D66C527-B44F-4A66-8E75-6372C6028BC1}"/>
                </a:ext>
              </a:extLst>
            </p:cNvPr>
            <p:cNvSpPr/>
            <p:nvPr/>
          </p:nvSpPr>
          <p:spPr>
            <a:xfrm>
              <a:off x="3021610" y="5991222"/>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7" y="37473"/>
                    <a:pt x="22695" y="37473"/>
                  </a:cubicBezTo>
                  <a:cubicBezTo>
                    <a:pt x="14533" y="37473"/>
                    <a:pt x="7917" y="30857"/>
                    <a:pt x="7917" y="22695"/>
                  </a:cubicBezTo>
                  <a:cubicBezTo>
                    <a:pt x="7917" y="14533"/>
                    <a:pt x="14533" y="7917"/>
                    <a:pt x="22695" y="7917"/>
                  </a:cubicBezTo>
                  <a:cubicBezTo>
                    <a:pt x="30857"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629" name="Freeform: Shape 628">
              <a:extLst>
                <a:ext uri="{FF2B5EF4-FFF2-40B4-BE49-F238E27FC236}">
                  <a16:creationId xmlns:a16="http://schemas.microsoft.com/office/drawing/2014/main" id="{62688B6F-5EE2-413C-BF13-C6242439480F}"/>
                </a:ext>
              </a:extLst>
            </p:cNvPr>
            <p:cNvSpPr/>
            <p:nvPr/>
          </p:nvSpPr>
          <p:spPr>
            <a:xfrm>
              <a:off x="3021610" y="5405373"/>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7" y="37473"/>
                    <a:pt x="22695" y="37473"/>
                  </a:cubicBezTo>
                  <a:cubicBezTo>
                    <a:pt x="14533" y="37473"/>
                    <a:pt x="7917" y="30857"/>
                    <a:pt x="7917" y="22695"/>
                  </a:cubicBezTo>
                  <a:cubicBezTo>
                    <a:pt x="7917" y="14533"/>
                    <a:pt x="14533" y="7917"/>
                    <a:pt x="22695" y="7917"/>
                  </a:cubicBezTo>
                  <a:cubicBezTo>
                    <a:pt x="30857"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630" name="Freeform: Shape 629">
              <a:extLst>
                <a:ext uri="{FF2B5EF4-FFF2-40B4-BE49-F238E27FC236}">
                  <a16:creationId xmlns:a16="http://schemas.microsoft.com/office/drawing/2014/main" id="{0A7352E9-ACDC-45E7-9CBE-E8E00BC2098B}"/>
                </a:ext>
              </a:extLst>
            </p:cNvPr>
            <p:cNvSpPr/>
            <p:nvPr/>
          </p:nvSpPr>
          <p:spPr>
            <a:xfrm>
              <a:off x="3525009" y="5785269"/>
              <a:ext cx="10556" cy="200561"/>
            </a:xfrm>
            <a:custGeom>
              <a:avLst/>
              <a:gdLst>
                <a:gd name="connsiteX0" fmla="*/ 3809 w 0"/>
                <a:gd name="connsiteY0" fmla="*/ 196981 h 200561"/>
                <a:gd name="connsiteX1" fmla="*/ 3809 w 0"/>
                <a:gd name="connsiteY1" fmla="*/ 3809 h 200561"/>
              </a:gdLst>
              <a:ahLst/>
              <a:cxnLst>
                <a:cxn ang="0">
                  <a:pos x="connsiteX0" y="connsiteY0"/>
                </a:cxn>
                <a:cxn ang="0">
                  <a:pos x="connsiteX1" y="connsiteY1"/>
                </a:cxn>
              </a:cxnLst>
              <a:rect l="l" t="t" r="r" b="b"/>
              <a:pathLst>
                <a:path h="200561">
                  <a:moveTo>
                    <a:pt x="3809" y="196981"/>
                  </a:moveTo>
                  <a:lnTo>
                    <a:pt x="3809" y="3809"/>
                  </a:lnTo>
                </a:path>
              </a:pathLst>
            </a:custGeom>
            <a:grpFill/>
            <a:ln w="4582" cap="flat">
              <a:solidFill>
                <a:schemeClr val="accent1"/>
              </a:solidFill>
              <a:prstDash val="solid"/>
              <a:miter/>
            </a:ln>
          </p:spPr>
          <p:txBody>
            <a:bodyPr rtlCol="0" anchor="ctr"/>
            <a:lstStyle/>
            <a:p>
              <a:endParaRPr lang="en-US"/>
            </a:p>
          </p:txBody>
        </p:sp>
        <p:sp>
          <p:nvSpPr>
            <p:cNvPr id="631" name="Freeform: Shape 630">
              <a:extLst>
                <a:ext uri="{FF2B5EF4-FFF2-40B4-BE49-F238E27FC236}">
                  <a16:creationId xmlns:a16="http://schemas.microsoft.com/office/drawing/2014/main" id="{8F49FCAF-C9DC-4FCA-A5B7-826D61932FF1}"/>
                </a:ext>
              </a:extLst>
            </p:cNvPr>
            <p:cNvSpPr/>
            <p:nvPr/>
          </p:nvSpPr>
          <p:spPr>
            <a:xfrm>
              <a:off x="3507179" y="5959454"/>
              <a:ext cx="42223" cy="42223"/>
            </a:xfrm>
            <a:custGeom>
              <a:avLst/>
              <a:gdLst>
                <a:gd name="connsiteX0" fmla="*/ 37473 w 42223"/>
                <a:gd name="connsiteY0" fmla="*/ 22796 h 42223"/>
                <a:gd name="connsiteX1" fmla="*/ 22695 w 42223"/>
                <a:gd name="connsiteY1" fmla="*/ 37574 h 42223"/>
                <a:gd name="connsiteX2" fmla="*/ 7917 w 42223"/>
                <a:gd name="connsiteY2" fmla="*/ 22796 h 42223"/>
                <a:gd name="connsiteX3" fmla="*/ 22695 w 42223"/>
                <a:gd name="connsiteY3" fmla="*/ 8018 h 42223"/>
                <a:gd name="connsiteX4" fmla="*/ 37473 w 42223"/>
                <a:gd name="connsiteY4" fmla="*/ 22796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796"/>
                  </a:moveTo>
                  <a:cubicBezTo>
                    <a:pt x="37473" y="31241"/>
                    <a:pt x="31140" y="37574"/>
                    <a:pt x="22695" y="37574"/>
                  </a:cubicBezTo>
                  <a:cubicBezTo>
                    <a:pt x="14250" y="37574"/>
                    <a:pt x="7917" y="31241"/>
                    <a:pt x="7917" y="22796"/>
                  </a:cubicBezTo>
                  <a:cubicBezTo>
                    <a:pt x="7917" y="14351"/>
                    <a:pt x="14250" y="8018"/>
                    <a:pt x="22695" y="8018"/>
                  </a:cubicBezTo>
                  <a:cubicBezTo>
                    <a:pt x="30084" y="6962"/>
                    <a:pt x="37473" y="14351"/>
                    <a:pt x="37473" y="22796"/>
                  </a:cubicBezTo>
                  <a:close/>
                </a:path>
              </a:pathLst>
            </a:custGeom>
            <a:grpFill/>
            <a:ln w="9525" cap="flat">
              <a:solidFill>
                <a:schemeClr val="accent1"/>
              </a:solidFill>
              <a:prstDash val="solid"/>
              <a:miter/>
            </a:ln>
          </p:spPr>
          <p:txBody>
            <a:bodyPr rtlCol="0" anchor="ctr"/>
            <a:lstStyle/>
            <a:p>
              <a:endParaRPr lang="en-US"/>
            </a:p>
          </p:txBody>
        </p:sp>
        <p:sp>
          <p:nvSpPr>
            <p:cNvPr id="632" name="Freeform: Shape 631">
              <a:extLst>
                <a:ext uri="{FF2B5EF4-FFF2-40B4-BE49-F238E27FC236}">
                  <a16:creationId xmlns:a16="http://schemas.microsoft.com/office/drawing/2014/main" id="{4AA3FF70-5397-49D9-A3A9-F92E7918B02C}"/>
                </a:ext>
              </a:extLst>
            </p:cNvPr>
            <p:cNvSpPr/>
            <p:nvPr/>
          </p:nvSpPr>
          <p:spPr>
            <a:xfrm>
              <a:off x="3507179" y="5766382"/>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40" y="7917"/>
                    <a:pt x="22695" y="7917"/>
                  </a:cubicBezTo>
                  <a:cubicBezTo>
                    <a:pt x="14250" y="7917"/>
                    <a:pt x="7917" y="14250"/>
                    <a:pt x="7917" y="22695"/>
                  </a:cubicBezTo>
                  <a:cubicBezTo>
                    <a:pt x="7917" y="31140"/>
                    <a:pt x="14250" y="37473"/>
                    <a:pt x="22695" y="37473"/>
                  </a:cubicBezTo>
                  <a:cubicBezTo>
                    <a:pt x="30084" y="38529"/>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633" name="Freeform: Shape 632">
              <a:extLst>
                <a:ext uri="{FF2B5EF4-FFF2-40B4-BE49-F238E27FC236}">
                  <a16:creationId xmlns:a16="http://schemas.microsoft.com/office/drawing/2014/main" id="{46549A91-FB4B-4A3A-8224-273ABE3CA84B}"/>
                </a:ext>
              </a:extLst>
            </p:cNvPr>
            <p:cNvSpPr/>
            <p:nvPr/>
          </p:nvSpPr>
          <p:spPr>
            <a:xfrm>
              <a:off x="3620012" y="5387313"/>
              <a:ext cx="10556" cy="559460"/>
            </a:xfrm>
            <a:custGeom>
              <a:avLst/>
              <a:gdLst>
                <a:gd name="connsiteX0" fmla="*/ 3809 w 0"/>
                <a:gd name="connsiteY0" fmla="*/ 563269 h 559459"/>
                <a:gd name="connsiteX1" fmla="*/ 3809 w 0"/>
                <a:gd name="connsiteY1" fmla="*/ 3809 h 559459"/>
              </a:gdLst>
              <a:ahLst/>
              <a:cxnLst>
                <a:cxn ang="0">
                  <a:pos x="connsiteX0" y="connsiteY0"/>
                </a:cxn>
                <a:cxn ang="0">
                  <a:pos x="connsiteX1" y="connsiteY1"/>
                </a:cxn>
              </a:cxnLst>
              <a:rect l="l" t="t" r="r" b="b"/>
              <a:pathLst>
                <a:path h="559459">
                  <a:moveTo>
                    <a:pt x="3809" y="563269"/>
                  </a:moveTo>
                  <a:lnTo>
                    <a:pt x="3809" y="3809"/>
                  </a:lnTo>
                </a:path>
              </a:pathLst>
            </a:custGeom>
            <a:grpFill/>
            <a:ln w="4582" cap="flat">
              <a:solidFill>
                <a:schemeClr val="accent1"/>
              </a:solidFill>
              <a:prstDash val="solid"/>
              <a:miter/>
            </a:ln>
          </p:spPr>
          <p:txBody>
            <a:bodyPr rtlCol="0" anchor="ctr"/>
            <a:lstStyle/>
            <a:p>
              <a:endParaRPr lang="en-US"/>
            </a:p>
          </p:txBody>
        </p:sp>
        <p:sp>
          <p:nvSpPr>
            <p:cNvPr id="634" name="Freeform: Shape 633">
              <a:extLst>
                <a:ext uri="{FF2B5EF4-FFF2-40B4-BE49-F238E27FC236}">
                  <a16:creationId xmlns:a16="http://schemas.microsoft.com/office/drawing/2014/main" id="{3A192520-F924-4CF3-8CB0-6351923A122F}"/>
                </a:ext>
              </a:extLst>
            </p:cNvPr>
            <p:cNvSpPr/>
            <p:nvPr/>
          </p:nvSpPr>
          <p:spPr>
            <a:xfrm>
              <a:off x="3601126" y="5926831"/>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1140"/>
                    <a:pt x="31140" y="37473"/>
                    <a:pt x="22695" y="37473"/>
                  </a:cubicBezTo>
                  <a:cubicBezTo>
                    <a:pt x="14250" y="37473"/>
                    <a:pt x="7917" y="31140"/>
                    <a:pt x="7917" y="22695"/>
                  </a:cubicBezTo>
                  <a:cubicBezTo>
                    <a:pt x="7917" y="14250"/>
                    <a:pt x="14250" y="7917"/>
                    <a:pt x="22695" y="7917"/>
                  </a:cubicBezTo>
                  <a:cubicBezTo>
                    <a:pt x="31140" y="7917"/>
                    <a:pt x="37473" y="15306"/>
                    <a:pt x="37473" y="22695"/>
                  </a:cubicBezTo>
                  <a:close/>
                </a:path>
              </a:pathLst>
            </a:custGeom>
            <a:grpFill/>
            <a:ln w="9525" cap="flat">
              <a:solidFill>
                <a:schemeClr val="accent1"/>
              </a:solidFill>
              <a:prstDash val="solid"/>
              <a:miter/>
            </a:ln>
          </p:spPr>
          <p:txBody>
            <a:bodyPr rtlCol="0" anchor="ctr"/>
            <a:lstStyle/>
            <a:p>
              <a:endParaRPr lang="en-US"/>
            </a:p>
          </p:txBody>
        </p:sp>
        <p:sp>
          <p:nvSpPr>
            <p:cNvPr id="635" name="Freeform: Shape 634">
              <a:extLst>
                <a:ext uri="{FF2B5EF4-FFF2-40B4-BE49-F238E27FC236}">
                  <a16:creationId xmlns:a16="http://schemas.microsoft.com/office/drawing/2014/main" id="{9568CC75-6CC6-4404-BF2B-23D2A85602DF}"/>
                </a:ext>
              </a:extLst>
            </p:cNvPr>
            <p:cNvSpPr/>
            <p:nvPr/>
          </p:nvSpPr>
          <p:spPr>
            <a:xfrm>
              <a:off x="3601126" y="5369483"/>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7" y="37473"/>
                    <a:pt x="22695" y="37473"/>
                  </a:cubicBezTo>
                  <a:cubicBezTo>
                    <a:pt x="14534" y="37473"/>
                    <a:pt x="7917" y="30857"/>
                    <a:pt x="7917" y="22695"/>
                  </a:cubicBezTo>
                  <a:cubicBezTo>
                    <a:pt x="7917" y="14533"/>
                    <a:pt x="14534" y="7917"/>
                    <a:pt x="22695" y="7917"/>
                  </a:cubicBezTo>
                  <a:cubicBezTo>
                    <a:pt x="30857"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636" name="Freeform: Shape 635">
              <a:extLst>
                <a:ext uri="{FF2B5EF4-FFF2-40B4-BE49-F238E27FC236}">
                  <a16:creationId xmlns:a16="http://schemas.microsoft.com/office/drawing/2014/main" id="{C4933ACA-F3B9-47C7-AB06-A8E0BD5C1600}"/>
                </a:ext>
              </a:extLst>
            </p:cNvPr>
            <p:cNvSpPr/>
            <p:nvPr/>
          </p:nvSpPr>
          <p:spPr>
            <a:xfrm>
              <a:off x="3663291" y="5697655"/>
              <a:ext cx="10556" cy="306120"/>
            </a:xfrm>
            <a:custGeom>
              <a:avLst/>
              <a:gdLst>
                <a:gd name="connsiteX0" fmla="*/ 3809 w 0"/>
                <a:gd name="connsiteY0" fmla="*/ 305706 h 306119"/>
                <a:gd name="connsiteX1" fmla="*/ 3809 w 0"/>
                <a:gd name="connsiteY1" fmla="*/ 3809 h 306119"/>
              </a:gdLst>
              <a:ahLst/>
              <a:cxnLst>
                <a:cxn ang="0">
                  <a:pos x="connsiteX0" y="connsiteY0"/>
                </a:cxn>
                <a:cxn ang="0">
                  <a:pos x="connsiteX1" y="connsiteY1"/>
                </a:cxn>
              </a:cxnLst>
              <a:rect l="l" t="t" r="r" b="b"/>
              <a:pathLst>
                <a:path h="306119">
                  <a:moveTo>
                    <a:pt x="3809" y="305706"/>
                  </a:moveTo>
                  <a:lnTo>
                    <a:pt x="3809" y="3809"/>
                  </a:lnTo>
                </a:path>
              </a:pathLst>
            </a:custGeom>
            <a:grpFill/>
            <a:ln w="4582" cap="flat">
              <a:solidFill>
                <a:schemeClr val="accent1"/>
              </a:solidFill>
              <a:prstDash val="solid"/>
              <a:miter/>
            </a:ln>
          </p:spPr>
          <p:txBody>
            <a:bodyPr rtlCol="0" anchor="ctr"/>
            <a:lstStyle/>
            <a:p>
              <a:endParaRPr lang="en-US"/>
            </a:p>
          </p:txBody>
        </p:sp>
        <p:sp>
          <p:nvSpPr>
            <p:cNvPr id="637" name="Freeform: Shape 636">
              <a:extLst>
                <a:ext uri="{FF2B5EF4-FFF2-40B4-BE49-F238E27FC236}">
                  <a16:creationId xmlns:a16="http://schemas.microsoft.com/office/drawing/2014/main" id="{7A247809-0C73-4969-B110-9B898D2FE006}"/>
                </a:ext>
              </a:extLst>
            </p:cNvPr>
            <p:cNvSpPr/>
            <p:nvPr/>
          </p:nvSpPr>
          <p:spPr>
            <a:xfrm>
              <a:off x="3645460" y="5980666"/>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1140"/>
                    <a:pt x="31140" y="37473"/>
                    <a:pt x="22695" y="37473"/>
                  </a:cubicBezTo>
                  <a:cubicBezTo>
                    <a:pt x="14250" y="37473"/>
                    <a:pt x="7917" y="31140"/>
                    <a:pt x="7917" y="22695"/>
                  </a:cubicBezTo>
                  <a:cubicBezTo>
                    <a:pt x="7917" y="14250"/>
                    <a:pt x="14250" y="7917"/>
                    <a:pt x="22695" y="7917"/>
                  </a:cubicBezTo>
                  <a:cubicBezTo>
                    <a:pt x="31140" y="7917"/>
                    <a:pt x="37473" y="14250"/>
                    <a:pt x="37473" y="22695"/>
                  </a:cubicBezTo>
                  <a:close/>
                </a:path>
              </a:pathLst>
            </a:custGeom>
            <a:grpFill/>
            <a:ln w="9525" cap="flat">
              <a:solidFill>
                <a:schemeClr val="accent1"/>
              </a:solidFill>
              <a:prstDash val="solid"/>
              <a:miter/>
            </a:ln>
          </p:spPr>
          <p:txBody>
            <a:bodyPr rtlCol="0" anchor="ctr"/>
            <a:lstStyle/>
            <a:p>
              <a:endParaRPr lang="en-US"/>
            </a:p>
          </p:txBody>
        </p:sp>
        <p:sp>
          <p:nvSpPr>
            <p:cNvPr id="638" name="Freeform: Shape 637">
              <a:extLst>
                <a:ext uri="{FF2B5EF4-FFF2-40B4-BE49-F238E27FC236}">
                  <a16:creationId xmlns:a16="http://schemas.microsoft.com/office/drawing/2014/main" id="{58CD82B7-F85E-43E5-BF2D-3A7C7F8A5883}"/>
                </a:ext>
              </a:extLst>
            </p:cNvPr>
            <p:cNvSpPr/>
            <p:nvPr/>
          </p:nvSpPr>
          <p:spPr>
            <a:xfrm>
              <a:off x="3644405" y="5679825"/>
              <a:ext cx="42223" cy="42223"/>
            </a:xfrm>
            <a:custGeom>
              <a:avLst/>
              <a:gdLst>
                <a:gd name="connsiteX0" fmla="*/ 38529 w 42223"/>
                <a:gd name="connsiteY0" fmla="*/ 22695 h 42223"/>
                <a:gd name="connsiteX1" fmla="*/ 23751 w 42223"/>
                <a:gd name="connsiteY1" fmla="*/ 7917 h 42223"/>
                <a:gd name="connsiteX2" fmla="*/ 7917 w 42223"/>
                <a:gd name="connsiteY2" fmla="*/ 22695 h 42223"/>
                <a:gd name="connsiteX3" fmla="*/ 22695 w 42223"/>
                <a:gd name="connsiteY3" fmla="*/ 37473 h 42223"/>
                <a:gd name="connsiteX4" fmla="*/ 38529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8529" y="22695"/>
                  </a:moveTo>
                  <a:cubicBezTo>
                    <a:pt x="38529" y="14250"/>
                    <a:pt x="32195" y="7917"/>
                    <a:pt x="23751" y="7917"/>
                  </a:cubicBezTo>
                  <a:cubicBezTo>
                    <a:pt x="15306" y="7917"/>
                    <a:pt x="7917" y="14250"/>
                    <a:pt x="7917" y="22695"/>
                  </a:cubicBezTo>
                  <a:cubicBezTo>
                    <a:pt x="7917" y="31140"/>
                    <a:pt x="14250" y="37473"/>
                    <a:pt x="22695" y="37473"/>
                  </a:cubicBezTo>
                  <a:cubicBezTo>
                    <a:pt x="31140" y="37473"/>
                    <a:pt x="38529" y="31140"/>
                    <a:pt x="38529" y="22695"/>
                  </a:cubicBezTo>
                  <a:close/>
                </a:path>
              </a:pathLst>
            </a:custGeom>
            <a:grpFill/>
            <a:ln w="9525" cap="flat">
              <a:solidFill>
                <a:schemeClr val="accent1"/>
              </a:solidFill>
              <a:prstDash val="solid"/>
              <a:miter/>
            </a:ln>
          </p:spPr>
          <p:txBody>
            <a:bodyPr rtlCol="0" anchor="ctr"/>
            <a:lstStyle/>
            <a:p>
              <a:endParaRPr lang="en-US"/>
            </a:p>
          </p:txBody>
        </p:sp>
        <p:sp>
          <p:nvSpPr>
            <p:cNvPr id="639" name="Freeform: Shape 638">
              <a:extLst>
                <a:ext uri="{FF2B5EF4-FFF2-40B4-BE49-F238E27FC236}">
                  <a16:creationId xmlns:a16="http://schemas.microsoft.com/office/drawing/2014/main" id="{63B3E44C-15EF-4F25-A88D-627BFB6F474E}"/>
                </a:ext>
              </a:extLst>
            </p:cNvPr>
            <p:cNvSpPr/>
            <p:nvPr/>
          </p:nvSpPr>
          <p:spPr>
            <a:xfrm>
              <a:off x="3697070" y="5436926"/>
              <a:ext cx="10556" cy="654462"/>
            </a:xfrm>
            <a:custGeom>
              <a:avLst/>
              <a:gdLst>
                <a:gd name="connsiteX0" fmla="*/ 3809 w 0"/>
                <a:gd name="connsiteY0" fmla="*/ 650882 h 654462"/>
                <a:gd name="connsiteX1" fmla="*/ 3809 w 0"/>
                <a:gd name="connsiteY1" fmla="*/ 3809 h 654462"/>
              </a:gdLst>
              <a:ahLst/>
              <a:cxnLst>
                <a:cxn ang="0">
                  <a:pos x="connsiteX0" y="connsiteY0"/>
                </a:cxn>
                <a:cxn ang="0">
                  <a:pos x="connsiteX1" y="connsiteY1"/>
                </a:cxn>
              </a:cxnLst>
              <a:rect l="l" t="t" r="r" b="b"/>
              <a:pathLst>
                <a:path h="654462">
                  <a:moveTo>
                    <a:pt x="3809" y="650882"/>
                  </a:moveTo>
                  <a:lnTo>
                    <a:pt x="3809" y="3809"/>
                  </a:lnTo>
                </a:path>
              </a:pathLst>
            </a:custGeom>
            <a:grpFill/>
            <a:ln w="4582" cap="flat">
              <a:solidFill>
                <a:schemeClr val="accent1"/>
              </a:solidFill>
              <a:prstDash val="solid"/>
              <a:miter/>
            </a:ln>
          </p:spPr>
          <p:txBody>
            <a:bodyPr rtlCol="0" anchor="ctr"/>
            <a:lstStyle/>
            <a:p>
              <a:endParaRPr lang="en-US"/>
            </a:p>
          </p:txBody>
        </p:sp>
        <p:sp>
          <p:nvSpPr>
            <p:cNvPr id="640" name="Freeform: Shape 639">
              <a:extLst>
                <a:ext uri="{FF2B5EF4-FFF2-40B4-BE49-F238E27FC236}">
                  <a16:creationId xmlns:a16="http://schemas.microsoft.com/office/drawing/2014/main" id="{D29B4C3F-C094-40DA-8525-7B27CD6A8940}"/>
                </a:ext>
              </a:extLst>
            </p:cNvPr>
            <p:cNvSpPr/>
            <p:nvPr/>
          </p:nvSpPr>
          <p:spPr>
            <a:xfrm>
              <a:off x="3679239" y="6065113"/>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1140"/>
                    <a:pt x="31140" y="37473"/>
                    <a:pt x="22695" y="37473"/>
                  </a:cubicBezTo>
                  <a:cubicBezTo>
                    <a:pt x="14250" y="37473"/>
                    <a:pt x="7917" y="31140"/>
                    <a:pt x="7917" y="22695"/>
                  </a:cubicBezTo>
                  <a:cubicBezTo>
                    <a:pt x="7917" y="14250"/>
                    <a:pt x="14250" y="7917"/>
                    <a:pt x="22695" y="7917"/>
                  </a:cubicBezTo>
                  <a:cubicBezTo>
                    <a:pt x="31140" y="7917"/>
                    <a:pt x="37473" y="14250"/>
                    <a:pt x="37473" y="22695"/>
                  </a:cubicBezTo>
                  <a:close/>
                </a:path>
              </a:pathLst>
            </a:custGeom>
            <a:grpFill/>
            <a:ln w="9525" cap="flat">
              <a:solidFill>
                <a:schemeClr val="accent1"/>
              </a:solidFill>
              <a:prstDash val="solid"/>
              <a:miter/>
            </a:ln>
          </p:spPr>
          <p:txBody>
            <a:bodyPr rtlCol="0" anchor="ctr"/>
            <a:lstStyle/>
            <a:p>
              <a:endParaRPr lang="en-US"/>
            </a:p>
          </p:txBody>
        </p:sp>
        <p:sp>
          <p:nvSpPr>
            <p:cNvPr id="641" name="Freeform: Shape 640">
              <a:extLst>
                <a:ext uri="{FF2B5EF4-FFF2-40B4-BE49-F238E27FC236}">
                  <a16:creationId xmlns:a16="http://schemas.microsoft.com/office/drawing/2014/main" id="{53DB611E-F215-4397-A780-C39634357B96}"/>
                </a:ext>
              </a:extLst>
            </p:cNvPr>
            <p:cNvSpPr/>
            <p:nvPr/>
          </p:nvSpPr>
          <p:spPr>
            <a:xfrm>
              <a:off x="3679239" y="5419095"/>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40" y="7917"/>
                    <a:pt x="22695" y="7917"/>
                  </a:cubicBezTo>
                  <a:cubicBezTo>
                    <a:pt x="14250" y="7917"/>
                    <a:pt x="7917" y="14250"/>
                    <a:pt x="7917" y="22695"/>
                  </a:cubicBezTo>
                  <a:cubicBezTo>
                    <a:pt x="7917" y="31140"/>
                    <a:pt x="14250" y="37473"/>
                    <a:pt x="22695" y="37473"/>
                  </a:cubicBezTo>
                  <a:cubicBezTo>
                    <a:pt x="31140"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642" name="Freeform: Shape 641">
              <a:extLst>
                <a:ext uri="{FF2B5EF4-FFF2-40B4-BE49-F238E27FC236}">
                  <a16:creationId xmlns:a16="http://schemas.microsoft.com/office/drawing/2014/main" id="{6A5BBD1B-7ED0-4F52-9B01-E74D4D5C3659}"/>
                </a:ext>
              </a:extLst>
            </p:cNvPr>
            <p:cNvSpPr/>
            <p:nvPr/>
          </p:nvSpPr>
          <p:spPr>
            <a:xfrm>
              <a:off x="10501480" y="5297703"/>
              <a:ext cx="105558" cy="105558"/>
            </a:xfrm>
            <a:custGeom>
              <a:avLst/>
              <a:gdLst>
                <a:gd name="connsiteX0" fmla="*/ 107142 w 105558"/>
                <a:gd name="connsiteY0" fmla="*/ 57529 h 105558"/>
                <a:gd name="connsiteX1" fmla="*/ 57529 w 105558"/>
                <a:gd name="connsiteY1" fmla="*/ 107142 h 105558"/>
                <a:gd name="connsiteX2" fmla="*/ 7917 w 105558"/>
                <a:gd name="connsiteY2" fmla="*/ 57529 h 105558"/>
                <a:gd name="connsiteX3" fmla="*/ 57529 w 105558"/>
                <a:gd name="connsiteY3" fmla="*/ 7917 h 105558"/>
                <a:gd name="connsiteX4" fmla="*/ 107142 w 105558"/>
                <a:gd name="connsiteY4" fmla="*/ 57529 h 105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58" h="105558">
                  <a:moveTo>
                    <a:pt x="107142" y="57529"/>
                  </a:moveTo>
                  <a:cubicBezTo>
                    <a:pt x="107142" y="84930"/>
                    <a:pt x="84930" y="107142"/>
                    <a:pt x="57529" y="107142"/>
                  </a:cubicBezTo>
                  <a:cubicBezTo>
                    <a:pt x="30129" y="107142"/>
                    <a:pt x="7917" y="84930"/>
                    <a:pt x="7917" y="57529"/>
                  </a:cubicBezTo>
                  <a:cubicBezTo>
                    <a:pt x="7917" y="30129"/>
                    <a:pt x="30129" y="7917"/>
                    <a:pt x="57529" y="7917"/>
                  </a:cubicBezTo>
                  <a:cubicBezTo>
                    <a:pt x="84930" y="7917"/>
                    <a:pt x="107142" y="30129"/>
                    <a:pt x="107142" y="57529"/>
                  </a:cubicBezTo>
                  <a:close/>
                </a:path>
              </a:pathLst>
            </a:custGeom>
            <a:grpFill/>
            <a:ln w="9525" cap="flat">
              <a:solidFill>
                <a:schemeClr val="accent1"/>
              </a:solidFill>
              <a:prstDash val="solid"/>
              <a:miter/>
            </a:ln>
          </p:spPr>
          <p:txBody>
            <a:bodyPr rtlCol="0" anchor="ctr"/>
            <a:lstStyle/>
            <a:p>
              <a:endParaRPr lang="en-US"/>
            </a:p>
          </p:txBody>
        </p:sp>
        <p:sp>
          <p:nvSpPr>
            <p:cNvPr id="643" name="Freeform: Shape 642">
              <a:extLst>
                <a:ext uri="{FF2B5EF4-FFF2-40B4-BE49-F238E27FC236}">
                  <a16:creationId xmlns:a16="http://schemas.microsoft.com/office/drawing/2014/main" id="{AA6FFCB5-6989-4899-8DFA-0A14ED1471CB}"/>
                </a:ext>
              </a:extLst>
            </p:cNvPr>
            <p:cNvSpPr/>
            <p:nvPr/>
          </p:nvSpPr>
          <p:spPr>
            <a:xfrm>
              <a:off x="10501364" y="5325064"/>
              <a:ext cx="95003" cy="84447"/>
            </a:xfrm>
            <a:custGeom>
              <a:avLst/>
              <a:gdLst>
                <a:gd name="connsiteX0" fmla="*/ 9088 w 95002"/>
                <a:gd name="connsiteY0" fmla="*/ 19612 h 84446"/>
                <a:gd name="connsiteX1" fmla="*/ 19644 w 95002"/>
                <a:gd name="connsiteY1" fmla="*/ 61836 h 84446"/>
                <a:gd name="connsiteX2" fmla="*/ 89313 w 95002"/>
                <a:gd name="connsiteY2" fmla="*/ 68169 h 84446"/>
                <a:gd name="connsiteX3" fmla="*/ 78757 w 95002"/>
                <a:gd name="connsiteY3" fmla="*/ 25946 h 84446"/>
                <a:gd name="connsiteX4" fmla="*/ 9088 w 95002"/>
                <a:gd name="connsiteY4" fmla="*/ 19612 h 8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02" h="84446">
                  <a:moveTo>
                    <a:pt x="9088" y="19612"/>
                  </a:moveTo>
                  <a:cubicBezTo>
                    <a:pt x="5922" y="34390"/>
                    <a:pt x="9088" y="50224"/>
                    <a:pt x="19644" y="61836"/>
                  </a:cubicBezTo>
                  <a:cubicBezTo>
                    <a:pt x="37589" y="82947"/>
                    <a:pt x="68201" y="85059"/>
                    <a:pt x="89313" y="68169"/>
                  </a:cubicBezTo>
                  <a:cubicBezTo>
                    <a:pt x="92479" y="53391"/>
                    <a:pt x="89313" y="37557"/>
                    <a:pt x="78757" y="25946"/>
                  </a:cubicBezTo>
                  <a:cubicBezTo>
                    <a:pt x="60812" y="4834"/>
                    <a:pt x="30200" y="1667"/>
                    <a:pt x="9088" y="19612"/>
                  </a:cubicBezTo>
                  <a:close/>
                </a:path>
              </a:pathLst>
            </a:custGeom>
            <a:grpFill/>
            <a:ln w="9525" cap="flat">
              <a:solidFill>
                <a:schemeClr val="accent1"/>
              </a:solidFill>
              <a:prstDash val="solid"/>
              <a:miter/>
            </a:ln>
          </p:spPr>
          <p:txBody>
            <a:bodyPr rtlCol="0" anchor="ctr"/>
            <a:lstStyle/>
            <a:p>
              <a:endParaRPr lang="en-US"/>
            </a:p>
          </p:txBody>
        </p:sp>
        <p:sp>
          <p:nvSpPr>
            <p:cNvPr id="644" name="Freeform: Shape 643">
              <a:extLst>
                <a:ext uri="{FF2B5EF4-FFF2-40B4-BE49-F238E27FC236}">
                  <a16:creationId xmlns:a16="http://schemas.microsoft.com/office/drawing/2014/main" id="{755E36F5-FDCE-4CD7-A5CB-6F3BB2188148}"/>
                </a:ext>
              </a:extLst>
            </p:cNvPr>
            <p:cNvSpPr/>
            <p:nvPr/>
          </p:nvSpPr>
          <p:spPr>
            <a:xfrm>
              <a:off x="12005893" y="5612473"/>
              <a:ext cx="105558" cy="105558"/>
            </a:xfrm>
            <a:custGeom>
              <a:avLst/>
              <a:gdLst>
                <a:gd name="connsiteX0" fmla="*/ 99548 w 105558"/>
                <a:gd name="connsiteY0" fmla="*/ 54157 h 105558"/>
                <a:gd name="connsiteX1" fmla="*/ 54157 w 105558"/>
                <a:gd name="connsiteY1" fmla="*/ 99547 h 105558"/>
                <a:gd name="connsiteX2" fmla="*/ 8766 w 105558"/>
                <a:gd name="connsiteY2" fmla="*/ 54157 h 105558"/>
                <a:gd name="connsiteX3" fmla="*/ 54157 w 105558"/>
                <a:gd name="connsiteY3" fmla="*/ 8767 h 105558"/>
                <a:gd name="connsiteX4" fmla="*/ 99548 w 105558"/>
                <a:gd name="connsiteY4" fmla="*/ 54157 h 105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58" h="105558">
                  <a:moveTo>
                    <a:pt x="99548" y="54157"/>
                  </a:moveTo>
                  <a:cubicBezTo>
                    <a:pt x="99548" y="79225"/>
                    <a:pt x="79226" y="99547"/>
                    <a:pt x="54157" y="99547"/>
                  </a:cubicBezTo>
                  <a:cubicBezTo>
                    <a:pt x="29088" y="99547"/>
                    <a:pt x="8766" y="79225"/>
                    <a:pt x="8766" y="54157"/>
                  </a:cubicBezTo>
                  <a:cubicBezTo>
                    <a:pt x="8766" y="29089"/>
                    <a:pt x="29088" y="8767"/>
                    <a:pt x="54157" y="8767"/>
                  </a:cubicBezTo>
                  <a:cubicBezTo>
                    <a:pt x="79226" y="8767"/>
                    <a:pt x="99548" y="29089"/>
                    <a:pt x="99548" y="54157"/>
                  </a:cubicBezTo>
                  <a:close/>
                </a:path>
              </a:pathLst>
            </a:custGeom>
            <a:grpFill/>
            <a:ln w="10548" cap="flat">
              <a:solidFill>
                <a:schemeClr val="accent1"/>
              </a:solidFill>
              <a:prstDash val="solid"/>
              <a:miter/>
            </a:ln>
          </p:spPr>
          <p:txBody>
            <a:bodyPr rtlCol="0" anchor="ctr"/>
            <a:lstStyle/>
            <a:p>
              <a:endParaRPr lang="en-US"/>
            </a:p>
          </p:txBody>
        </p:sp>
        <p:sp>
          <p:nvSpPr>
            <p:cNvPr id="645" name="Freeform: Shape 644">
              <a:extLst>
                <a:ext uri="{FF2B5EF4-FFF2-40B4-BE49-F238E27FC236}">
                  <a16:creationId xmlns:a16="http://schemas.microsoft.com/office/drawing/2014/main" id="{B219053B-7E31-4111-BF74-6E233689AA3F}"/>
                </a:ext>
              </a:extLst>
            </p:cNvPr>
            <p:cNvSpPr/>
            <p:nvPr/>
          </p:nvSpPr>
          <p:spPr>
            <a:xfrm>
              <a:off x="8632246" y="5283130"/>
              <a:ext cx="95003" cy="95003"/>
            </a:xfrm>
            <a:custGeom>
              <a:avLst/>
              <a:gdLst>
                <a:gd name="connsiteX0" fmla="*/ 93213 w 95002"/>
                <a:gd name="connsiteY0" fmla="*/ 50990 h 95002"/>
                <a:gd name="connsiteX1" fmla="*/ 50990 w 95002"/>
                <a:gd name="connsiteY1" fmla="*/ 93214 h 95002"/>
                <a:gd name="connsiteX2" fmla="*/ 8767 w 95002"/>
                <a:gd name="connsiteY2" fmla="*/ 50990 h 95002"/>
                <a:gd name="connsiteX3" fmla="*/ 50990 w 95002"/>
                <a:gd name="connsiteY3" fmla="*/ 8767 h 95002"/>
                <a:gd name="connsiteX4" fmla="*/ 93213 w 95002"/>
                <a:gd name="connsiteY4" fmla="*/ 50990 h 95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02" h="95002">
                  <a:moveTo>
                    <a:pt x="93213" y="50990"/>
                  </a:moveTo>
                  <a:cubicBezTo>
                    <a:pt x="93213" y="74310"/>
                    <a:pt x="74310" y="93214"/>
                    <a:pt x="50990" y="93214"/>
                  </a:cubicBezTo>
                  <a:cubicBezTo>
                    <a:pt x="27670" y="93214"/>
                    <a:pt x="8767" y="74310"/>
                    <a:pt x="8767" y="50990"/>
                  </a:cubicBezTo>
                  <a:cubicBezTo>
                    <a:pt x="8767" y="27671"/>
                    <a:pt x="27670" y="8767"/>
                    <a:pt x="50990" y="8767"/>
                  </a:cubicBezTo>
                  <a:cubicBezTo>
                    <a:pt x="74310" y="8767"/>
                    <a:pt x="93213" y="27671"/>
                    <a:pt x="93213" y="50990"/>
                  </a:cubicBezTo>
                  <a:close/>
                </a:path>
              </a:pathLst>
            </a:custGeom>
            <a:grpFill/>
            <a:ln w="10548" cap="flat">
              <a:solidFill>
                <a:schemeClr val="accent1"/>
              </a:solidFill>
              <a:prstDash val="solid"/>
              <a:miter/>
            </a:ln>
          </p:spPr>
          <p:txBody>
            <a:bodyPr rtlCol="0" anchor="ctr"/>
            <a:lstStyle/>
            <a:p>
              <a:endParaRPr lang="en-US"/>
            </a:p>
          </p:txBody>
        </p:sp>
        <p:sp>
          <p:nvSpPr>
            <p:cNvPr id="646" name="Freeform: Shape 645">
              <a:extLst>
                <a:ext uri="{FF2B5EF4-FFF2-40B4-BE49-F238E27FC236}">
                  <a16:creationId xmlns:a16="http://schemas.microsoft.com/office/drawing/2014/main" id="{C17EAAAC-A54C-4176-9DE5-6510BF4B5969}"/>
                </a:ext>
              </a:extLst>
            </p:cNvPr>
            <p:cNvSpPr/>
            <p:nvPr/>
          </p:nvSpPr>
          <p:spPr>
            <a:xfrm>
              <a:off x="8638579" y="5400300"/>
              <a:ext cx="84447" cy="84447"/>
            </a:xfrm>
            <a:custGeom>
              <a:avLst/>
              <a:gdLst>
                <a:gd name="connsiteX0" fmla="*/ 80547 w 84446"/>
                <a:gd name="connsiteY0" fmla="*/ 44657 h 84446"/>
                <a:gd name="connsiteX1" fmla="*/ 44656 w 84446"/>
                <a:gd name="connsiteY1" fmla="*/ 80547 h 84446"/>
                <a:gd name="connsiteX2" fmla="*/ 8766 w 84446"/>
                <a:gd name="connsiteY2" fmla="*/ 44657 h 84446"/>
                <a:gd name="connsiteX3" fmla="*/ 44656 w 84446"/>
                <a:gd name="connsiteY3" fmla="*/ 8767 h 84446"/>
                <a:gd name="connsiteX4" fmla="*/ 80547 w 84446"/>
                <a:gd name="connsiteY4" fmla="*/ 44657 h 84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46" h="84446">
                  <a:moveTo>
                    <a:pt x="80547" y="44657"/>
                  </a:moveTo>
                  <a:cubicBezTo>
                    <a:pt x="80547" y="64478"/>
                    <a:pt x="64478" y="80547"/>
                    <a:pt x="44656" y="80547"/>
                  </a:cubicBezTo>
                  <a:cubicBezTo>
                    <a:pt x="24835" y="80547"/>
                    <a:pt x="8766" y="64478"/>
                    <a:pt x="8766" y="44657"/>
                  </a:cubicBezTo>
                  <a:cubicBezTo>
                    <a:pt x="8766" y="24835"/>
                    <a:pt x="24835" y="8767"/>
                    <a:pt x="44656" y="8767"/>
                  </a:cubicBezTo>
                  <a:cubicBezTo>
                    <a:pt x="64478" y="8767"/>
                    <a:pt x="80547" y="24835"/>
                    <a:pt x="80547" y="44657"/>
                  </a:cubicBezTo>
                  <a:close/>
                </a:path>
              </a:pathLst>
            </a:custGeom>
            <a:grpFill/>
            <a:ln w="10548" cap="flat">
              <a:solidFill>
                <a:schemeClr val="accent1"/>
              </a:solidFill>
              <a:prstDash val="solid"/>
              <a:miter/>
            </a:ln>
          </p:spPr>
          <p:txBody>
            <a:bodyPr rtlCol="0" anchor="ctr"/>
            <a:lstStyle/>
            <a:p>
              <a:endParaRPr lang="en-US"/>
            </a:p>
          </p:txBody>
        </p:sp>
        <p:sp>
          <p:nvSpPr>
            <p:cNvPr id="647" name="Freeform: Shape 646">
              <a:extLst>
                <a:ext uri="{FF2B5EF4-FFF2-40B4-BE49-F238E27FC236}">
                  <a16:creationId xmlns:a16="http://schemas.microsoft.com/office/drawing/2014/main" id="{0B68F489-5C9B-4801-B847-5E0E13BBA649}"/>
                </a:ext>
              </a:extLst>
            </p:cNvPr>
            <p:cNvSpPr/>
            <p:nvPr/>
          </p:nvSpPr>
          <p:spPr>
            <a:xfrm>
              <a:off x="12027005" y="5871091"/>
              <a:ext cx="63335" cy="63335"/>
            </a:xfrm>
            <a:custGeom>
              <a:avLst/>
              <a:gdLst>
                <a:gd name="connsiteX0" fmla="*/ 57324 w 63335"/>
                <a:gd name="connsiteY0" fmla="*/ 33045 h 63335"/>
                <a:gd name="connsiteX1" fmla="*/ 33045 w 63335"/>
                <a:gd name="connsiteY1" fmla="*/ 57324 h 63335"/>
                <a:gd name="connsiteX2" fmla="*/ 8766 w 63335"/>
                <a:gd name="connsiteY2" fmla="*/ 33045 h 63335"/>
                <a:gd name="connsiteX3" fmla="*/ 33045 w 63335"/>
                <a:gd name="connsiteY3" fmla="*/ 8767 h 63335"/>
                <a:gd name="connsiteX4" fmla="*/ 57324 w 63335"/>
                <a:gd name="connsiteY4" fmla="*/ 33045 h 63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35" h="63335">
                  <a:moveTo>
                    <a:pt x="57324" y="33045"/>
                  </a:moveTo>
                  <a:cubicBezTo>
                    <a:pt x="57324" y="46454"/>
                    <a:pt x="46454" y="57324"/>
                    <a:pt x="33045" y="57324"/>
                  </a:cubicBezTo>
                  <a:cubicBezTo>
                    <a:pt x="19637" y="57324"/>
                    <a:pt x="8766" y="46454"/>
                    <a:pt x="8766" y="33045"/>
                  </a:cubicBezTo>
                  <a:cubicBezTo>
                    <a:pt x="8766" y="19637"/>
                    <a:pt x="19637" y="8767"/>
                    <a:pt x="33045" y="8767"/>
                  </a:cubicBezTo>
                  <a:cubicBezTo>
                    <a:pt x="46454" y="8767"/>
                    <a:pt x="57324" y="19637"/>
                    <a:pt x="57324" y="33045"/>
                  </a:cubicBezTo>
                  <a:close/>
                </a:path>
              </a:pathLst>
            </a:custGeom>
            <a:grpFill/>
            <a:ln w="10548" cap="flat">
              <a:solidFill>
                <a:schemeClr val="accent1"/>
              </a:solidFill>
              <a:prstDash val="solid"/>
              <a:miter/>
            </a:ln>
          </p:spPr>
          <p:txBody>
            <a:bodyPr rtlCol="0" anchor="ctr"/>
            <a:lstStyle/>
            <a:p>
              <a:endParaRPr lang="en-US"/>
            </a:p>
          </p:txBody>
        </p:sp>
        <p:sp>
          <p:nvSpPr>
            <p:cNvPr id="648" name="Freeform: Shape 647">
              <a:extLst>
                <a:ext uri="{FF2B5EF4-FFF2-40B4-BE49-F238E27FC236}">
                  <a16:creationId xmlns:a16="http://schemas.microsoft.com/office/drawing/2014/main" id="{C031C533-5B94-4017-A426-635CCE04BC1A}"/>
                </a:ext>
              </a:extLst>
            </p:cNvPr>
            <p:cNvSpPr/>
            <p:nvPr/>
          </p:nvSpPr>
          <p:spPr>
            <a:xfrm>
              <a:off x="9346876" y="5626195"/>
              <a:ext cx="73891" cy="73891"/>
            </a:xfrm>
            <a:custGeom>
              <a:avLst/>
              <a:gdLst>
                <a:gd name="connsiteX0" fmla="*/ 65769 w 73890"/>
                <a:gd name="connsiteY0" fmla="*/ 37268 h 73890"/>
                <a:gd name="connsiteX1" fmla="*/ 37268 w 73890"/>
                <a:gd name="connsiteY1" fmla="*/ 65768 h 73890"/>
                <a:gd name="connsiteX2" fmla="*/ 8767 w 73890"/>
                <a:gd name="connsiteY2" fmla="*/ 37268 h 73890"/>
                <a:gd name="connsiteX3" fmla="*/ 37268 w 73890"/>
                <a:gd name="connsiteY3" fmla="*/ 8767 h 73890"/>
                <a:gd name="connsiteX4" fmla="*/ 65769 w 73890"/>
                <a:gd name="connsiteY4" fmla="*/ 37268 h 7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90" h="73890">
                  <a:moveTo>
                    <a:pt x="65769" y="37268"/>
                  </a:moveTo>
                  <a:cubicBezTo>
                    <a:pt x="65769" y="53008"/>
                    <a:pt x="53009" y="65768"/>
                    <a:pt x="37268" y="65768"/>
                  </a:cubicBezTo>
                  <a:cubicBezTo>
                    <a:pt x="21527" y="65768"/>
                    <a:pt x="8767" y="53008"/>
                    <a:pt x="8767" y="37268"/>
                  </a:cubicBezTo>
                  <a:cubicBezTo>
                    <a:pt x="8767" y="21527"/>
                    <a:pt x="21527" y="8767"/>
                    <a:pt x="37268" y="8767"/>
                  </a:cubicBezTo>
                  <a:cubicBezTo>
                    <a:pt x="53008" y="8767"/>
                    <a:pt x="65769" y="21527"/>
                    <a:pt x="65769" y="37268"/>
                  </a:cubicBezTo>
                  <a:close/>
                </a:path>
              </a:pathLst>
            </a:custGeom>
            <a:grpFill/>
            <a:ln w="10548" cap="flat">
              <a:solidFill>
                <a:schemeClr val="accent1"/>
              </a:solidFill>
              <a:prstDash val="solid"/>
              <a:miter/>
            </a:ln>
          </p:spPr>
          <p:txBody>
            <a:bodyPr rtlCol="0" anchor="ctr"/>
            <a:lstStyle/>
            <a:p>
              <a:endParaRPr lang="en-US"/>
            </a:p>
          </p:txBody>
        </p:sp>
        <p:sp>
          <p:nvSpPr>
            <p:cNvPr id="649" name="Freeform: Shape 648">
              <a:extLst>
                <a:ext uri="{FF2B5EF4-FFF2-40B4-BE49-F238E27FC236}">
                  <a16:creationId xmlns:a16="http://schemas.microsoft.com/office/drawing/2014/main" id="{60569A56-EAD8-4704-902F-FC84C9607789}"/>
                </a:ext>
              </a:extLst>
            </p:cNvPr>
            <p:cNvSpPr/>
            <p:nvPr/>
          </p:nvSpPr>
          <p:spPr>
            <a:xfrm>
              <a:off x="9190650" y="5817256"/>
              <a:ext cx="21112" cy="21112"/>
            </a:xfrm>
            <a:custGeom>
              <a:avLst/>
              <a:gdLst>
                <a:gd name="connsiteX0" fmla="*/ 19323 w 21111"/>
                <a:gd name="connsiteY0" fmla="*/ 14045 h 21111"/>
                <a:gd name="connsiteX1" fmla="*/ 14045 w 21111"/>
                <a:gd name="connsiteY1" fmla="*/ 19323 h 21111"/>
                <a:gd name="connsiteX2" fmla="*/ 8767 w 21111"/>
                <a:gd name="connsiteY2" fmla="*/ 14045 h 21111"/>
                <a:gd name="connsiteX3" fmla="*/ 14045 w 21111"/>
                <a:gd name="connsiteY3" fmla="*/ 8767 h 21111"/>
                <a:gd name="connsiteX4" fmla="*/ 19323 w 21111"/>
                <a:gd name="connsiteY4" fmla="*/ 14045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9323" y="14045"/>
                  </a:moveTo>
                  <a:cubicBezTo>
                    <a:pt x="19323" y="16960"/>
                    <a:pt x="16959" y="19323"/>
                    <a:pt x="14045" y="19323"/>
                  </a:cubicBezTo>
                  <a:cubicBezTo>
                    <a:pt x="11130" y="19323"/>
                    <a:pt x="8767" y="16960"/>
                    <a:pt x="8767" y="14045"/>
                  </a:cubicBezTo>
                  <a:cubicBezTo>
                    <a:pt x="8767" y="11130"/>
                    <a:pt x="11130" y="8767"/>
                    <a:pt x="14045" y="8767"/>
                  </a:cubicBezTo>
                  <a:cubicBezTo>
                    <a:pt x="16959" y="8767"/>
                    <a:pt x="19323" y="11130"/>
                    <a:pt x="19323" y="14045"/>
                  </a:cubicBezTo>
                  <a:close/>
                </a:path>
              </a:pathLst>
            </a:custGeom>
            <a:grpFill/>
            <a:ln w="10548" cap="flat">
              <a:solidFill>
                <a:schemeClr val="accent1"/>
              </a:solidFill>
              <a:prstDash val="solid"/>
              <a:miter/>
            </a:ln>
          </p:spPr>
          <p:txBody>
            <a:bodyPr rtlCol="0" anchor="ctr"/>
            <a:lstStyle/>
            <a:p>
              <a:endParaRPr lang="en-US"/>
            </a:p>
          </p:txBody>
        </p:sp>
        <p:sp>
          <p:nvSpPr>
            <p:cNvPr id="650" name="Freeform: Shape 649">
              <a:extLst>
                <a:ext uri="{FF2B5EF4-FFF2-40B4-BE49-F238E27FC236}">
                  <a16:creationId xmlns:a16="http://schemas.microsoft.com/office/drawing/2014/main" id="{539DE8DB-668D-4520-9CF8-90BEACC8AFA1}"/>
                </a:ext>
              </a:extLst>
            </p:cNvPr>
            <p:cNvSpPr/>
            <p:nvPr/>
          </p:nvSpPr>
          <p:spPr>
            <a:xfrm>
              <a:off x="9078758" y="5902759"/>
              <a:ext cx="31668" cy="31668"/>
            </a:xfrm>
            <a:custGeom>
              <a:avLst/>
              <a:gdLst>
                <a:gd name="connsiteX0" fmla="*/ 23545 w 31667"/>
                <a:gd name="connsiteY0" fmla="*/ 16156 h 31667"/>
                <a:gd name="connsiteX1" fmla="*/ 16156 w 31667"/>
                <a:gd name="connsiteY1" fmla="*/ 23545 h 31667"/>
                <a:gd name="connsiteX2" fmla="*/ 8766 w 31667"/>
                <a:gd name="connsiteY2" fmla="*/ 16156 h 31667"/>
                <a:gd name="connsiteX3" fmla="*/ 16156 w 31667"/>
                <a:gd name="connsiteY3" fmla="*/ 8767 h 31667"/>
                <a:gd name="connsiteX4" fmla="*/ 23545 w 31667"/>
                <a:gd name="connsiteY4" fmla="*/ 16156 h 31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67" h="31667">
                  <a:moveTo>
                    <a:pt x="23545" y="16156"/>
                  </a:moveTo>
                  <a:cubicBezTo>
                    <a:pt x="23545" y="20237"/>
                    <a:pt x="20237" y="23545"/>
                    <a:pt x="16156" y="23545"/>
                  </a:cubicBezTo>
                  <a:cubicBezTo>
                    <a:pt x="12075" y="23545"/>
                    <a:pt x="8766" y="20237"/>
                    <a:pt x="8766" y="16156"/>
                  </a:cubicBezTo>
                  <a:cubicBezTo>
                    <a:pt x="8766" y="12075"/>
                    <a:pt x="12075" y="8767"/>
                    <a:pt x="16156" y="8767"/>
                  </a:cubicBezTo>
                  <a:cubicBezTo>
                    <a:pt x="20237" y="8767"/>
                    <a:pt x="23545" y="12075"/>
                    <a:pt x="23545" y="16156"/>
                  </a:cubicBezTo>
                  <a:close/>
                </a:path>
              </a:pathLst>
            </a:custGeom>
            <a:grpFill/>
            <a:ln w="10548" cap="flat">
              <a:solidFill>
                <a:schemeClr val="accent1"/>
              </a:solidFill>
              <a:prstDash val="solid"/>
              <a:miter/>
            </a:ln>
          </p:spPr>
          <p:txBody>
            <a:bodyPr rtlCol="0" anchor="ctr"/>
            <a:lstStyle/>
            <a:p>
              <a:endParaRPr lang="en-US"/>
            </a:p>
          </p:txBody>
        </p:sp>
        <p:sp>
          <p:nvSpPr>
            <p:cNvPr id="651" name="Freeform: Shape 650">
              <a:extLst>
                <a:ext uri="{FF2B5EF4-FFF2-40B4-BE49-F238E27FC236}">
                  <a16:creationId xmlns:a16="http://schemas.microsoft.com/office/drawing/2014/main" id="{11167714-E5A3-4F3B-8481-32D9F5867CF9}"/>
                </a:ext>
              </a:extLst>
            </p:cNvPr>
            <p:cNvSpPr/>
            <p:nvPr/>
          </p:nvSpPr>
          <p:spPr>
            <a:xfrm>
              <a:off x="9250818" y="5601917"/>
              <a:ext cx="21112" cy="21112"/>
            </a:xfrm>
            <a:custGeom>
              <a:avLst/>
              <a:gdLst>
                <a:gd name="connsiteX0" fmla="*/ 17212 w 21111"/>
                <a:gd name="connsiteY0" fmla="*/ 12989 h 21111"/>
                <a:gd name="connsiteX1" fmla="*/ 12989 w 21111"/>
                <a:gd name="connsiteY1" fmla="*/ 17212 h 21111"/>
                <a:gd name="connsiteX2" fmla="*/ 8766 w 21111"/>
                <a:gd name="connsiteY2" fmla="*/ 12989 h 21111"/>
                <a:gd name="connsiteX3" fmla="*/ 12989 w 21111"/>
                <a:gd name="connsiteY3" fmla="*/ 8767 h 21111"/>
                <a:gd name="connsiteX4" fmla="*/ 17212 w 21111"/>
                <a:gd name="connsiteY4" fmla="*/ 12989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7212" y="12989"/>
                  </a:moveTo>
                  <a:cubicBezTo>
                    <a:pt x="17212" y="15321"/>
                    <a:pt x="15321" y="17212"/>
                    <a:pt x="12989" y="17212"/>
                  </a:cubicBezTo>
                  <a:cubicBezTo>
                    <a:pt x="10657" y="17212"/>
                    <a:pt x="8766" y="15321"/>
                    <a:pt x="8766" y="12989"/>
                  </a:cubicBezTo>
                  <a:cubicBezTo>
                    <a:pt x="8766" y="10657"/>
                    <a:pt x="10657" y="8767"/>
                    <a:pt x="12989" y="8767"/>
                  </a:cubicBezTo>
                  <a:cubicBezTo>
                    <a:pt x="15321" y="8767"/>
                    <a:pt x="17212" y="10657"/>
                    <a:pt x="17212" y="12989"/>
                  </a:cubicBezTo>
                  <a:close/>
                </a:path>
              </a:pathLst>
            </a:custGeom>
            <a:grpFill/>
            <a:ln w="10548" cap="flat">
              <a:solidFill>
                <a:schemeClr val="accent1"/>
              </a:solidFill>
              <a:prstDash val="solid"/>
              <a:miter/>
            </a:ln>
          </p:spPr>
          <p:txBody>
            <a:bodyPr rtlCol="0" anchor="ctr"/>
            <a:lstStyle/>
            <a:p>
              <a:endParaRPr lang="en-US"/>
            </a:p>
          </p:txBody>
        </p:sp>
        <p:sp>
          <p:nvSpPr>
            <p:cNvPr id="652" name="Freeform: Shape 651">
              <a:extLst>
                <a:ext uri="{FF2B5EF4-FFF2-40B4-BE49-F238E27FC236}">
                  <a16:creationId xmlns:a16="http://schemas.microsoft.com/office/drawing/2014/main" id="{A9C6A862-DF4F-4A35-B070-B9DD10649D26}"/>
                </a:ext>
              </a:extLst>
            </p:cNvPr>
            <p:cNvSpPr/>
            <p:nvPr/>
          </p:nvSpPr>
          <p:spPr>
            <a:xfrm>
              <a:off x="10717025" y="5496358"/>
              <a:ext cx="21112" cy="21112"/>
            </a:xfrm>
            <a:custGeom>
              <a:avLst/>
              <a:gdLst>
                <a:gd name="connsiteX0" fmla="*/ 17212 w 21111"/>
                <a:gd name="connsiteY0" fmla="*/ 12989 h 21111"/>
                <a:gd name="connsiteX1" fmla="*/ 12989 w 21111"/>
                <a:gd name="connsiteY1" fmla="*/ 17212 h 21111"/>
                <a:gd name="connsiteX2" fmla="*/ 8767 w 21111"/>
                <a:gd name="connsiteY2" fmla="*/ 12989 h 21111"/>
                <a:gd name="connsiteX3" fmla="*/ 12989 w 21111"/>
                <a:gd name="connsiteY3" fmla="*/ 8767 h 21111"/>
                <a:gd name="connsiteX4" fmla="*/ 17212 w 21111"/>
                <a:gd name="connsiteY4" fmla="*/ 12989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7212" y="12989"/>
                  </a:moveTo>
                  <a:cubicBezTo>
                    <a:pt x="17212" y="15321"/>
                    <a:pt x="15321" y="17212"/>
                    <a:pt x="12989" y="17212"/>
                  </a:cubicBezTo>
                  <a:cubicBezTo>
                    <a:pt x="10658" y="17212"/>
                    <a:pt x="8767" y="15321"/>
                    <a:pt x="8767" y="12989"/>
                  </a:cubicBezTo>
                  <a:cubicBezTo>
                    <a:pt x="8767" y="10657"/>
                    <a:pt x="10657" y="8767"/>
                    <a:pt x="12989" y="8767"/>
                  </a:cubicBezTo>
                  <a:cubicBezTo>
                    <a:pt x="15321" y="8767"/>
                    <a:pt x="17212" y="10657"/>
                    <a:pt x="17212" y="12989"/>
                  </a:cubicBezTo>
                  <a:close/>
                </a:path>
              </a:pathLst>
            </a:custGeom>
            <a:grpFill/>
            <a:ln w="10548" cap="flat">
              <a:solidFill>
                <a:schemeClr val="accent1"/>
              </a:solidFill>
              <a:prstDash val="solid"/>
              <a:miter/>
            </a:ln>
          </p:spPr>
          <p:txBody>
            <a:bodyPr rtlCol="0" anchor="ctr"/>
            <a:lstStyle/>
            <a:p>
              <a:endParaRPr lang="en-US"/>
            </a:p>
          </p:txBody>
        </p:sp>
        <p:sp>
          <p:nvSpPr>
            <p:cNvPr id="653" name="Freeform: Shape 652">
              <a:extLst>
                <a:ext uri="{FF2B5EF4-FFF2-40B4-BE49-F238E27FC236}">
                  <a16:creationId xmlns:a16="http://schemas.microsoft.com/office/drawing/2014/main" id="{A6043322-E387-44A3-894A-295780E4E47D}"/>
                </a:ext>
              </a:extLst>
            </p:cNvPr>
            <p:cNvSpPr/>
            <p:nvPr/>
          </p:nvSpPr>
          <p:spPr>
            <a:xfrm>
              <a:off x="10629411" y="5857368"/>
              <a:ext cx="63335" cy="63335"/>
            </a:xfrm>
            <a:custGeom>
              <a:avLst/>
              <a:gdLst>
                <a:gd name="connsiteX0" fmla="*/ 55213 w 63335"/>
                <a:gd name="connsiteY0" fmla="*/ 31990 h 63335"/>
                <a:gd name="connsiteX1" fmla="*/ 31990 w 63335"/>
                <a:gd name="connsiteY1" fmla="*/ 55212 h 63335"/>
                <a:gd name="connsiteX2" fmla="*/ 8767 w 63335"/>
                <a:gd name="connsiteY2" fmla="*/ 31990 h 63335"/>
                <a:gd name="connsiteX3" fmla="*/ 31990 w 63335"/>
                <a:gd name="connsiteY3" fmla="*/ 8767 h 63335"/>
                <a:gd name="connsiteX4" fmla="*/ 55213 w 63335"/>
                <a:gd name="connsiteY4" fmla="*/ 31990 h 63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35" h="63335">
                  <a:moveTo>
                    <a:pt x="55213" y="31990"/>
                  </a:moveTo>
                  <a:cubicBezTo>
                    <a:pt x="55213" y="44815"/>
                    <a:pt x="44815" y="55212"/>
                    <a:pt x="31990" y="55212"/>
                  </a:cubicBezTo>
                  <a:cubicBezTo>
                    <a:pt x="19164" y="55212"/>
                    <a:pt x="8767" y="44815"/>
                    <a:pt x="8767" y="31990"/>
                  </a:cubicBezTo>
                  <a:cubicBezTo>
                    <a:pt x="8767" y="19164"/>
                    <a:pt x="19164" y="8767"/>
                    <a:pt x="31990" y="8767"/>
                  </a:cubicBezTo>
                  <a:cubicBezTo>
                    <a:pt x="44815" y="8767"/>
                    <a:pt x="55213" y="19164"/>
                    <a:pt x="55213" y="31990"/>
                  </a:cubicBezTo>
                  <a:close/>
                </a:path>
              </a:pathLst>
            </a:custGeom>
            <a:grpFill/>
            <a:ln w="10548" cap="flat">
              <a:solidFill>
                <a:schemeClr val="accent1"/>
              </a:solidFill>
              <a:prstDash val="solid"/>
              <a:miter/>
            </a:ln>
          </p:spPr>
          <p:txBody>
            <a:bodyPr rtlCol="0" anchor="ctr"/>
            <a:lstStyle/>
            <a:p>
              <a:endParaRPr lang="en-US"/>
            </a:p>
          </p:txBody>
        </p:sp>
        <p:sp>
          <p:nvSpPr>
            <p:cNvPr id="654" name="Freeform: Shape 653">
              <a:extLst>
                <a:ext uri="{FF2B5EF4-FFF2-40B4-BE49-F238E27FC236}">
                  <a16:creationId xmlns:a16="http://schemas.microsoft.com/office/drawing/2014/main" id="{1303F993-606E-4703-8F7D-A3A3FF50D649}"/>
                </a:ext>
              </a:extLst>
            </p:cNvPr>
            <p:cNvSpPr/>
            <p:nvPr/>
          </p:nvSpPr>
          <p:spPr>
            <a:xfrm>
              <a:off x="10886974" y="5633584"/>
              <a:ext cx="31668" cy="31668"/>
            </a:xfrm>
            <a:custGeom>
              <a:avLst/>
              <a:gdLst>
                <a:gd name="connsiteX0" fmla="*/ 31990 w 31667"/>
                <a:gd name="connsiteY0" fmla="*/ 20378 h 31667"/>
                <a:gd name="connsiteX1" fmla="*/ 20379 w 31667"/>
                <a:gd name="connsiteY1" fmla="*/ 31990 h 31667"/>
                <a:gd name="connsiteX2" fmla="*/ 8768 w 31667"/>
                <a:gd name="connsiteY2" fmla="*/ 20378 h 31667"/>
                <a:gd name="connsiteX3" fmla="*/ 20379 w 31667"/>
                <a:gd name="connsiteY3" fmla="*/ 8767 h 31667"/>
                <a:gd name="connsiteX4" fmla="*/ 31990 w 31667"/>
                <a:gd name="connsiteY4" fmla="*/ 20378 h 31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67" h="31667">
                  <a:moveTo>
                    <a:pt x="31990" y="20378"/>
                  </a:moveTo>
                  <a:cubicBezTo>
                    <a:pt x="31990" y="26791"/>
                    <a:pt x="26792" y="31990"/>
                    <a:pt x="20379" y="31990"/>
                  </a:cubicBezTo>
                  <a:cubicBezTo>
                    <a:pt x="13966" y="31990"/>
                    <a:pt x="8768" y="26791"/>
                    <a:pt x="8768" y="20378"/>
                  </a:cubicBezTo>
                  <a:cubicBezTo>
                    <a:pt x="8768" y="13965"/>
                    <a:pt x="13966" y="8767"/>
                    <a:pt x="20379" y="8767"/>
                  </a:cubicBezTo>
                  <a:cubicBezTo>
                    <a:pt x="26792" y="8767"/>
                    <a:pt x="31990" y="13965"/>
                    <a:pt x="31990" y="20378"/>
                  </a:cubicBezTo>
                  <a:close/>
                </a:path>
              </a:pathLst>
            </a:custGeom>
            <a:grpFill/>
            <a:ln w="10548" cap="flat">
              <a:solidFill>
                <a:schemeClr val="accent1"/>
              </a:solidFill>
              <a:prstDash val="solid"/>
              <a:miter/>
            </a:ln>
          </p:spPr>
          <p:txBody>
            <a:bodyPr rtlCol="0" anchor="ctr"/>
            <a:lstStyle/>
            <a:p>
              <a:endParaRPr lang="en-US"/>
            </a:p>
          </p:txBody>
        </p:sp>
        <p:sp>
          <p:nvSpPr>
            <p:cNvPr id="655" name="Freeform: Shape 654">
              <a:extLst>
                <a:ext uri="{FF2B5EF4-FFF2-40B4-BE49-F238E27FC236}">
                  <a16:creationId xmlns:a16="http://schemas.microsoft.com/office/drawing/2014/main" id="{3A65D11B-A871-4E5E-B280-13636A2AF626}"/>
                </a:ext>
              </a:extLst>
            </p:cNvPr>
            <p:cNvSpPr/>
            <p:nvPr/>
          </p:nvSpPr>
          <p:spPr>
            <a:xfrm>
              <a:off x="10851084" y="5690586"/>
              <a:ext cx="21112" cy="21112"/>
            </a:xfrm>
            <a:custGeom>
              <a:avLst/>
              <a:gdLst>
                <a:gd name="connsiteX0" fmla="*/ 17211 w 21111"/>
                <a:gd name="connsiteY0" fmla="*/ 12989 h 21111"/>
                <a:gd name="connsiteX1" fmla="*/ 12989 w 21111"/>
                <a:gd name="connsiteY1" fmla="*/ 17212 h 21111"/>
                <a:gd name="connsiteX2" fmla="*/ 8766 w 21111"/>
                <a:gd name="connsiteY2" fmla="*/ 12989 h 21111"/>
                <a:gd name="connsiteX3" fmla="*/ 12989 w 21111"/>
                <a:gd name="connsiteY3" fmla="*/ 8767 h 21111"/>
                <a:gd name="connsiteX4" fmla="*/ 17211 w 21111"/>
                <a:gd name="connsiteY4" fmla="*/ 12989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7211" y="12989"/>
                  </a:moveTo>
                  <a:cubicBezTo>
                    <a:pt x="17211" y="15321"/>
                    <a:pt x="15321" y="17212"/>
                    <a:pt x="12989" y="17212"/>
                  </a:cubicBezTo>
                  <a:cubicBezTo>
                    <a:pt x="10656" y="17212"/>
                    <a:pt x="8766" y="15321"/>
                    <a:pt x="8766" y="12989"/>
                  </a:cubicBezTo>
                  <a:cubicBezTo>
                    <a:pt x="8766" y="10657"/>
                    <a:pt x="10656" y="8767"/>
                    <a:pt x="12989" y="8767"/>
                  </a:cubicBezTo>
                  <a:cubicBezTo>
                    <a:pt x="15321" y="8767"/>
                    <a:pt x="17211" y="10657"/>
                    <a:pt x="17211" y="12989"/>
                  </a:cubicBezTo>
                  <a:close/>
                </a:path>
              </a:pathLst>
            </a:custGeom>
            <a:grpFill/>
            <a:ln w="10548" cap="flat">
              <a:solidFill>
                <a:schemeClr val="accent1"/>
              </a:solidFill>
              <a:prstDash val="solid"/>
              <a:miter/>
            </a:ln>
          </p:spPr>
          <p:txBody>
            <a:bodyPr rtlCol="0" anchor="ctr"/>
            <a:lstStyle/>
            <a:p>
              <a:endParaRPr lang="en-US"/>
            </a:p>
          </p:txBody>
        </p:sp>
        <p:sp>
          <p:nvSpPr>
            <p:cNvPr id="656" name="Freeform: Shape 655">
              <a:extLst>
                <a:ext uri="{FF2B5EF4-FFF2-40B4-BE49-F238E27FC236}">
                  <a16:creationId xmlns:a16="http://schemas.microsoft.com/office/drawing/2014/main" id="{61F4BB4B-0D87-4711-9121-B7D4BE92813A}"/>
                </a:ext>
              </a:extLst>
            </p:cNvPr>
            <p:cNvSpPr/>
            <p:nvPr/>
          </p:nvSpPr>
          <p:spPr>
            <a:xfrm>
              <a:off x="10817305" y="5667363"/>
              <a:ext cx="21112" cy="21112"/>
            </a:xfrm>
            <a:custGeom>
              <a:avLst/>
              <a:gdLst>
                <a:gd name="connsiteX0" fmla="*/ 21434 w 21111"/>
                <a:gd name="connsiteY0" fmla="*/ 15100 h 21111"/>
                <a:gd name="connsiteX1" fmla="*/ 15101 w 21111"/>
                <a:gd name="connsiteY1" fmla="*/ 21434 h 21111"/>
                <a:gd name="connsiteX2" fmla="*/ 8768 w 21111"/>
                <a:gd name="connsiteY2" fmla="*/ 15100 h 21111"/>
                <a:gd name="connsiteX3" fmla="*/ 15101 w 21111"/>
                <a:gd name="connsiteY3" fmla="*/ 8767 h 21111"/>
                <a:gd name="connsiteX4" fmla="*/ 21434 w 21111"/>
                <a:gd name="connsiteY4" fmla="*/ 15100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21434" y="15100"/>
                  </a:moveTo>
                  <a:cubicBezTo>
                    <a:pt x="21434" y="18598"/>
                    <a:pt x="18598" y="21434"/>
                    <a:pt x="15101" y="21434"/>
                  </a:cubicBezTo>
                  <a:cubicBezTo>
                    <a:pt x="11603" y="21434"/>
                    <a:pt x="8768" y="18598"/>
                    <a:pt x="8768" y="15100"/>
                  </a:cubicBezTo>
                  <a:cubicBezTo>
                    <a:pt x="8768" y="11602"/>
                    <a:pt x="11604" y="8767"/>
                    <a:pt x="15101" y="8767"/>
                  </a:cubicBezTo>
                  <a:cubicBezTo>
                    <a:pt x="18600" y="8767"/>
                    <a:pt x="21434" y="11602"/>
                    <a:pt x="21434" y="15100"/>
                  </a:cubicBezTo>
                  <a:close/>
                </a:path>
              </a:pathLst>
            </a:custGeom>
            <a:grpFill/>
            <a:ln w="10548" cap="flat">
              <a:solidFill>
                <a:schemeClr val="accent1"/>
              </a:solidFill>
              <a:prstDash val="solid"/>
              <a:miter/>
            </a:ln>
          </p:spPr>
          <p:txBody>
            <a:bodyPr rtlCol="0" anchor="ctr"/>
            <a:lstStyle/>
            <a:p>
              <a:endParaRPr lang="en-US"/>
            </a:p>
          </p:txBody>
        </p:sp>
        <p:sp>
          <p:nvSpPr>
            <p:cNvPr id="657" name="Freeform: Shape 656">
              <a:extLst>
                <a:ext uri="{FF2B5EF4-FFF2-40B4-BE49-F238E27FC236}">
                  <a16:creationId xmlns:a16="http://schemas.microsoft.com/office/drawing/2014/main" id="{086C0EFF-DCB2-42D0-9379-942481C8A299}"/>
                </a:ext>
              </a:extLst>
            </p:cNvPr>
            <p:cNvSpPr/>
            <p:nvPr/>
          </p:nvSpPr>
          <p:spPr>
            <a:xfrm>
              <a:off x="10885918" y="5718031"/>
              <a:ext cx="21112" cy="21112"/>
            </a:xfrm>
            <a:custGeom>
              <a:avLst/>
              <a:gdLst>
                <a:gd name="connsiteX0" fmla="*/ 21434 w 21111"/>
                <a:gd name="connsiteY0" fmla="*/ 15100 h 21111"/>
                <a:gd name="connsiteX1" fmla="*/ 15101 w 21111"/>
                <a:gd name="connsiteY1" fmla="*/ 21434 h 21111"/>
                <a:gd name="connsiteX2" fmla="*/ 8768 w 21111"/>
                <a:gd name="connsiteY2" fmla="*/ 15100 h 21111"/>
                <a:gd name="connsiteX3" fmla="*/ 15101 w 21111"/>
                <a:gd name="connsiteY3" fmla="*/ 8767 h 21111"/>
                <a:gd name="connsiteX4" fmla="*/ 21434 w 21111"/>
                <a:gd name="connsiteY4" fmla="*/ 15100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21434" y="15100"/>
                  </a:moveTo>
                  <a:cubicBezTo>
                    <a:pt x="21434" y="18598"/>
                    <a:pt x="18598" y="21434"/>
                    <a:pt x="15101" y="21434"/>
                  </a:cubicBezTo>
                  <a:cubicBezTo>
                    <a:pt x="11603" y="21434"/>
                    <a:pt x="8768" y="18598"/>
                    <a:pt x="8768" y="15100"/>
                  </a:cubicBezTo>
                  <a:cubicBezTo>
                    <a:pt x="8768" y="11602"/>
                    <a:pt x="11604" y="8767"/>
                    <a:pt x="15101" y="8767"/>
                  </a:cubicBezTo>
                  <a:cubicBezTo>
                    <a:pt x="18600" y="8767"/>
                    <a:pt x="21434" y="11602"/>
                    <a:pt x="21434" y="15100"/>
                  </a:cubicBezTo>
                  <a:close/>
                </a:path>
              </a:pathLst>
            </a:custGeom>
            <a:grpFill/>
            <a:ln w="10548" cap="flat">
              <a:solidFill>
                <a:schemeClr val="accent1"/>
              </a:solidFill>
              <a:prstDash val="solid"/>
              <a:miter/>
            </a:ln>
          </p:spPr>
          <p:txBody>
            <a:bodyPr rtlCol="0" anchor="ctr"/>
            <a:lstStyle/>
            <a:p>
              <a:endParaRPr lang="en-US"/>
            </a:p>
          </p:txBody>
        </p:sp>
        <p:sp>
          <p:nvSpPr>
            <p:cNvPr id="658" name="Freeform: Shape 657">
              <a:extLst>
                <a:ext uri="{FF2B5EF4-FFF2-40B4-BE49-F238E27FC236}">
                  <a16:creationId xmlns:a16="http://schemas.microsoft.com/office/drawing/2014/main" id="{B3BC31A3-0D48-41CF-8477-83C45F26CFD7}"/>
                </a:ext>
              </a:extLst>
            </p:cNvPr>
            <p:cNvSpPr/>
            <p:nvPr/>
          </p:nvSpPr>
          <p:spPr>
            <a:xfrm>
              <a:off x="11008366" y="5656807"/>
              <a:ext cx="31668" cy="31668"/>
            </a:xfrm>
            <a:custGeom>
              <a:avLst/>
              <a:gdLst>
                <a:gd name="connsiteX0" fmla="*/ 25657 w 31667"/>
                <a:gd name="connsiteY0" fmla="*/ 17212 h 31667"/>
                <a:gd name="connsiteX1" fmla="*/ 17212 w 31667"/>
                <a:gd name="connsiteY1" fmla="*/ 25656 h 31667"/>
                <a:gd name="connsiteX2" fmla="*/ 8766 w 31667"/>
                <a:gd name="connsiteY2" fmla="*/ 17212 h 31667"/>
                <a:gd name="connsiteX3" fmla="*/ 17212 w 31667"/>
                <a:gd name="connsiteY3" fmla="*/ 8767 h 31667"/>
                <a:gd name="connsiteX4" fmla="*/ 25657 w 31667"/>
                <a:gd name="connsiteY4" fmla="*/ 17212 h 31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67" h="31667">
                  <a:moveTo>
                    <a:pt x="25657" y="17212"/>
                  </a:moveTo>
                  <a:cubicBezTo>
                    <a:pt x="25657" y="21875"/>
                    <a:pt x="21876" y="25656"/>
                    <a:pt x="17212" y="25656"/>
                  </a:cubicBezTo>
                  <a:cubicBezTo>
                    <a:pt x="12548" y="25656"/>
                    <a:pt x="8766" y="21875"/>
                    <a:pt x="8766" y="17212"/>
                  </a:cubicBezTo>
                  <a:cubicBezTo>
                    <a:pt x="8766" y="12548"/>
                    <a:pt x="12547" y="8767"/>
                    <a:pt x="17212" y="8767"/>
                  </a:cubicBezTo>
                  <a:cubicBezTo>
                    <a:pt x="21875" y="8767"/>
                    <a:pt x="25657" y="12548"/>
                    <a:pt x="25657" y="17212"/>
                  </a:cubicBezTo>
                  <a:close/>
                </a:path>
              </a:pathLst>
            </a:custGeom>
            <a:grpFill/>
            <a:ln w="10548" cap="flat">
              <a:solidFill>
                <a:schemeClr val="accent1"/>
              </a:solidFill>
              <a:prstDash val="solid"/>
              <a:miter/>
            </a:ln>
          </p:spPr>
          <p:txBody>
            <a:bodyPr rtlCol="0" anchor="ctr"/>
            <a:lstStyle/>
            <a:p>
              <a:endParaRPr lang="en-US"/>
            </a:p>
          </p:txBody>
        </p:sp>
        <p:sp>
          <p:nvSpPr>
            <p:cNvPr id="659" name="Freeform: Shape 658">
              <a:extLst>
                <a:ext uri="{FF2B5EF4-FFF2-40B4-BE49-F238E27FC236}">
                  <a16:creationId xmlns:a16="http://schemas.microsoft.com/office/drawing/2014/main" id="{B1495265-B49E-474A-90D0-8616C39C9C8A}"/>
                </a:ext>
              </a:extLst>
            </p:cNvPr>
            <p:cNvSpPr/>
            <p:nvPr/>
          </p:nvSpPr>
          <p:spPr>
            <a:xfrm>
              <a:off x="11084368" y="5645196"/>
              <a:ext cx="10556" cy="10556"/>
            </a:xfrm>
            <a:custGeom>
              <a:avLst/>
              <a:gdLst/>
              <a:ahLst/>
              <a:cxnLst/>
              <a:rect l="l" t="t" r="r" b="b"/>
              <a:pathLst>
                <a:path w="10555" h="10555"/>
              </a:pathLst>
            </a:custGeom>
            <a:grpFill/>
            <a:ln w="10548" cap="flat">
              <a:solidFill>
                <a:schemeClr val="accent1"/>
              </a:solidFill>
              <a:prstDash val="solid"/>
              <a:miter/>
            </a:ln>
          </p:spPr>
          <p:txBody>
            <a:bodyPr rtlCol="0" anchor="ctr"/>
            <a:lstStyle/>
            <a:p>
              <a:endParaRPr lang="en-US"/>
            </a:p>
          </p:txBody>
        </p:sp>
        <p:sp>
          <p:nvSpPr>
            <p:cNvPr id="660" name="Freeform: Shape 659">
              <a:extLst>
                <a:ext uri="{FF2B5EF4-FFF2-40B4-BE49-F238E27FC236}">
                  <a16:creationId xmlns:a16="http://schemas.microsoft.com/office/drawing/2014/main" id="{18111FFB-CD3E-4054-B6B8-309738116FA5}"/>
                </a:ext>
              </a:extLst>
            </p:cNvPr>
            <p:cNvSpPr/>
            <p:nvPr/>
          </p:nvSpPr>
          <p:spPr>
            <a:xfrm>
              <a:off x="10800416" y="5278908"/>
              <a:ext cx="63335" cy="63335"/>
            </a:xfrm>
            <a:custGeom>
              <a:avLst/>
              <a:gdLst>
                <a:gd name="connsiteX0" fmla="*/ 63657 w 63335"/>
                <a:gd name="connsiteY0" fmla="*/ 36212 h 63335"/>
                <a:gd name="connsiteX1" fmla="*/ 36212 w 63335"/>
                <a:gd name="connsiteY1" fmla="*/ 63657 h 63335"/>
                <a:gd name="connsiteX2" fmla="*/ 8767 w 63335"/>
                <a:gd name="connsiteY2" fmla="*/ 36212 h 63335"/>
                <a:gd name="connsiteX3" fmla="*/ 36212 w 63335"/>
                <a:gd name="connsiteY3" fmla="*/ 8767 h 63335"/>
                <a:gd name="connsiteX4" fmla="*/ 63657 w 63335"/>
                <a:gd name="connsiteY4" fmla="*/ 36212 h 63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35" h="63335">
                  <a:moveTo>
                    <a:pt x="63657" y="36212"/>
                  </a:moveTo>
                  <a:cubicBezTo>
                    <a:pt x="63657" y="51370"/>
                    <a:pt x="51369" y="63657"/>
                    <a:pt x="36212" y="63657"/>
                  </a:cubicBezTo>
                  <a:cubicBezTo>
                    <a:pt x="21054" y="63657"/>
                    <a:pt x="8767" y="51370"/>
                    <a:pt x="8767" y="36212"/>
                  </a:cubicBezTo>
                  <a:cubicBezTo>
                    <a:pt x="8767" y="21054"/>
                    <a:pt x="21054" y="8767"/>
                    <a:pt x="36212" y="8767"/>
                  </a:cubicBezTo>
                  <a:cubicBezTo>
                    <a:pt x="51369" y="8767"/>
                    <a:pt x="63657" y="21054"/>
                    <a:pt x="63657" y="36212"/>
                  </a:cubicBezTo>
                  <a:close/>
                </a:path>
              </a:pathLst>
            </a:custGeom>
            <a:grpFill/>
            <a:ln w="10548" cap="flat">
              <a:solidFill>
                <a:schemeClr val="accent1"/>
              </a:solidFill>
              <a:prstDash val="solid"/>
              <a:miter/>
            </a:ln>
          </p:spPr>
          <p:txBody>
            <a:bodyPr rtlCol="0" anchor="ctr"/>
            <a:lstStyle/>
            <a:p>
              <a:endParaRPr lang="en-US"/>
            </a:p>
          </p:txBody>
        </p:sp>
        <p:sp>
          <p:nvSpPr>
            <p:cNvPr id="661" name="Freeform: Shape 660">
              <a:extLst>
                <a:ext uri="{FF2B5EF4-FFF2-40B4-BE49-F238E27FC236}">
                  <a16:creationId xmlns:a16="http://schemas.microsoft.com/office/drawing/2014/main" id="{2B451530-0ACF-4221-A9EC-B4E99FAF9D11}"/>
                </a:ext>
              </a:extLst>
            </p:cNvPr>
            <p:cNvSpPr/>
            <p:nvPr/>
          </p:nvSpPr>
          <p:spPr>
            <a:xfrm>
              <a:off x="11017866" y="5491081"/>
              <a:ext cx="116114" cy="116114"/>
            </a:xfrm>
            <a:custGeom>
              <a:avLst/>
              <a:gdLst>
                <a:gd name="connsiteX0" fmla="*/ 114325 w 116114"/>
                <a:gd name="connsiteY0" fmla="*/ 61546 h 116114"/>
                <a:gd name="connsiteX1" fmla="*/ 61546 w 116114"/>
                <a:gd name="connsiteY1" fmla="*/ 114325 h 116114"/>
                <a:gd name="connsiteX2" fmla="*/ 8767 w 116114"/>
                <a:gd name="connsiteY2" fmla="*/ 61546 h 116114"/>
                <a:gd name="connsiteX3" fmla="*/ 61546 w 116114"/>
                <a:gd name="connsiteY3" fmla="*/ 8767 h 116114"/>
                <a:gd name="connsiteX4" fmla="*/ 114325 w 116114"/>
                <a:gd name="connsiteY4" fmla="*/ 61546 h 116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114" h="116114">
                  <a:moveTo>
                    <a:pt x="114325" y="61546"/>
                  </a:moveTo>
                  <a:cubicBezTo>
                    <a:pt x="114325" y="90695"/>
                    <a:pt x="90695" y="114325"/>
                    <a:pt x="61546" y="114325"/>
                  </a:cubicBezTo>
                  <a:cubicBezTo>
                    <a:pt x="32396" y="114325"/>
                    <a:pt x="8767" y="90695"/>
                    <a:pt x="8767" y="61546"/>
                  </a:cubicBezTo>
                  <a:cubicBezTo>
                    <a:pt x="8767" y="32397"/>
                    <a:pt x="32396" y="8767"/>
                    <a:pt x="61546" y="8767"/>
                  </a:cubicBezTo>
                  <a:cubicBezTo>
                    <a:pt x="90695" y="8767"/>
                    <a:pt x="114325" y="32397"/>
                    <a:pt x="114325" y="61546"/>
                  </a:cubicBezTo>
                  <a:close/>
                </a:path>
              </a:pathLst>
            </a:custGeom>
            <a:grpFill/>
            <a:ln w="10548" cap="flat">
              <a:solidFill>
                <a:schemeClr val="accent1"/>
              </a:solidFill>
              <a:prstDash val="solid"/>
              <a:miter/>
            </a:ln>
          </p:spPr>
          <p:txBody>
            <a:bodyPr rtlCol="0" anchor="ctr"/>
            <a:lstStyle/>
            <a:p>
              <a:endParaRPr lang="en-US"/>
            </a:p>
          </p:txBody>
        </p:sp>
        <p:sp>
          <p:nvSpPr>
            <p:cNvPr id="662" name="Freeform: Shape 661">
              <a:extLst>
                <a:ext uri="{FF2B5EF4-FFF2-40B4-BE49-F238E27FC236}">
                  <a16:creationId xmlns:a16="http://schemas.microsoft.com/office/drawing/2014/main" id="{55D589F3-EB66-418B-8AE6-A29456F2FF79}"/>
                </a:ext>
              </a:extLst>
            </p:cNvPr>
            <p:cNvSpPr/>
            <p:nvPr/>
          </p:nvSpPr>
          <p:spPr>
            <a:xfrm>
              <a:off x="8571022" y="5623029"/>
              <a:ext cx="21112" cy="21112"/>
            </a:xfrm>
            <a:custGeom>
              <a:avLst/>
              <a:gdLst>
                <a:gd name="connsiteX0" fmla="*/ 17211 w 21111"/>
                <a:gd name="connsiteY0" fmla="*/ 12989 h 21111"/>
                <a:gd name="connsiteX1" fmla="*/ 12989 w 21111"/>
                <a:gd name="connsiteY1" fmla="*/ 17212 h 21111"/>
                <a:gd name="connsiteX2" fmla="*/ 8766 w 21111"/>
                <a:gd name="connsiteY2" fmla="*/ 12989 h 21111"/>
                <a:gd name="connsiteX3" fmla="*/ 12989 w 21111"/>
                <a:gd name="connsiteY3" fmla="*/ 8767 h 21111"/>
                <a:gd name="connsiteX4" fmla="*/ 17211 w 21111"/>
                <a:gd name="connsiteY4" fmla="*/ 12989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7211" y="12989"/>
                  </a:moveTo>
                  <a:cubicBezTo>
                    <a:pt x="17211" y="15321"/>
                    <a:pt x="15321" y="17212"/>
                    <a:pt x="12989" y="17212"/>
                  </a:cubicBezTo>
                  <a:cubicBezTo>
                    <a:pt x="10657" y="17212"/>
                    <a:pt x="8766" y="15321"/>
                    <a:pt x="8766" y="12989"/>
                  </a:cubicBezTo>
                  <a:cubicBezTo>
                    <a:pt x="8766" y="10657"/>
                    <a:pt x="10656" y="8767"/>
                    <a:pt x="12989" y="8767"/>
                  </a:cubicBezTo>
                  <a:cubicBezTo>
                    <a:pt x="15320" y="8767"/>
                    <a:pt x="17211" y="10657"/>
                    <a:pt x="17211" y="12989"/>
                  </a:cubicBezTo>
                  <a:close/>
                </a:path>
              </a:pathLst>
            </a:custGeom>
            <a:grpFill/>
            <a:ln w="10548" cap="flat">
              <a:solidFill>
                <a:schemeClr val="accent1"/>
              </a:solidFill>
              <a:prstDash val="solid"/>
              <a:miter/>
            </a:ln>
          </p:spPr>
          <p:txBody>
            <a:bodyPr rtlCol="0" anchor="ctr"/>
            <a:lstStyle/>
            <a:p>
              <a:endParaRPr lang="en-US"/>
            </a:p>
          </p:txBody>
        </p:sp>
        <p:sp>
          <p:nvSpPr>
            <p:cNvPr id="663" name="Freeform: Shape 662">
              <a:extLst>
                <a:ext uri="{FF2B5EF4-FFF2-40B4-BE49-F238E27FC236}">
                  <a16:creationId xmlns:a16="http://schemas.microsoft.com/office/drawing/2014/main" id="{C6DDC3CD-DC9A-417A-8884-1AAF69EE2AF7}"/>
                </a:ext>
              </a:extLst>
            </p:cNvPr>
            <p:cNvSpPr/>
            <p:nvPr/>
          </p:nvSpPr>
          <p:spPr>
            <a:xfrm>
              <a:off x="8432740" y="5730698"/>
              <a:ext cx="63335" cy="63335"/>
            </a:xfrm>
            <a:custGeom>
              <a:avLst/>
              <a:gdLst>
                <a:gd name="connsiteX0" fmla="*/ 55212 w 63335"/>
                <a:gd name="connsiteY0" fmla="*/ 31990 h 63335"/>
                <a:gd name="connsiteX1" fmla="*/ 31989 w 63335"/>
                <a:gd name="connsiteY1" fmla="*/ 55213 h 63335"/>
                <a:gd name="connsiteX2" fmla="*/ 8766 w 63335"/>
                <a:gd name="connsiteY2" fmla="*/ 31990 h 63335"/>
                <a:gd name="connsiteX3" fmla="*/ 31989 w 63335"/>
                <a:gd name="connsiteY3" fmla="*/ 8767 h 63335"/>
                <a:gd name="connsiteX4" fmla="*/ 55212 w 63335"/>
                <a:gd name="connsiteY4" fmla="*/ 31990 h 63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35" h="63335">
                  <a:moveTo>
                    <a:pt x="55212" y="31990"/>
                  </a:moveTo>
                  <a:cubicBezTo>
                    <a:pt x="55212" y="44815"/>
                    <a:pt x="44815" y="55213"/>
                    <a:pt x="31989" y="55213"/>
                  </a:cubicBezTo>
                  <a:cubicBezTo>
                    <a:pt x="19164" y="55213"/>
                    <a:pt x="8766" y="44815"/>
                    <a:pt x="8766" y="31990"/>
                  </a:cubicBezTo>
                  <a:cubicBezTo>
                    <a:pt x="8766" y="19164"/>
                    <a:pt x="19164" y="8767"/>
                    <a:pt x="31989" y="8767"/>
                  </a:cubicBezTo>
                  <a:cubicBezTo>
                    <a:pt x="44815" y="8767"/>
                    <a:pt x="55212" y="19164"/>
                    <a:pt x="55212" y="31990"/>
                  </a:cubicBezTo>
                  <a:close/>
                </a:path>
              </a:pathLst>
            </a:custGeom>
            <a:grpFill/>
            <a:ln w="10548" cap="flat">
              <a:solidFill>
                <a:schemeClr val="accent1"/>
              </a:solidFill>
              <a:prstDash val="solid"/>
              <a:miter/>
            </a:ln>
          </p:spPr>
          <p:txBody>
            <a:bodyPr rtlCol="0" anchor="ctr"/>
            <a:lstStyle/>
            <a:p>
              <a:endParaRPr lang="en-US"/>
            </a:p>
          </p:txBody>
        </p:sp>
        <p:sp>
          <p:nvSpPr>
            <p:cNvPr id="664" name="Freeform: Shape 663">
              <a:extLst>
                <a:ext uri="{FF2B5EF4-FFF2-40B4-BE49-F238E27FC236}">
                  <a16:creationId xmlns:a16="http://schemas.microsoft.com/office/drawing/2014/main" id="{69CAF273-65BD-40AE-966B-A86EE5EB87BA}"/>
                </a:ext>
              </a:extLst>
            </p:cNvPr>
            <p:cNvSpPr/>
            <p:nvPr/>
          </p:nvSpPr>
          <p:spPr>
            <a:xfrm>
              <a:off x="8771583" y="5658918"/>
              <a:ext cx="31668" cy="31668"/>
            </a:xfrm>
            <a:custGeom>
              <a:avLst/>
              <a:gdLst>
                <a:gd name="connsiteX0" fmla="*/ 31990 w 31667"/>
                <a:gd name="connsiteY0" fmla="*/ 20378 h 31667"/>
                <a:gd name="connsiteX1" fmla="*/ 20379 w 31667"/>
                <a:gd name="connsiteY1" fmla="*/ 31990 h 31667"/>
                <a:gd name="connsiteX2" fmla="*/ 8767 w 31667"/>
                <a:gd name="connsiteY2" fmla="*/ 20378 h 31667"/>
                <a:gd name="connsiteX3" fmla="*/ 20379 w 31667"/>
                <a:gd name="connsiteY3" fmla="*/ 8767 h 31667"/>
                <a:gd name="connsiteX4" fmla="*/ 31990 w 31667"/>
                <a:gd name="connsiteY4" fmla="*/ 20378 h 31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67" h="31667">
                  <a:moveTo>
                    <a:pt x="31990" y="20378"/>
                  </a:moveTo>
                  <a:cubicBezTo>
                    <a:pt x="31990" y="26791"/>
                    <a:pt x="26791" y="31990"/>
                    <a:pt x="20379" y="31990"/>
                  </a:cubicBezTo>
                  <a:cubicBezTo>
                    <a:pt x="13966" y="31990"/>
                    <a:pt x="8767" y="26791"/>
                    <a:pt x="8767" y="20378"/>
                  </a:cubicBezTo>
                  <a:cubicBezTo>
                    <a:pt x="8767" y="13965"/>
                    <a:pt x="13966" y="8767"/>
                    <a:pt x="20379" y="8767"/>
                  </a:cubicBezTo>
                  <a:cubicBezTo>
                    <a:pt x="26791" y="8767"/>
                    <a:pt x="31990" y="13965"/>
                    <a:pt x="31990" y="20378"/>
                  </a:cubicBezTo>
                  <a:close/>
                </a:path>
              </a:pathLst>
            </a:custGeom>
            <a:grpFill/>
            <a:ln w="10548" cap="flat">
              <a:solidFill>
                <a:schemeClr val="accent1"/>
              </a:solidFill>
              <a:prstDash val="solid"/>
              <a:miter/>
            </a:ln>
          </p:spPr>
          <p:txBody>
            <a:bodyPr rtlCol="0" anchor="ctr"/>
            <a:lstStyle/>
            <a:p>
              <a:endParaRPr lang="en-US"/>
            </a:p>
          </p:txBody>
        </p:sp>
        <p:sp>
          <p:nvSpPr>
            <p:cNvPr id="665" name="Freeform: Shape 664">
              <a:extLst>
                <a:ext uri="{FF2B5EF4-FFF2-40B4-BE49-F238E27FC236}">
                  <a16:creationId xmlns:a16="http://schemas.microsoft.com/office/drawing/2014/main" id="{FA33C0AF-835C-44A0-BD94-CFAB42C8F74D}"/>
                </a:ext>
              </a:extLst>
            </p:cNvPr>
            <p:cNvSpPr/>
            <p:nvPr/>
          </p:nvSpPr>
          <p:spPr>
            <a:xfrm>
              <a:off x="8705081" y="5735976"/>
              <a:ext cx="21112" cy="21112"/>
            </a:xfrm>
            <a:custGeom>
              <a:avLst/>
              <a:gdLst>
                <a:gd name="connsiteX0" fmla="*/ 17211 w 21111"/>
                <a:gd name="connsiteY0" fmla="*/ 12989 h 21111"/>
                <a:gd name="connsiteX1" fmla="*/ 12989 w 21111"/>
                <a:gd name="connsiteY1" fmla="*/ 17212 h 21111"/>
                <a:gd name="connsiteX2" fmla="*/ 8766 w 21111"/>
                <a:gd name="connsiteY2" fmla="*/ 12989 h 21111"/>
                <a:gd name="connsiteX3" fmla="*/ 12989 w 21111"/>
                <a:gd name="connsiteY3" fmla="*/ 8767 h 21111"/>
                <a:gd name="connsiteX4" fmla="*/ 17211 w 21111"/>
                <a:gd name="connsiteY4" fmla="*/ 12989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17211" y="12989"/>
                  </a:moveTo>
                  <a:cubicBezTo>
                    <a:pt x="17211" y="15321"/>
                    <a:pt x="15321" y="17212"/>
                    <a:pt x="12989" y="17212"/>
                  </a:cubicBezTo>
                  <a:cubicBezTo>
                    <a:pt x="10657" y="17212"/>
                    <a:pt x="8766" y="15321"/>
                    <a:pt x="8766" y="12989"/>
                  </a:cubicBezTo>
                  <a:cubicBezTo>
                    <a:pt x="8766" y="10657"/>
                    <a:pt x="10656" y="8767"/>
                    <a:pt x="12989" y="8767"/>
                  </a:cubicBezTo>
                  <a:cubicBezTo>
                    <a:pt x="15320" y="8767"/>
                    <a:pt x="17211" y="10657"/>
                    <a:pt x="17211" y="12989"/>
                  </a:cubicBezTo>
                  <a:close/>
                </a:path>
              </a:pathLst>
            </a:custGeom>
            <a:grpFill/>
            <a:ln w="10548" cap="flat">
              <a:solidFill>
                <a:schemeClr val="accent1"/>
              </a:solidFill>
              <a:prstDash val="solid"/>
              <a:miter/>
            </a:ln>
          </p:spPr>
          <p:txBody>
            <a:bodyPr rtlCol="0" anchor="ctr"/>
            <a:lstStyle/>
            <a:p>
              <a:endParaRPr lang="en-US"/>
            </a:p>
          </p:txBody>
        </p:sp>
        <p:sp>
          <p:nvSpPr>
            <p:cNvPr id="666" name="Freeform: Shape 665">
              <a:extLst>
                <a:ext uri="{FF2B5EF4-FFF2-40B4-BE49-F238E27FC236}">
                  <a16:creationId xmlns:a16="http://schemas.microsoft.com/office/drawing/2014/main" id="{2FEDEF72-DFE0-4C5E-ACED-59139AA54FCC}"/>
                </a:ext>
              </a:extLst>
            </p:cNvPr>
            <p:cNvSpPr/>
            <p:nvPr/>
          </p:nvSpPr>
          <p:spPr>
            <a:xfrm>
              <a:off x="8672358" y="5712753"/>
              <a:ext cx="21112" cy="21112"/>
            </a:xfrm>
            <a:custGeom>
              <a:avLst/>
              <a:gdLst>
                <a:gd name="connsiteX0" fmla="*/ 21434 w 21111"/>
                <a:gd name="connsiteY0" fmla="*/ 15100 h 21111"/>
                <a:gd name="connsiteX1" fmla="*/ 15100 w 21111"/>
                <a:gd name="connsiteY1" fmla="*/ 21434 h 21111"/>
                <a:gd name="connsiteX2" fmla="*/ 8767 w 21111"/>
                <a:gd name="connsiteY2" fmla="*/ 15100 h 21111"/>
                <a:gd name="connsiteX3" fmla="*/ 15100 w 21111"/>
                <a:gd name="connsiteY3" fmla="*/ 8767 h 21111"/>
                <a:gd name="connsiteX4" fmla="*/ 21434 w 21111"/>
                <a:gd name="connsiteY4" fmla="*/ 15100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21434" y="15100"/>
                  </a:moveTo>
                  <a:cubicBezTo>
                    <a:pt x="21434" y="18598"/>
                    <a:pt x="18598" y="21434"/>
                    <a:pt x="15100" y="21434"/>
                  </a:cubicBezTo>
                  <a:cubicBezTo>
                    <a:pt x="11603" y="21434"/>
                    <a:pt x="8767" y="18598"/>
                    <a:pt x="8767" y="15100"/>
                  </a:cubicBezTo>
                  <a:cubicBezTo>
                    <a:pt x="8767" y="11602"/>
                    <a:pt x="11603" y="8767"/>
                    <a:pt x="15100" y="8767"/>
                  </a:cubicBezTo>
                  <a:cubicBezTo>
                    <a:pt x="18598" y="8767"/>
                    <a:pt x="21434" y="11602"/>
                    <a:pt x="21434" y="15100"/>
                  </a:cubicBezTo>
                  <a:close/>
                </a:path>
              </a:pathLst>
            </a:custGeom>
            <a:grpFill/>
            <a:ln w="10548" cap="flat">
              <a:solidFill>
                <a:schemeClr val="accent1"/>
              </a:solidFill>
              <a:prstDash val="solid"/>
              <a:miter/>
            </a:ln>
          </p:spPr>
          <p:txBody>
            <a:bodyPr rtlCol="0" anchor="ctr"/>
            <a:lstStyle/>
            <a:p>
              <a:endParaRPr lang="en-US"/>
            </a:p>
          </p:txBody>
        </p:sp>
        <p:sp>
          <p:nvSpPr>
            <p:cNvPr id="667" name="Freeform: Shape 666">
              <a:extLst>
                <a:ext uri="{FF2B5EF4-FFF2-40B4-BE49-F238E27FC236}">
                  <a16:creationId xmlns:a16="http://schemas.microsoft.com/office/drawing/2014/main" id="{D59FBB54-CF41-4E45-AA62-FE219C829B0D}"/>
                </a:ext>
              </a:extLst>
            </p:cNvPr>
            <p:cNvSpPr/>
            <p:nvPr/>
          </p:nvSpPr>
          <p:spPr>
            <a:xfrm>
              <a:off x="8740971" y="5732809"/>
              <a:ext cx="21112" cy="21112"/>
            </a:xfrm>
            <a:custGeom>
              <a:avLst/>
              <a:gdLst>
                <a:gd name="connsiteX0" fmla="*/ 21434 w 21111"/>
                <a:gd name="connsiteY0" fmla="*/ 15100 h 21111"/>
                <a:gd name="connsiteX1" fmla="*/ 15100 w 21111"/>
                <a:gd name="connsiteY1" fmla="*/ 21434 h 21111"/>
                <a:gd name="connsiteX2" fmla="*/ 8767 w 21111"/>
                <a:gd name="connsiteY2" fmla="*/ 15100 h 21111"/>
                <a:gd name="connsiteX3" fmla="*/ 15100 w 21111"/>
                <a:gd name="connsiteY3" fmla="*/ 8767 h 21111"/>
                <a:gd name="connsiteX4" fmla="*/ 21434 w 21111"/>
                <a:gd name="connsiteY4" fmla="*/ 15100 h 2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1" h="21111">
                  <a:moveTo>
                    <a:pt x="21434" y="15100"/>
                  </a:moveTo>
                  <a:cubicBezTo>
                    <a:pt x="21434" y="18598"/>
                    <a:pt x="18598" y="21434"/>
                    <a:pt x="15100" y="21434"/>
                  </a:cubicBezTo>
                  <a:cubicBezTo>
                    <a:pt x="11603" y="21434"/>
                    <a:pt x="8767" y="18598"/>
                    <a:pt x="8767" y="15100"/>
                  </a:cubicBezTo>
                  <a:cubicBezTo>
                    <a:pt x="8767" y="11602"/>
                    <a:pt x="11603" y="8767"/>
                    <a:pt x="15100" y="8767"/>
                  </a:cubicBezTo>
                  <a:cubicBezTo>
                    <a:pt x="18598" y="8767"/>
                    <a:pt x="21434" y="11602"/>
                    <a:pt x="21434" y="15100"/>
                  </a:cubicBezTo>
                  <a:close/>
                </a:path>
              </a:pathLst>
            </a:custGeom>
            <a:grpFill/>
            <a:ln w="10548" cap="flat">
              <a:solidFill>
                <a:schemeClr val="accent1"/>
              </a:solidFill>
              <a:prstDash val="solid"/>
              <a:miter/>
            </a:ln>
          </p:spPr>
          <p:txBody>
            <a:bodyPr rtlCol="0" anchor="ctr"/>
            <a:lstStyle/>
            <a:p>
              <a:endParaRPr lang="en-US"/>
            </a:p>
          </p:txBody>
        </p:sp>
        <p:sp>
          <p:nvSpPr>
            <p:cNvPr id="668" name="Freeform: Shape 667">
              <a:extLst>
                <a:ext uri="{FF2B5EF4-FFF2-40B4-BE49-F238E27FC236}">
                  <a16:creationId xmlns:a16="http://schemas.microsoft.com/office/drawing/2014/main" id="{AF984366-1605-4FB9-9BFD-5E7C3423627F}"/>
                </a:ext>
              </a:extLst>
            </p:cNvPr>
            <p:cNvSpPr/>
            <p:nvPr/>
          </p:nvSpPr>
          <p:spPr>
            <a:xfrm>
              <a:off x="8862363" y="5682141"/>
              <a:ext cx="31668" cy="31668"/>
            </a:xfrm>
            <a:custGeom>
              <a:avLst/>
              <a:gdLst>
                <a:gd name="connsiteX0" fmla="*/ 25656 w 31667"/>
                <a:gd name="connsiteY0" fmla="*/ 17212 h 31667"/>
                <a:gd name="connsiteX1" fmla="*/ 17212 w 31667"/>
                <a:gd name="connsiteY1" fmla="*/ 25656 h 31667"/>
                <a:gd name="connsiteX2" fmla="*/ 8767 w 31667"/>
                <a:gd name="connsiteY2" fmla="*/ 17212 h 31667"/>
                <a:gd name="connsiteX3" fmla="*/ 17212 w 31667"/>
                <a:gd name="connsiteY3" fmla="*/ 8767 h 31667"/>
                <a:gd name="connsiteX4" fmla="*/ 25656 w 31667"/>
                <a:gd name="connsiteY4" fmla="*/ 17212 h 31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67" h="31667">
                  <a:moveTo>
                    <a:pt x="25656" y="17212"/>
                  </a:moveTo>
                  <a:cubicBezTo>
                    <a:pt x="25656" y="21875"/>
                    <a:pt x="21876" y="25656"/>
                    <a:pt x="17212" y="25656"/>
                  </a:cubicBezTo>
                  <a:cubicBezTo>
                    <a:pt x="12548" y="25656"/>
                    <a:pt x="8767" y="21875"/>
                    <a:pt x="8767" y="17212"/>
                  </a:cubicBezTo>
                  <a:cubicBezTo>
                    <a:pt x="8767" y="12548"/>
                    <a:pt x="12548" y="8767"/>
                    <a:pt x="17212" y="8767"/>
                  </a:cubicBezTo>
                  <a:cubicBezTo>
                    <a:pt x="21876" y="8767"/>
                    <a:pt x="25656" y="12548"/>
                    <a:pt x="25656" y="17212"/>
                  </a:cubicBezTo>
                  <a:close/>
                </a:path>
              </a:pathLst>
            </a:custGeom>
            <a:grpFill/>
            <a:ln w="10548" cap="flat">
              <a:solidFill>
                <a:schemeClr val="accent1"/>
              </a:solidFill>
              <a:prstDash val="solid"/>
              <a:miter/>
            </a:ln>
          </p:spPr>
          <p:txBody>
            <a:bodyPr rtlCol="0" anchor="ctr"/>
            <a:lstStyle/>
            <a:p>
              <a:endParaRPr lang="en-US"/>
            </a:p>
          </p:txBody>
        </p:sp>
        <p:sp>
          <p:nvSpPr>
            <p:cNvPr id="670" name="Freeform: Shape 669">
              <a:extLst>
                <a:ext uri="{FF2B5EF4-FFF2-40B4-BE49-F238E27FC236}">
                  <a16:creationId xmlns:a16="http://schemas.microsoft.com/office/drawing/2014/main" id="{39E71780-EA3C-4BF8-81E2-F5A1E1A289CC}"/>
                </a:ext>
              </a:extLst>
            </p:cNvPr>
            <p:cNvSpPr/>
            <p:nvPr/>
          </p:nvSpPr>
          <p:spPr>
            <a:xfrm>
              <a:off x="8939421" y="5669474"/>
              <a:ext cx="10556" cy="10556"/>
            </a:xfrm>
            <a:custGeom>
              <a:avLst/>
              <a:gdLst/>
              <a:ahLst/>
              <a:cxnLst/>
              <a:rect l="l" t="t" r="r" b="b"/>
              <a:pathLst>
                <a:path w="10555" h="10555"/>
              </a:pathLst>
            </a:custGeom>
            <a:grpFill/>
            <a:ln w="10548" cap="flat">
              <a:solidFill>
                <a:schemeClr val="accent1"/>
              </a:solidFill>
              <a:prstDash val="solid"/>
              <a:miter/>
            </a:ln>
          </p:spPr>
          <p:txBody>
            <a:bodyPr rtlCol="0" anchor="ctr"/>
            <a:lstStyle/>
            <a:p>
              <a:endParaRPr lang="en-US"/>
            </a:p>
          </p:txBody>
        </p:sp>
        <p:sp>
          <p:nvSpPr>
            <p:cNvPr id="671" name="Freeform: Shape 670">
              <a:extLst>
                <a:ext uri="{FF2B5EF4-FFF2-40B4-BE49-F238E27FC236}">
                  <a16:creationId xmlns:a16="http://schemas.microsoft.com/office/drawing/2014/main" id="{29EFBE6C-53BE-4584-9389-DBDEBFFB00F6}"/>
                </a:ext>
              </a:extLst>
            </p:cNvPr>
            <p:cNvSpPr/>
            <p:nvPr/>
          </p:nvSpPr>
          <p:spPr>
            <a:xfrm>
              <a:off x="8650191" y="5506914"/>
              <a:ext cx="63335" cy="63335"/>
            </a:xfrm>
            <a:custGeom>
              <a:avLst/>
              <a:gdLst>
                <a:gd name="connsiteX0" fmla="*/ 63657 w 63335"/>
                <a:gd name="connsiteY0" fmla="*/ 36212 h 63335"/>
                <a:gd name="connsiteX1" fmla="*/ 36212 w 63335"/>
                <a:gd name="connsiteY1" fmla="*/ 63657 h 63335"/>
                <a:gd name="connsiteX2" fmla="*/ 8767 w 63335"/>
                <a:gd name="connsiteY2" fmla="*/ 36212 h 63335"/>
                <a:gd name="connsiteX3" fmla="*/ 36212 w 63335"/>
                <a:gd name="connsiteY3" fmla="*/ 8767 h 63335"/>
                <a:gd name="connsiteX4" fmla="*/ 63657 w 63335"/>
                <a:gd name="connsiteY4" fmla="*/ 36212 h 63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35" h="63335">
                  <a:moveTo>
                    <a:pt x="63657" y="36212"/>
                  </a:moveTo>
                  <a:cubicBezTo>
                    <a:pt x="63657" y="51370"/>
                    <a:pt x="51370" y="63657"/>
                    <a:pt x="36212" y="63657"/>
                  </a:cubicBezTo>
                  <a:cubicBezTo>
                    <a:pt x="21055" y="63657"/>
                    <a:pt x="8767" y="51370"/>
                    <a:pt x="8767" y="36212"/>
                  </a:cubicBezTo>
                  <a:cubicBezTo>
                    <a:pt x="8767" y="21054"/>
                    <a:pt x="21055" y="8767"/>
                    <a:pt x="36212" y="8767"/>
                  </a:cubicBezTo>
                  <a:cubicBezTo>
                    <a:pt x="51370" y="8767"/>
                    <a:pt x="63657" y="21054"/>
                    <a:pt x="63657" y="36212"/>
                  </a:cubicBezTo>
                  <a:close/>
                </a:path>
              </a:pathLst>
            </a:custGeom>
            <a:grpFill/>
            <a:ln w="10548" cap="flat">
              <a:solidFill>
                <a:schemeClr val="accent1"/>
              </a:solidFill>
              <a:prstDash val="solid"/>
              <a:miter/>
            </a:ln>
          </p:spPr>
          <p:txBody>
            <a:bodyPr rtlCol="0" anchor="ctr"/>
            <a:lstStyle/>
            <a:p>
              <a:endParaRPr lang="en-US"/>
            </a:p>
          </p:txBody>
        </p:sp>
        <p:sp>
          <p:nvSpPr>
            <p:cNvPr id="672" name="Freeform: Shape 671">
              <a:extLst>
                <a:ext uri="{FF2B5EF4-FFF2-40B4-BE49-F238E27FC236}">
                  <a16:creationId xmlns:a16="http://schemas.microsoft.com/office/drawing/2014/main" id="{2A59ED26-C05D-458B-A744-0A6D16C85E8B}"/>
                </a:ext>
              </a:extLst>
            </p:cNvPr>
            <p:cNvSpPr/>
            <p:nvPr/>
          </p:nvSpPr>
          <p:spPr>
            <a:xfrm>
              <a:off x="11389432" y="5383411"/>
              <a:ext cx="95003" cy="95003"/>
            </a:xfrm>
            <a:custGeom>
              <a:avLst/>
              <a:gdLst>
                <a:gd name="connsiteX0" fmla="*/ 91102 w 95002"/>
                <a:gd name="connsiteY0" fmla="*/ 49935 h 95002"/>
                <a:gd name="connsiteX1" fmla="*/ 49934 w 95002"/>
                <a:gd name="connsiteY1" fmla="*/ 91102 h 95002"/>
                <a:gd name="connsiteX2" fmla="*/ 8766 w 95002"/>
                <a:gd name="connsiteY2" fmla="*/ 49935 h 95002"/>
                <a:gd name="connsiteX3" fmla="*/ 49934 w 95002"/>
                <a:gd name="connsiteY3" fmla="*/ 8767 h 95002"/>
                <a:gd name="connsiteX4" fmla="*/ 91102 w 95002"/>
                <a:gd name="connsiteY4" fmla="*/ 49935 h 95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02" h="95002">
                  <a:moveTo>
                    <a:pt x="91102" y="49935"/>
                  </a:moveTo>
                  <a:cubicBezTo>
                    <a:pt x="91102" y="72671"/>
                    <a:pt x="72671" y="91102"/>
                    <a:pt x="49934" y="91102"/>
                  </a:cubicBezTo>
                  <a:cubicBezTo>
                    <a:pt x="27198" y="91102"/>
                    <a:pt x="8766" y="72671"/>
                    <a:pt x="8766" y="49935"/>
                  </a:cubicBezTo>
                  <a:cubicBezTo>
                    <a:pt x="8766" y="27198"/>
                    <a:pt x="27198" y="8767"/>
                    <a:pt x="49934" y="8767"/>
                  </a:cubicBezTo>
                  <a:cubicBezTo>
                    <a:pt x="72671" y="8767"/>
                    <a:pt x="91102" y="27198"/>
                    <a:pt x="91102" y="49935"/>
                  </a:cubicBezTo>
                  <a:close/>
                </a:path>
              </a:pathLst>
            </a:custGeom>
            <a:grpFill/>
            <a:ln w="10548" cap="flat">
              <a:solidFill>
                <a:schemeClr val="accent1"/>
              </a:solidFill>
              <a:prstDash val="solid"/>
              <a:miter/>
            </a:ln>
          </p:spPr>
          <p:txBody>
            <a:bodyPr rtlCol="0" anchor="ctr"/>
            <a:lstStyle/>
            <a:p>
              <a:endParaRPr lang="en-US"/>
            </a:p>
          </p:txBody>
        </p:sp>
        <p:sp>
          <p:nvSpPr>
            <p:cNvPr id="673" name="Freeform: Shape 672">
              <a:extLst>
                <a:ext uri="{FF2B5EF4-FFF2-40B4-BE49-F238E27FC236}">
                  <a16:creationId xmlns:a16="http://schemas.microsoft.com/office/drawing/2014/main" id="{CBB19FD7-A175-4054-B1A5-AE980152FEEE}"/>
                </a:ext>
              </a:extLst>
            </p:cNvPr>
            <p:cNvSpPr/>
            <p:nvPr/>
          </p:nvSpPr>
          <p:spPr>
            <a:xfrm>
              <a:off x="11402099" y="5506914"/>
              <a:ext cx="73891" cy="73891"/>
            </a:xfrm>
            <a:custGeom>
              <a:avLst/>
              <a:gdLst>
                <a:gd name="connsiteX0" fmla="*/ 65769 w 73890"/>
                <a:gd name="connsiteY0" fmla="*/ 37268 h 73890"/>
                <a:gd name="connsiteX1" fmla="*/ 37268 w 73890"/>
                <a:gd name="connsiteY1" fmla="*/ 65768 h 73890"/>
                <a:gd name="connsiteX2" fmla="*/ 8768 w 73890"/>
                <a:gd name="connsiteY2" fmla="*/ 37268 h 73890"/>
                <a:gd name="connsiteX3" fmla="*/ 37268 w 73890"/>
                <a:gd name="connsiteY3" fmla="*/ 8767 h 73890"/>
                <a:gd name="connsiteX4" fmla="*/ 65769 w 73890"/>
                <a:gd name="connsiteY4" fmla="*/ 37268 h 7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90" h="73890">
                  <a:moveTo>
                    <a:pt x="65769" y="37268"/>
                  </a:moveTo>
                  <a:cubicBezTo>
                    <a:pt x="65769" y="53008"/>
                    <a:pt x="53008" y="65768"/>
                    <a:pt x="37268" y="65768"/>
                  </a:cubicBezTo>
                  <a:cubicBezTo>
                    <a:pt x="21527" y="65768"/>
                    <a:pt x="8768" y="53008"/>
                    <a:pt x="8768" y="37268"/>
                  </a:cubicBezTo>
                  <a:cubicBezTo>
                    <a:pt x="8768" y="21527"/>
                    <a:pt x="21529" y="8767"/>
                    <a:pt x="37268" y="8767"/>
                  </a:cubicBezTo>
                  <a:cubicBezTo>
                    <a:pt x="53009" y="8767"/>
                    <a:pt x="65769" y="21527"/>
                    <a:pt x="65769" y="37268"/>
                  </a:cubicBezTo>
                  <a:close/>
                </a:path>
              </a:pathLst>
            </a:custGeom>
            <a:grpFill/>
            <a:ln w="10548" cap="flat">
              <a:solidFill>
                <a:schemeClr val="accent1"/>
              </a:solidFill>
              <a:prstDash val="solid"/>
              <a:miter/>
            </a:ln>
          </p:spPr>
          <p:txBody>
            <a:bodyPr rtlCol="0" anchor="ctr"/>
            <a:lstStyle/>
            <a:p>
              <a:endParaRPr lang="en-US"/>
            </a:p>
          </p:txBody>
        </p:sp>
        <p:sp>
          <p:nvSpPr>
            <p:cNvPr id="674" name="Freeform: Shape 673">
              <a:extLst>
                <a:ext uri="{FF2B5EF4-FFF2-40B4-BE49-F238E27FC236}">
                  <a16:creationId xmlns:a16="http://schemas.microsoft.com/office/drawing/2014/main" id="{A9271FE3-D627-4C2E-BD66-B1B999502D56}"/>
                </a:ext>
              </a:extLst>
            </p:cNvPr>
            <p:cNvSpPr/>
            <p:nvPr/>
          </p:nvSpPr>
          <p:spPr>
            <a:xfrm>
              <a:off x="11411599" y="5608250"/>
              <a:ext cx="52779" cy="52779"/>
            </a:xfrm>
            <a:custGeom>
              <a:avLst/>
              <a:gdLst>
                <a:gd name="connsiteX0" fmla="*/ 46768 w 52779"/>
                <a:gd name="connsiteY0" fmla="*/ 27767 h 52779"/>
                <a:gd name="connsiteX1" fmla="*/ 27767 w 52779"/>
                <a:gd name="connsiteY1" fmla="*/ 46768 h 52779"/>
                <a:gd name="connsiteX2" fmla="*/ 8766 w 52779"/>
                <a:gd name="connsiteY2" fmla="*/ 27767 h 52779"/>
                <a:gd name="connsiteX3" fmla="*/ 27767 w 52779"/>
                <a:gd name="connsiteY3" fmla="*/ 8767 h 52779"/>
                <a:gd name="connsiteX4" fmla="*/ 46768 w 52779"/>
                <a:gd name="connsiteY4" fmla="*/ 27767 h 52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79" h="52779">
                  <a:moveTo>
                    <a:pt x="46768" y="27767"/>
                  </a:moveTo>
                  <a:cubicBezTo>
                    <a:pt x="46768" y="38261"/>
                    <a:pt x="38261" y="46768"/>
                    <a:pt x="27767" y="46768"/>
                  </a:cubicBezTo>
                  <a:cubicBezTo>
                    <a:pt x="17273" y="46768"/>
                    <a:pt x="8766" y="38261"/>
                    <a:pt x="8766" y="27767"/>
                  </a:cubicBezTo>
                  <a:cubicBezTo>
                    <a:pt x="8766" y="17274"/>
                    <a:pt x="17273" y="8767"/>
                    <a:pt x="27767" y="8767"/>
                  </a:cubicBezTo>
                  <a:cubicBezTo>
                    <a:pt x="38261" y="8767"/>
                    <a:pt x="46768" y="17274"/>
                    <a:pt x="46768" y="27767"/>
                  </a:cubicBezTo>
                  <a:close/>
                </a:path>
              </a:pathLst>
            </a:custGeom>
            <a:grpFill/>
            <a:ln w="10548" cap="flat">
              <a:solidFill>
                <a:schemeClr val="accent1"/>
              </a:solidFill>
              <a:prstDash val="solid"/>
              <a:miter/>
            </a:ln>
          </p:spPr>
          <p:txBody>
            <a:bodyPr rtlCol="0" anchor="ctr"/>
            <a:lstStyle/>
            <a:p>
              <a:endParaRPr lang="en-US"/>
            </a:p>
          </p:txBody>
        </p:sp>
        <p:sp>
          <p:nvSpPr>
            <p:cNvPr id="675" name="Freeform: Shape 674">
              <a:extLst>
                <a:ext uri="{FF2B5EF4-FFF2-40B4-BE49-F238E27FC236}">
                  <a16:creationId xmlns:a16="http://schemas.microsoft.com/office/drawing/2014/main" id="{0075B075-58A7-4AA2-BF94-2A8020BF2587}"/>
                </a:ext>
              </a:extLst>
            </p:cNvPr>
            <p:cNvSpPr/>
            <p:nvPr/>
          </p:nvSpPr>
          <p:spPr>
            <a:xfrm>
              <a:off x="12023838" y="5767644"/>
              <a:ext cx="63335" cy="63335"/>
            </a:xfrm>
            <a:custGeom>
              <a:avLst/>
              <a:gdLst>
                <a:gd name="connsiteX0" fmla="*/ 63657 w 63335"/>
                <a:gd name="connsiteY0" fmla="*/ 36212 h 63335"/>
                <a:gd name="connsiteX1" fmla="*/ 36212 w 63335"/>
                <a:gd name="connsiteY1" fmla="*/ 63657 h 63335"/>
                <a:gd name="connsiteX2" fmla="*/ 8767 w 63335"/>
                <a:gd name="connsiteY2" fmla="*/ 36212 h 63335"/>
                <a:gd name="connsiteX3" fmla="*/ 36212 w 63335"/>
                <a:gd name="connsiteY3" fmla="*/ 8767 h 63335"/>
                <a:gd name="connsiteX4" fmla="*/ 63657 w 63335"/>
                <a:gd name="connsiteY4" fmla="*/ 36212 h 63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35" h="63335">
                  <a:moveTo>
                    <a:pt x="63657" y="36212"/>
                  </a:moveTo>
                  <a:cubicBezTo>
                    <a:pt x="63657" y="51370"/>
                    <a:pt x="51369" y="63657"/>
                    <a:pt x="36212" y="63657"/>
                  </a:cubicBezTo>
                  <a:cubicBezTo>
                    <a:pt x="21055" y="63657"/>
                    <a:pt x="8767" y="51370"/>
                    <a:pt x="8767" y="36212"/>
                  </a:cubicBezTo>
                  <a:cubicBezTo>
                    <a:pt x="8767" y="21054"/>
                    <a:pt x="21055" y="8767"/>
                    <a:pt x="36212" y="8767"/>
                  </a:cubicBezTo>
                  <a:cubicBezTo>
                    <a:pt x="51369" y="8767"/>
                    <a:pt x="63657" y="21054"/>
                    <a:pt x="63657" y="36212"/>
                  </a:cubicBezTo>
                  <a:close/>
                </a:path>
              </a:pathLst>
            </a:custGeom>
            <a:grpFill/>
            <a:ln w="10548" cap="flat">
              <a:solidFill>
                <a:schemeClr val="accent1"/>
              </a:solidFill>
              <a:prstDash val="solid"/>
              <a:miter/>
            </a:ln>
          </p:spPr>
          <p:txBody>
            <a:bodyPr rtlCol="0" anchor="ctr"/>
            <a:lstStyle/>
            <a:p>
              <a:endParaRPr lang="en-US"/>
            </a:p>
          </p:txBody>
        </p:sp>
        <p:sp>
          <p:nvSpPr>
            <p:cNvPr id="676" name="Freeform: Shape 675">
              <a:extLst>
                <a:ext uri="{FF2B5EF4-FFF2-40B4-BE49-F238E27FC236}">
                  <a16:creationId xmlns:a16="http://schemas.microsoft.com/office/drawing/2014/main" id="{E345DC20-1767-4E29-AABC-D31DF6A276D7}"/>
                </a:ext>
              </a:extLst>
            </p:cNvPr>
            <p:cNvSpPr/>
            <p:nvPr/>
          </p:nvSpPr>
          <p:spPr>
            <a:xfrm>
              <a:off x="10228289" y="6200433"/>
              <a:ext cx="95003" cy="95003"/>
            </a:xfrm>
            <a:custGeom>
              <a:avLst/>
              <a:gdLst>
                <a:gd name="connsiteX0" fmla="*/ 93213 w 95002"/>
                <a:gd name="connsiteY0" fmla="*/ 50990 h 95002"/>
                <a:gd name="connsiteX1" fmla="*/ 50990 w 95002"/>
                <a:gd name="connsiteY1" fmla="*/ 93214 h 95002"/>
                <a:gd name="connsiteX2" fmla="*/ 8767 w 95002"/>
                <a:gd name="connsiteY2" fmla="*/ 50990 h 95002"/>
                <a:gd name="connsiteX3" fmla="*/ 50990 w 95002"/>
                <a:gd name="connsiteY3" fmla="*/ 8767 h 95002"/>
                <a:gd name="connsiteX4" fmla="*/ 93213 w 95002"/>
                <a:gd name="connsiteY4" fmla="*/ 50990 h 95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02" h="95002">
                  <a:moveTo>
                    <a:pt x="93213" y="50990"/>
                  </a:moveTo>
                  <a:cubicBezTo>
                    <a:pt x="93213" y="74310"/>
                    <a:pt x="74310" y="93214"/>
                    <a:pt x="50990" y="93214"/>
                  </a:cubicBezTo>
                  <a:cubicBezTo>
                    <a:pt x="27670" y="93214"/>
                    <a:pt x="8767" y="74310"/>
                    <a:pt x="8767" y="50990"/>
                  </a:cubicBezTo>
                  <a:cubicBezTo>
                    <a:pt x="8767" y="27671"/>
                    <a:pt x="27670" y="8767"/>
                    <a:pt x="50990" y="8767"/>
                  </a:cubicBezTo>
                  <a:cubicBezTo>
                    <a:pt x="74310" y="8767"/>
                    <a:pt x="93213" y="27671"/>
                    <a:pt x="93213" y="50990"/>
                  </a:cubicBezTo>
                  <a:close/>
                </a:path>
              </a:pathLst>
            </a:custGeom>
            <a:grpFill/>
            <a:ln w="10548" cap="flat">
              <a:solidFill>
                <a:schemeClr val="accent1"/>
              </a:solidFill>
              <a:prstDash val="solid"/>
              <a:miter/>
            </a:ln>
          </p:spPr>
          <p:txBody>
            <a:bodyPr rtlCol="0" anchor="ctr"/>
            <a:lstStyle/>
            <a:p>
              <a:endParaRPr lang="en-US"/>
            </a:p>
          </p:txBody>
        </p:sp>
        <p:sp>
          <p:nvSpPr>
            <p:cNvPr id="677" name="Freeform: Shape 676">
              <a:extLst>
                <a:ext uri="{FF2B5EF4-FFF2-40B4-BE49-F238E27FC236}">
                  <a16:creationId xmlns:a16="http://schemas.microsoft.com/office/drawing/2014/main" id="{C0B38BA1-85B2-4E5E-BE10-7E1A67166BFC}"/>
                </a:ext>
              </a:extLst>
            </p:cNvPr>
            <p:cNvSpPr/>
            <p:nvPr/>
          </p:nvSpPr>
          <p:spPr>
            <a:xfrm>
              <a:off x="10240956" y="6094875"/>
              <a:ext cx="73891" cy="73891"/>
            </a:xfrm>
            <a:custGeom>
              <a:avLst/>
              <a:gdLst>
                <a:gd name="connsiteX0" fmla="*/ 67879 w 73890"/>
                <a:gd name="connsiteY0" fmla="*/ 38323 h 73890"/>
                <a:gd name="connsiteX1" fmla="*/ 38323 w 73890"/>
                <a:gd name="connsiteY1" fmla="*/ 67880 h 73890"/>
                <a:gd name="connsiteX2" fmla="*/ 8767 w 73890"/>
                <a:gd name="connsiteY2" fmla="*/ 38323 h 73890"/>
                <a:gd name="connsiteX3" fmla="*/ 38323 w 73890"/>
                <a:gd name="connsiteY3" fmla="*/ 8767 h 73890"/>
                <a:gd name="connsiteX4" fmla="*/ 67879 w 73890"/>
                <a:gd name="connsiteY4" fmla="*/ 38323 h 7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90" h="73890">
                  <a:moveTo>
                    <a:pt x="67879" y="38323"/>
                  </a:moveTo>
                  <a:cubicBezTo>
                    <a:pt x="67879" y="54647"/>
                    <a:pt x="54646" y="67880"/>
                    <a:pt x="38323" y="67880"/>
                  </a:cubicBezTo>
                  <a:cubicBezTo>
                    <a:pt x="22000" y="67880"/>
                    <a:pt x="8767" y="54647"/>
                    <a:pt x="8767" y="38323"/>
                  </a:cubicBezTo>
                  <a:cubicBezTo>
                    <a:pt x="8767" y="22000"/>
                    <a:pt x="22000" y="8767"/>
                    <a:pt x="38323" y="8767"/>
                  </a:cubicBezTo>
                  <a:cubicBezTo>
                    <a:pt x="54646" y="8767"/>
                    <a:pt x="67879" y="22000"/>
                    <a:pt x="67879" y="38323"/>
                  </a:cubicBezTo>
                  <a:close/>
                </a:path>
              </a:pathLst>
            </a:custGeom>
            <a:grpFill/>
            <a:ln w="10548" cap="flat">
              <a:solidFill>
                <a:schemeClr val="accent1"/>
              </a:solidFill>
              <a:prstDash val="solid"/>
              <a:miter/>
            </a:ln>
          </p:spPr>
          <p:txBody>
            <a:bodyPr rtlCol="0" anchor="ctr"/>
            <a:lstStyle/>
            <a:p>
              <a:endParaRPr lang="en-US"/>
            </a:p>
          </p:txBody>
        </p:sp>
        <p:sp>
          <p:nvSpPr>
            <p:cNvPr id="678" name="Freeform: Shape 677">
              <a:extLst>
                <a:ext uri="{FF2B5EF4-FFF2-40B4-BE49-F238E27FC236}">
                  <a16:creationId xmlns:a16="http://schemas.microsoft.com/office/drawing/2014/main" id="{EA4860CB-87F9-4D18-B1C8-6FC92258BE25}"/>
                </a:ext>
              </a:extLst>
            </p:cNvPr>
            <p:cNvSpPr/>
            <p:nvPr/>
          </p:nvSpPr>
          <p:spPr>
            <a:xfrm>
              <a:off x="10252568" y="6017817"/>
              <a:ext cx="52779" cy="52779"/>
            </a:xfrm>
            <a:custGeom>
              <a:avLst/>
              <a:gdLst>
                <a:gd name="connsiteX0" fmla="*/ 44657 w 52779"/>
                <a:gd name="connsiteY0" fmla="*/ 26712 h 52779"/>
                <a:gd name="connsiteX1" fmla="*/ 26712 w 52779"/>
                <a:gd name="connsiteY1" fmla="*/ 44657 h 52779"/>
                <a:gd name="connsiteX2" fmla="*/ 8767 w 52779"/>
                <a:gd name="connsiteY2" fmla="*/ 26712 h 52779"/>
                <a:gd name="connsiteX3" fmla="*/ 26712 w 52779"/>
                <a:gd name="connsiteY3" fmla="*/ 8767 h 52779"/>
                <a:gd name="connsiteX4" fmla="*/ 44657 w 52779"/>
                <a:gd name="connsiteY4" fmla="*/ 26712 h 52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79" h="52779">
                  <a:moveTo>
                    <a:pt x="44657" y="26712"/>
                  </a:moveTo>
                  <a:cubicBezTo>
                    <a:pt x="44657" y="36622"/>
                    <a:pt x="36623" y="44657"/>
                    <a:pt x="26712" y="44657"/>
                  </a:cubicBezTo>
                  <a:cubicBezTo>
                    <a:pt x="16801" y="44657"/>
                    <a:pt x="8767" y="36622"/>
                    <a:pt x="8767" y="26712"/>
                  </a:cubicBezTo>
                  <a:cubicBezTo>
                    <a:pt x="8767" y="16801"/>
                    <a:pt x="16801" y="8767"/>
                    <a:pt x="26712" y="8767"/>
                  </a:cubicBezTo>
                  <a:cubicBezTo>
                    <a:pt x="36623" y="8767"/>
                    <a:pt x="44657" y="16801"/>
                    <a:pt x="44657" y="26712"/>
                  </a:cubicBezTo>
                  <a:close/>
                </a:path>
              </a:pathLst>
            </a:custGeom>
            <a:grpFill/>
            <a:ln w="10548" cap="flat">
              <a:solidFill>
                <a:schemeClr val="accent1"/>
              </a:solidFill>
              <a:prstDash val="solid"/>
              <a:miter/>
            </a:ln>
          </p:spPr>
          <p:txBody>
            <a:bodyPr rtlCol="0" anchor="ctr"/>
            <a:lstStyle/>
            <a:p>
              <a:endParaRPr lang="en-US"/>
            </a:p>
          </p:txBody>
        </p:sp>
        <p:sp>
          <p:nvSpPr>
            <p:cNvPr id="679" name="Freeform: Shape 678">
              <a:extLst>
                <a:ext uri="{FF2B5EF4-FFF2-40B4-BE49-F238E27FC236}">
                  <a16:creationId xmlns:a16="http://schemas.microsoft.com/office/drawing/2014/main" id="{5AEBC944-05A4-461C-BF1D-4D3D0D6F9D44}"/>
                </a:ext>
              </a:extLst>
            </p:cNvPr>
            <p:cNvSpPr/>
            <p:nvPr/>
          </p:nvSpPr>
          <p:spPr>
            <a:xfrm>
              <a:off x="8849376" y="5466482"/>
              <a:ext cx="10556" cy="517236"/>
            </a:xfrm>
            <a:custGeom>
              <a:avLst/>
              <a:gdLst>
                <a:gd name="connsiteX0" fmla="*/ 3809 w 0"/>
                <a:gd name="connsiteY0" fmla="*/ 515767 h 517236"/>
                <a:gd name="connsiteX1" fmla="*/ 3809 w 0"/>
                <a:gd name="connsiteY1" fmla="*/ 3809 h 517236"/>
              </a:gdLst>
              <a:ahLst/>
              <a:cxnLst>
                <a:cxn ang="0">
                  <a:pos x="connsiteX0" y="connsiteY0"/>
                </a:cxn>
                <a:cxn ang="0">
                  <a:pos x="connsiteX1" y="connsiteY1"/>
                </a:cxn>
              </a:cxnLst>
              <a:rect l="l" t="t" r="r" b="b"/>
              <a:pathLst>
                <a:path h="517236">
                  <a:moveTo>
                    <a:pt x="3809" y="515767"/>
                  </a:moveTo>
                  <a:lnTo>
                    <a:pt x="3809" y="3809"/>
                  </a:lnTo>
                </a:path>
              </a:pathLst>
            </a:custGeom>
            <a:grpFill/>
            <a:ln w="4582" cap="flat">
              <a:solidFill>
                <a:schemeClr val="accent1"/>
              </a:solidFill>
              <a:prstDash val="solid"/>
              <a:miter/>
            </a:ln>
          </p:spPr>
          <p:txBody>
            <a:bodyPr rtlCol="0" anchor="ctr"/>
            <a:lstStyle/>
            <a:p>
              <a:endParaRPr lang="en-US"/>
            </a:p>
          </p:txBody>
        </p:sp>
        <p:sp>
          <p:nvSpPr>
            <p:cNvPr id="680" name="Freeform: Shape 679">
              <a:extLst>
                <a:ext uri="{FF2B5EF4-FFF2-40B4-BE49-F238E27FC236}">
                  <a16:creationId xmlns:a16="http://schemas.microsoft.com/office/drawing/2014/main" id="{A57D564E-2298-4776-A87A-F4C0F398FC7C}"/>
                </a:ext>
              </a:extLst>
            </p:cNvPr>
            <p:cNvSpPr/>
            <p:nvPr/>
          </p:nvSpPr>
          <p:spPr>
            <a:xfrm>
              <a:off x="8830490" y="5959554"/>
              <a:ext cx="42223" cy="42223"/>
            </a:xfrm>
            <a:custGeom>
              <a:avLst/>
              <a:gdLst>
                <a:gd name="connsiteX0" fmla="*/ 37473 w 42223"/>
                <a:gd name="connsiteY0" fmla="*/ 22695 h 42223"/>
                <a:gd name="connsiteX1" fmla="*/ 22695 w 42223"/>
                <a:gd name="connsiteY1" fmla="*/ 37473 h 42223"/>
                <a:gd name="connsiteX2" fmla="*/ 7916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6" y="37473"/>
                    <a:pt x="22695" y="37473"/>
                  </a:cubicBezTo>
                  <a:cubicBezTo>
                    <a:pt x="14533" y="37473"/>
                    <a:pt x="7916" y="30857"/>
                    <a:pt x="7916" y="22695"/>
                  </a:cubicBezTo>
                  <a:cubicBezTo>
                    <a:pt x="7916" y="14533"/>
                    <a:pt x="14533" y="7917"/>
                    <a:pt x="22695" y="7917"/>
                  </a:cubicBezTo>
                  <a:cubicBezTo>
                    <a:pt x="30856"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681" name="Freeform: Shape 680">
              <a:extLst>
                <a:ext uri="{FF2B5EF4-FFF2-40B4-BE49-F238E27FC236}">
                  <a16:creationId xmlns:a16="http://schemas.microsoft.com/office/drawing/2014/main" id="{B83B9AAC-B22B-4000-B349-558CB7EBDB5F}"/>
                </a:ext>
              </a:extLst>
            </p:cNvPr>
            <p:cNvSpPr/>
            <p:nvPr/>
          </p:nvSpPr>
          <p:spPr>
            <a:xfrm>
              <a:off x="8830490" y="5448652"/>
              <a:ext cx="42223" cy="42223"/>
            </a:xfrm>
            <a:custGeom>
              <a:avLst/>
              <a:gdLst>
                <a:gd name="connsiteX0" fmla="*/ 37473 w 42223"/>
                <a:gd name="connsiteY0" fmla="*/ 22695 h 42223"/>
                <a:gd name="connsiteX1" fmla="*/ 22695 w 42223"/>
                <a:gd name="connsiteY1" fmla="*/ 37473 h 42223"/>
                <a:gd name="connsiteX2" fmla="*/ 7916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6" y="37473"/>
                    <a:pt x="22695" y="37473"/>
                  </a:cubicBezTo>
                  <a:cubicBezTo>
                    <a:pt x="14533" y="37473"/>
                    <a:pt x="7916" y="30857"/>
                    <a:pt x="7916" y="22695"/>
                  </a:cubicBezTo>
                  <a:cubicBezTo>
                    <a:pt x="7916" y="14533"/>
                    <a:pt x="14533" y="7917"/>
                    <a:pt x="22695" y="7917"/>
                  </a:cubicBezTo>
                  <a:cubicBezTo>
                    <a:pt x="30856"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682" name="Freeform: Shape 681">
              <a:extLst>
                <a:ext uri="{FF2B5EF4-FFF2-40B4-BE49-F238E27FC236}">
                  <a16:creationId xmlns:a16="http://schemas.microsoft.com/office/drawing/2014/main" id="{BE10D526-BE0D-4AA6-B0DD-18A3377954CE}"/>
                </a:ext>
              </a:extLst>
            </p:cNvPr>
            <p:cNvSpPr/>
            <p:nvPr/>
          </p:nvSpPr>
          <p:spPr>
            <a:xfrm>
              <a:off x="8953879" y="5708211"/>
              <a:ext cx="10556" cy="306120"/>
            </a:xfrm>
            <a:custGeom>
              <a:avLst/>
              <a:gdLst>
                <a:gd name="connsiteX0" fmla="*/ 3809 w 0"/>
                <a:gd name="connsiteY0" fmla="*/ 305706 h 306119"/>
                <a:gd name="connsiteX1" fmla="*/ 3809 w 0"/>
                <a:gd name="connsiteY1" fmla="*/ 3809 h 306119"/>
              </a:gdLst>
              <a:ahLst/>
              <a:cxnLst>
                <a:cxn ang="0">
                  <a:pos x="connsiteX0" y="connsiteY0"/>
                </a:cxn>
                <a:cxn ang="0">
                  <a:pos x="connsiteX1" y="connsiteY1"/>
                </a:cxn>
              </a:cxnLst>
              <a:rect l="l" t="t" r="r" b="b"/>
              <a:pathLst>
                <a:path h="306119">
                  <a:moveTo>
                    <a:pt x="3809" y="305706"/>
                  </a:moveTo>
                  <a:lnTo>
                    <a:pt x="3809" y="3809"/>
                  </a:lnTo>
                </a:path>
              </a:pathLst>
            </a:custGeom>
            <a:grpFill/>
            <a:ln w="4582" cap="flat">
              <a:solidFill>
                <a:schemeClr val="accent1"/>
              </a:solidFill>
              <a:prstDash val="solid"/>
              <a:miter/>
            </a:ln>
          </p:spPr>
          <p:txBody>
            <a:bodyPr rtlCol="0" anchor="ctr"/>
            <a:lstStyle/>
            <a:p>
              <a:endParaRPr lang="en-US"/>
            </a:p>
          </p:txBody>
        </p:sp>
        <p:sp>
          <p:nvSpPr>
            <p:cNvPr id="683" name="Freeform: Shape 682">
              <a:extLst>
                <a:ext uri="{FF2B5EF4-FFF2-40B4-BE49-F238E27FC236}">
                  <a16:creationId xmlns:a16="http://schemas.microsoft.com/office/drawing/2014/main" id="{414FF8E0-65F3-4CBA-B58A-0897FEDA33E9}"/>
                </a:ext>
              </a:extLst>
            </p:cNvPr>
            <p:cNvSpPr/>
            <p:nvPr/>
          </p:nvSpPr>
          <p:spPr>
            <a:xfrm>
              <a:off x="8934993" y="5991222"/>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1140"/>
                    <a:pt x="31140" y="37473"/>
                    <a:pt x="22695" y="37473"/>
                  </a:cubicBezTo>
                  <a:cubicBezTo>
                    <a:pt x="14250" y="37473"/>
                    <a:pt x="7917" y="31140"/>
                    <a:pt x="7917" y="22695"/>
                  </a:cubicBezTo>
                  <a:cubicBezTo>
                    <a:pt x="7917" y="14250"/>
                    <a:pt x="14250" y="7917"/>
                    <a:pt x="22695" y="7917"/>
                  </a:cubicBezTo>
                  <a:cubicBezTo>
                    <a:pt x="31140" y="7917"/>
                    <a:pt x="37473" y="14250"/>
                    <a:pt x="37473" y="22695"/>
                  </a:cubicBezTo>
                  <a:close/>
                </a:path>
              </a:pathLst>
            </a:custGeom>
            <a:grpFill/>
            <a:ln w="9525" cap="flat">
              <a:solidFill>
                <a:schemeClr val="accent1"/>
              </a:solidFill>
              <a:prstDash val="solid"/>
              <a:miter/>
            </a:ln>
          </p:spPr>
          <p:txBody>
            <a:bodyPr rtlCol="0" anchor="ctr"/>
            <a:lstStyle/>
            <a:p>
              <a:endParaRPr lang="en-US"/>
            </a:p>
          </p:txBody>
        </p:sp>
        <p:sp>
          <p:nvSpPr>
            <p:cNvPr id="684" name="Freeform: Shape 683">
              <a:extLst>
                <a:ext uri="{FF2B5EF4-FFF2-40B4-BE49-F238E27FC236}">
                  <a16:creationId xmlns:a16="http://schemas.microsoft.com/office/drawing/2014/main" id="{63047973-CE5F-4E17-B3CE-44CDD76E2A94}"/>
                </a:ext>
              </a:extLst>
            </p:cNvPr>
            <p:cNvSpPr/>
            <p:nvPr/>
          </p:nvSpPr>
          <p:spPr>
            <a:xfrm>
              <a:off x="8934993" y="5690380"/>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40" y="7917"/>
                    <a:pt x="22695" y="7917"/>
                  </a:cubicBezTo>
                  <a:cubicBezTo>
                    <a:pt x="14250" y="7917"/>
                    <a:pt x="7917" y="14250"/>
                    <a:pt x="7917" y="22695"/>
                  </a:cubicBezTo>
                  <a:cubicBezTo>
                    <a:pt x="7917" y="31140"/>
                    <a:pt x="14250" y="37473"/>
                    <a:pt x="22695" y="37473"/>
                  </a:cubicBezTo>
                  <a:cubicBezTo>
                    <a:pt x="31140"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685" name="Freeform: Shape 684">
              <a:extLst>
                <a:ext uri="{FF2B5EF4-FFF2-40B4-BE49-F238E27FC236}">
                  <a16:creationId xmlns:a16="http://schemas.microsoft.com/office/drawing/2014/main" id="{5DBBD451-6E60-427E-A08A-F076E54DE363}"/>
                </a:ext>
              </a:extLst>
            </p:cNvPr>
            <p:cNvSpPr/>
            <p:nvPr/>
          </p:nvSpPr>
          <p:spPr>
            <a:xfrm>
              <a:off x="9505950" y="5698711"/>
              <a:ext cx="10556" cy="432790"/>
            </a:xfrm>
            <a:custGeom>
              <a:avLst/>
              <a:gdLst>
                <a:gd name="connsiteX0" fmla="*/ 3809 w 0"/>
                <a:gd name="connsiteY0" fmla="*/ 431321 h 432789"/>
                <a:gd name="connsiteX1" fmla="*/ 3809 w 0"/>
                <a:gd name="connsiteY1" fmla="*/ 3809 h 432789"/>
              </a:gdLst>
              <a:ahLst/>
              <a:cxnLst>
                <a:cxn ang="0">
                  <a:pos x="connsiteX0" y="connsiteY0"/>
                </a:cxn>
                <a:cxn ang="0">
                  <a:pos x="connsiteX1" y="connsiteY1"/>
                </a:cxn>
              </a:cxnLst>
              <a:rect l="l" t="t" r="r" b="b"/>
              <a:pathLst>
                <a:path h="432789">
                  <a:moveTo>
                    <a:pt x="3809" y="431321"/>
                  </a:moveTo>
                  <a:lnTo>
                    <a:pt x="3809" y="3809"/>
                  </a:lnTo>
                </a:path>
              </a:pathLst>
            </a:custGeom>
            <a:grpFill/>
            <a:ln w="4582" cap="flat">
              <a:solidFill>
                <a:schemeClr val="accent1"/>
              </a:solidFill>
              <a:prstDash val="solid"/>
              <a:miter/>
            </a:ln>
          </p:spPr>
          <p:txBody>
            <a:bodyPr rtlCol="0" anchor="ctr"/>
            <a:lstStyle/>
            <a:p>
              <a:endParaRPr lang="en-US"/>
            </a:p>
          </p:txBody>
        </p:sp>
        <p:sp>
          <p:nvSpPr>
            <p:cNvPr id="686" name="Freeform: Shape 685">
              <a:extLst>
                <a:ext uri="{FF2B5EF4-FFF2-40B4-BE49-F238E27FC236}">
                  <a16:creationId xmlns:a16="http://schemas.microsoft.com/office/drawing/2014/main" id="{5DEAFD65-2A2B-48FA-9AAF-63A6037E1C20}"/>
                </a:ext>
              </a:extLst>
            </p:cNvPr>
            <p:cNvSpPr/>
            <p:nvPr/>
          </p:nvSpPr>
          <p:spPr>
            <a:xfrm>
              <a:off x="9487063" y="6107336"/>
              <a:ext cx="42223" cy="42223"/>
            </a:xfrm>
            <a:custGeom>
              <a:avLst/>
              <a:gdLst>
                <a:gd name="connsiteX0" fmla="*/ 37473 w 42223"/>
                <a:gd name="connsiteY0" fmla="*/ 22695 h 42223"/>
                <a:gd name="connsiteX1" fmla="*/ 22695 w 42223"/>
                <a:gd name="connsiteY1" fmla="*/ 37473 h 42223"/>
                <a:gd name="connsiteX2" fmla="*/ 7916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6" y="37473"/>
                    <a:pt x="22695" y="37473"/>
                  </a:cubicBezTo>
                  <a:cubicBezTo>
                    <a:pt x="14533" y="37473"/>
                    <a:pt x="7916" y="30857"/>
                    <a:pt x="7916" y="22695"/>
                  </a:cubicBezTo>
                  <a:cubicBezTo>
                    <a:pt x="7916" y="14533"/>
                    <a:pt x="14533" y="7917"/>
                    <a:pt x="22695" y="7917"/>
                  </a:cubicBezTo>
                  <a:cubicBezTo>
                    <a:pt x="30856"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687" name="Freeform: Shape 686">
              <a:extLst>
                <a:ext uri="{FF2B5EF4-FFF2-40B4-BE49-F238E27FC236}">
                  <a16:creationId xmlns:a16="http://schemas.microsoft.com/office/drawing/2014/main" id="{50CAFEB0-8F84-411F-93FD-88D015D7F7EE}"/>
                </a:ext>
              </a:extLst>
            </p:cNvPr>
            <p:cNvSpPr/>
            <p:nvPr/>
          </p:nvSpPr>
          <p:spPr>
            <a:xfrm>
              <a:off x="9487063" y="5680880"/>
              <a:ext cx="42223" cy="42223"/>
            </a:xfrm>
            <a:custGeom>
              <a:avLst/>
              <a:gdLst>
                <a:gd name="connsiteX0" fmla="*/ 37473 w 42223"/>
                <a:gd name="connsiteY0" fmla="*/ 22695 h 42223"/>
                <a:gd name="connsiteX1" fmla="*/ 22695 w 42223"/>
                <a:gd name="connsiteY1" fmla="*/ 37473 h 42223"/>
                <a:gd name="connsiteX2" fmla="*/ 7916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6" y="37473"/>
                    <a:pt x="22695" y="37473"/>
                  </a:cubicBezTo>
                  <a:cubicBezTo>
                    <a:pt x="14533" y="37473"/>
                    <a:pt x="7916" y="30857"/>
                    <a:pt x="7916" y="22695"/>
                  </a:cubicBezTo>
                  <a:cubicBezTo>
                    <a:pt x="7916" y="14533"/>
                    <a:pt x="14533" y="7917"/>
                    <a:pt x="22695" y="7917"/>
                  </a:cubicBezTo>
                  <a:cubicBezTo>
                    <a:pt x="30856"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688" name="Freeform: Shape 687">
              <a:extLst>
                <a:ext uri="{FF2B5EF4-FFF2-40B4-BE49-F238E27FC236}">
                  <a16:creationId xmlns:a16="http://schemas.microsoft.com/office/drawing/2014/main" id="{4C847FFD-005A-4704-B5D1-22CEE32174F5}"/>
                </a:ext>
              </a:extLst>
            </p:cNvPr>
            <p:cNvSpPr/>
            <p:nvPr/>
          </p:nvSpPr>
          <p:spPr>
            <a:xfrm>
              <a:off x="9566118" y="5806380"/>
              <a:ext cx="10556" cy="200561"/>
            </a:xfrm>
            <a:custGeom>
              <a:avLst/>
              <a:gdLst>
                <a:gd name="connsiteX0" fmla="*/ 3809 w 0"/>
                <a:gd name="connsiteY0" fmla="*/ 3809 h 200561"/>
                <a:gd name="connsiteX1" fmla="*/ 3809 w 0"/>
                <a:gd name="connsiteY1" fmla="*/ 196981 h 200561"/>
              </a:gdLst>
              <a:ahLst/>
              <a:cxnLst>
                <a:cxn ang="0">
                  <a:pos x="connsiteX0" y="connsiteY0"/>
                </a:cxn>
                <a:cxn ang="0">
                  <a:pos x="connsiteX1" y="connsiteY1"/>
                </a:cxn>
              </a:cxnLst>
              <a:rect l="l" t="t" r="r" b="b"/>
              <a:pathLst>
                <a:path h="200561">
                  <a:moveTo>
                    <a:pt x="3809" y="3809"/>
                  </a:moveTo>
                  <a:lnTo>
                    <a:pt x="3809" y="196981"/>
                  </a:lnTo>
                </a:path>
              </a:pathLst>
            </a:custGeom>
            <a:grpFill/>
            <a:ln w="4582" cap="flat">
              <a:solidFill>
                <a:schemeClr val="accent1"/>
              </a:solidFill>
              <a:prstDash val="solid"/>
              <a:miter/>
            </a:ln>
          </p:spPr>
          <p:txBody>
            <a:bodyPr rtlCol="0" anchor="ctr"/>
            <a:lstStyle/>
            <a:p>
              <a:endParaRPr lang="en-US"/>
            </a:p>
          </p:txBody>
        </p:sp>
        <p:sp>
          <p:nvSpPr>
            <p:cNvPr id="689" name="Freeform: Shape 688">
              <a:extLst>
                <a:ext uri="{FF2B5EF4-FFF2-40B4-BE49-F238E27FC236}">
                  <a16:creationId xmlns:a16="http://schemas.microsoft.com/office/drawing/2014/main" id="{8490F910-8D0F-4B10-899C-BDE20307E095}"/>
                </a:ext>
              </a:extLst>
            </p:cNvPr>
            <p:cNvSpPr/>
            <p:nvPr/>
          </p:nvSpPr>
          <p:spPr>
            <a:xfrm>
              <a:off x="9546176" y="5787494"/>
              <a:ext cx="42223" cy="42223"/>
            </a:xfrm>
            <a:custGeom>
              <a:avLst/>
              <a:gdLst>
                <a:gd name="connsiteX0" fmla="*/ 7917 w 42223"/>
                <a:gd name="connsiteY0" fmla="*/ 22695 h 42223"/>
                <a:gd name="connsiteX1" fmla="*/ 22695 w 42223"/>
                <a:gd name="connsiteY1" fmla="*/ 7917 h 42223"/>
                <a:gd name="connsiteX2" fmla="*/ 37474 w 42223"/>
                <a:gd name="connsiteY2" fmla="*/ 22695 h 42223"/>
                <a:gd name="connsiteX3" fmla="*/ 22695 w 42223"/>
                <a:gd name="connsiteY3" fmla="*/ 37473 h 42223"/>
                <a:gd name="connsiteX4" fmla="*/ 7917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7917" y="22695"/>
                  </a:moveTo>
                  <a:cubicBezTo>
                    <a:pt x="7917" y="14250"/>
                    <a:pt x="14251" y="7917"/>
                    <a:pt x="22695" y="7917"/>
                  </a:cubicBezTo>
                  <a:cubicBezTo>
                    <a:pt x="31140" y="7917"/>
                    <a:pt x="37474" y="14250"/>
                    <a:pt x="37474" y="22695"/>
                  </a:cubicBezTo>
                  <a:cubicBezTo>
                    <a:pt x="37474" y="31140"/>
                    <a:pt x="31140" y="37473"/>
                    <a:pt x="22695" y="37473"/>
                  </a:cubicBezTo>
                  <a:cubicBezTo>
                    <a:pt x="14251" y="37473"/>
                    <a:pt x="7917" y="31140"/>
                    <a:pt x="7917" y="22695"/>
                  </a:cubicBezTo>
                  <a:close/>
                </a:path>
              </a:pathLst>
            </a:custGeom>
            <a:grpFill/>
            <a:ln w="9525" cap="flat">
              <a:solidFill>
                <a:schemeClr val="accent1"/>
              </a:solidFill>
              <a:prstDash val="solid"/>
              <a:miter/>
            </a:ln>
          </p:spPr>
          <p:txBody>
            <a:bodyPr rtlCol="0" anchor="ctr"/>
            <a:lstStyle/>
            <a:p>
              <a:endParaRPr lang="en-US"/>
            </a:p>
          </p:txBody>
        </p:sp>
        <p:sp>
          <p:nvSpPr>
            <p:cNvPr id="690" name="Freeform: Shape 689">
              <a:extLst>
                <a:ext uri="{FF2B5EF4-FFF2-40B4-BE49-F238E27FC236}">
                  <a16:creationId xmlns:a16="http://schemas.microsoft.com/office/drawing/2014/main" id="{A6D0D78D-B9A8-4FDD-A37D-77BE0F5993E8}"/>
                </a:ext>
              </a:extLst>
            </p:cNvPr>
            <p:cNvSpPr/>
            <p:nvPr/>
          </p:nvSpPr>
          <p:spPr>
            <a:xfrm>
              <a:off x="9546176" y="5980666"/>
              <a:ext cx="42223" cy="42223"/>
            </a:xfrm>
            <a:custGeom>
              <a:avLst/>
              <a:gdLst>
                <a:gd name="connsiteX0" fmla="*/ 7917 w 42223"/>
                <a:gd name="connsiteY0" fmla="*/ 22695 h 42223"/>
                <a:gd name="connsiteX1" fmla="*/ 22695 w 42223"/>
                <a:gd name="connsiteY1" fmla="*/ 37473 h 42223"/>
                <a:gd name="connsiteX2" fmla="*/ 37474 w 42223"/>
                <a:gd name="connsiteY2" fmla="*/ 22695 h 42223"/>
                <a:gd name="connsiteX3" fmla="*/ 22695 w 42223"/>
                <a:gd name="connsiteY3" fmla="*/ 7917 h 42223"/>
                <a:gd name="connsiteX4" fmla="*/ 7917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7917" y="22695"/>
                  </a:moveTo>
                  <a:cubicBezTo>
                    <a:pt x="7917" y="31140"/>
                    <a:pt x="14251" y="37473"/>
                    <a:pt x="22695" y="37473"/>
                  </a:cubicBezTo>
                  <a:cubicBezTo>
                    <a:pt x="31140" y="37473"/>
                    <a:pt x="37474" y="31140"/>
                    <a:pt x="37474" y="22695"/>
                  </a:cubicBezTo>
                  <a:cubicBezTo>
                    <a:pt x="37474" y="14250"/>
                    <a:pt x="31140" y="7917"/>
                    <a:pt x="22695" y="7917"/>
                  </a:cubicBezTo>
                  <a:cubicBezTo>
                    <a:pt x="14251" y="7917"/>
                    <a:pt x="7917" y="14250"/>
                    <a:pt x="7917" y="22695"/>
                  </a:cubicBezTo>
                  <a:close/>
                </a:path>
              </a:pathLst>
            </a:custGeom>
            <a:grpFill/>
            <a:ln w="9525" cap="flat">
              <a:solidFill>
                <a:schemeClr val="accent1"/>
              </a:solidFill>
              <a:prstDash val="solid"/>
              <a:miter/>
            </a:ln>
          </p:spPr>
          <p:txBody>
            <a:bodyPr rtlCol="0" anchor="ctr"/>
            <a:lstStyle/>
            <a:p>
              <a:endParaRPr lang="en-US"/>
            </a:p>
          </p:txBody>
        </p:sp>
        <p:sp>
          <p:nvSpPr>
            <p:cNvPr id="691" name="Freeform: Shape 690">
              <a:extLst>
                <a:ext uri="{FF2B5EF4-FFF2-40B4-BE49-F238E27FC236}">
                  <a16:creationId xmlns:a16="http://schemas.microsoft.com/office/drawing/2014/main" id="{17E660C1-FEFA-4D3E-8B3E-495816CD0D7F}"/>
                </a:ext>
              </a:extLst>
            </p:cNvPr>
            <p:cNvSpPr/>
            <p:nvPr/>
          </p:nvSpPr>
          <p:spPr>
            <a:xfrm>
              <a:off x="9686455" y="5517150"/>
              <a:ext cx="10556" cy="453901"/>
            </a:xfrm>
            <a:custGeom>
              <a:avLst/>
              <a:gdLst>
                <a:gd name="connsiteX0" fmla="*/ 3809 w 0"/>
                <a:gd name="connsiteY0" fmla="*/ 454543 h 453901"/>
                <a:gd name="connsiteX1" fmla="*/ 3809 w 0"/>
                <a:gd name="connsiteY1" fmla="*/ 3809 h 453901"/>
              </a:gdLst>
              <a:ahLst/>
              <a:cxnLst>
                <a:cxn ang="0">
                  <a:pos x="connsiteX0" y="connsiteY0"/>
                </a:cxn>
                <a:cxn ang="0">
                  <a:pos x="connsiteX1" y="connsiteY1"/>
                </a:cxn>
              </a:cxnLst>
              <a:rect l="l" t="t" r="r" b="b"/>
              <a:pathLst>
                <a:path h="453901">
                  <a:moveTo>
                    <a:pt x="3809" y="454543"/>
                  </a:moveTo>
                  <a:lnTo>
                    <a:pt x="3809" y="3809"/>
                  </a:lnTo>
                </a:path>
              </a:pathLst>
            </a:custGeom>
            <a:grpFill/>
            <a:ln w="4582" cap="flat">
              <a:solidFill>
                <a:schemeClr val="accent1"/>
              </a:solidFill>
              <a:prstDash val="solid"/>
              <a:miter/>
            </a:ln>
          </p:spPr>
          <p:txBody>
            <a:bodyPr rtlCol="0" anchor="ctr"/>
            <a:lstStyle/>
            <a:p>
              <a:endParaRPr lang="en-US"/>
            </a:p>
          </p:txBody>
        </p:sp>
        <p:sp>
          <p:nvSpPr>
            <p:cNvPr id="692" name="Freeform: Shape 691">
              <a:extLst>
                <a:ext uri="{FF2B5EF4-FFF2-40B4-BE49-F238E27FC236}">
                  <a16:creationId xmlns:a16="http://schemas.microsoft.com/office/drawing/2014/main" id="{894F8F80-7F8A-4C2F-AACC-247AB73526A1}"/>
                </a:ext>
              </a:extLst>
            </p:cNvPr>
            <p:cNvSpPr/>
            <p:nvPr/>
          </p:nvSpPr>
          <p:spPr>
            <a:xfrm>
              <a:off x="9667568" y="5948999"/>
              <a:ext cx="42223" cy="42223"/>
            </a:xfrm>
            <a:custGeom>
              <a:avLst/>
              <a:gdLst>
                <a:gd name="connsiteX0" fmla="*/ 37474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4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4" y="22695"/>
                  </a:moveTo>
                  <a:cubicBezTo>
                    <a:pt x="37474" y="31140"/>
                    <a:pt x="31140" y="37473"/>
                    <a:pt x="22695" y="37473"/>
                  </a:cubicBezTo>
                  <a:cubicBezTo>
                    <a:pt x="14251" y="37473"/>
                    <a:pt x="7917" y="31140"/>
                    <a:pt x="7917" y="22695"/>
                  </a:cubicBezTo>
                  <a:cubicBezTo>
                    <a:pt x="7917" y="14250"/>
                    <a:pt x="14251" y="7917"/>
                    <a:pt x="22695" y="7917"/>
                  </a:cubicBezTo>
                  <a:cubicBezTo>
                    <a:pt x="31140" y="7917"/>
                    <a:pt x="37474" y="14250"/>
                    <a:pt x="37474" y="22695"/>
                  </a:cubicBezTo>
                  <a:close/>
                </a:path>
              </a:pathLst>
            </a:custGeom>
            <a:grpFill/>
            <a:ln w="9525" cap="flat">
              <a:solidFill>
                <a:schemeClr val="accent1"/>
              </a:solidFill>
              <a:prstDash val="solid"/>
              <a:miter/>
            </a:ln>
          </p:spPr>
          <p:txBody>
            <a:bodyPr rtlCol="0" anchor="ctr"/>
            <a:lstStyle/>
            <a:p>
              <a:endParaRPr lang="en-US"/>
            </a:p>
          </p:txBody>
        </p:sp>
        <p:sp>
          <p:nvSpPr>
            <p:cNvPr id="693" name="Freeform: Shape 692">
              <a:extLst>
                <a:ext uri="{FF2B5EF4-FFF2-40B4-BE49-F238E27FC236}">
                  <a16:creationId xmlns:a16="http://schemas.microsoft.com/office/drawing/2014/main" id="{ACEF728D-1B41-46A3-B7AA-2DF8F9168038}"/>
                </a:ext>
              </a:extLst>
            </p:cNvPr>
            <p:cNvSpPr/>
            <p:nvPr/>
          </p:nvSpPr>
          <p:spPr>
            <a:xfrm>
              <a:off x="9667568" y="5499320"/>
              <a:ext cx="42223" cy="42223"/>
            </a:xfrm>
            <a:custGeom>
              <a:avLst/>
              <a:gdLst>
                <a:gd name="connsiteX0" fmla="*/ 37474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4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4" y="22695"/>
                  </a:moveTo>
                  <a:cubicBezTo>
                    <a:pt x="37474" y="14250"/>
                    <a:pt x="31140" y="7917"/>
                    <a:pt x="22695" y="7917"/>
                  </a:cubicBezTo>
                  <a:cubicBezTo>
                    <a:pt x="14251" y="7917"/>
                    <a:pt x="7917" y="14250"/>
                    <a:pt x="7917" y="22695"/>
                  </a:cubicBezTo>
                  <a:cubicBezTo>
                    <a:pt x="7917" y="31140"/>
                    <a:pt x="14251" y="37473"/>
                    <a:pt x="22695" y="37473"/>
                  </a:cubicBezTo>
                  <a:cubicBezTo>
                    <a:pt x="31140" y="37473"/>
                    <a:pt x="37474" y="31140"/>
                    <a:pt x="37474" y="22695"/>
                  </a:cubicBezTo>
                  <a:close/>
                </a:path>
              </a:pathLst>
            </a:custGeom>
            <a:grpFill/>
            <a:ln w="9525" cap="flat">
              <a:solidFill>
                <a:schemeClr val="accent1"/>
              </a:solidFill>
              <a:prstDash val="solid"/>
              <a:miter/>
            </a:ln>
          </p:spPr>
          <p:txBody>
            <a:bodyPr rtlCol="0" anchor="ctr"/>
            <a:lstStyle/>
            <a:p>
              <a:endParaRPr lang="en-US"/>
            </a:p>
          </p:txBody>
        </p:sp>
        <p:sp>
          <p:nvSpPr>
            <p:cNvPr id="694" name="Freeform: Shape 693">
              <a:extLst>
                <a:ext uri="{FF2B5EF4-FFF2-40B4-BE49-F238E27FC236}">
                  <a16:creationId xmlns:a16="http://schemas.microsoft.com/office/drawing/2014/main" id="{F138DBEA-97BD-4C40-A7CD-37CB0D969C46}"/>
                </a:ext>
              </a:extLst>
            </p:cNvPr>
            <p:cNvSpPr/>
            <p:nvPr/>
          </p:nvSpPr>
          <p:spPr>
            <a:xfrm>
              <a:off x="10355695" y="5498150"/>
              <a:ext cx="10556" cy="591127"/>
            </a:xfrm>
            <a:custGeom>
              <a:avLst/>
              <a:gdLst>
                <a:gd name="connsiteX0" fmla="*/ 3809 w 0"/>
                <a:gd name="connsiteY0" fmla="*/ 589658 h 591127"/>
                <a:gd name="connsiteX1" fmla="*/ 3809 w 0"/>
                <a:gd name="connsiteY1" fmla="*/ 3809 h 591127"/>
              </a:gdLst>
              <a:ahLst/>
              <a:cxnLst>
                <a:cxn ang="0">
                  <a:pos x="connsiteX0" y="connsiteY0"/>
                </a:cxn>
                <a:cxn ang="0">
                  <a:pos x="connsiteX1" y="connsiteY1"/>
                </a:cxn>
              </a:cxnLst>
              <a:rect l="l" t="t" r="r" b="b"/>
              <a:pathLst>
                <a:path h="591127">
                  <a:moveTo>
                    <a:pt x="3809" y="589658"/>
                  </a:moveTo>
                  <a:lnTo>
                    <a:pt x="3809" y="3809"/>
                  </a:lnTo>
                </a:path>
              </a:pathLst>
            </a:custGeom>
            <a:grpFill/>
            <a:ln w="4582" cap="flat">
              <a:solidFill>
                <a:schemeClr val="accent1"/>
              </a:solidFill>
              <a:prstDash val="solid"/>
              <a:miter/>
            </a:ln>
          </p:spPr>
          <p:txBody>
            <a:bodyPr rtlCol="0" anchor="ctr"/>
            <a:lstStyle/>
            <a:p>
              <a:endParaRPr lang="en-US"/>
            </a:p>
          </p:txBody>
        </p:sp>
        <p:sp>
          <p:nvSpPr>
            <p:cNvPr id="695" name="Freeform: Shape 694">
              <a:extLst>
                <a:ext uri="{FF2B5EF4-FFF2-40B4-BE49-F238E27FC236}">
                  <a16:creationId xmlns:a16="http://schemas.microsoft.com/office/drawing/2014/main" id="{4ECF1BA2-5372-4F69-9B5B-2B4679C5E9A1}"/>
                </a:ext>
              </a:extLst>
            </p:cNvPr>
            <p:cNvSpPr/>
            <p:nvPr/>
          </p:nvSpPr>
          <p:spPr>
            <a:xfrm>
              <a:off x="10336809" y="6065113"/>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1140"/>
                    <a:pt x="31140" y="37473"/>
                    <a:pt x="22695" y="37473"/>
                  </a:cubicBezTo>
                  <a:cubicBezTo>
                    <a:pt x="14250" y="37473"/>
                    <a:pt x="7917" y="31140"/>
                    <a:pt x="7917" y="22695"/>
                  </a:cubicBezTo>
                  <a:cubicBezTo>
                    <a:pt x="7917" y="14250"/>
                    <a:pt x="14250" y="7917"/>
                    <a:pt x="22695" y="7917"/>
                  </a:cubicBezTo>
                  <a:cubicBezTo>
                    <a:pt x="31140" y="7917"/>
                    <a:pt x="37473" y="14250"/>
                    <a:pt x="37473" y="22695"/>
                  </a:cubicBezTo>
                  <a:close/>
                </a:path>
              </a:pathLst>
            </a:custGeom>
            <a:grpFill/>
            <a:ln w="9525" cap="flat">
              <a:solidFill>
                <a:schemeClr val="accent1"/>
              </a:solidFill>
              <a:prstDash val="solid"/>
              <a:miter/>
            </a:ln>
          </p:spPr>
          <p:txBody>
            <a:bodyPr rtlCol="0" anchor="ctr"/>
            <a:lstStyle/>
            <a:p>
              <a:endParaRPr lang="en-US"/>
            </a:p>
          </p:txBody>
        </p:sp>
        <p:sp>
          <p:nvSpPr>
            <p:cNvPr id="696" name="Freeform: Shape 695">
              <a:extLst>
                <a:ext uri="{FF2B5EF4-FFF2-40B4-BE49-F238E27FC236}">
                  <a16:creationId xmlns:a16="http://schemas.microsoft.com/office/drawing/2014/main" id="{18D7FE5E-C7FC-4440-A472-2876694980FA}"/>
                </a:ext>
              </a:extLst>
            </p:cNvPr>
            <p:cNvSpPr/>
            <p:nvPr/>
          </p:nvSpPr>
          <p:spPr>
            <a:xfrm>
              <a:off x="10336809" y="5479263"/>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40" y="7917"/>
                    <a:pt x="22695" y="7917"/>
                  </a:cubicBezTo>
                  <a:cubicBezTo>
                    <a:pt x="14250" y="7917"/>
                    <a:pt x="7917" y="14250"/>
                    <a:pt x="7917" y="22695"/>
                  </a:cubicBezTo>
                  <a:cubicBezTo>
                    <a:pt x="7917" y="31140"/>
                    <a:pt x="14250" y="37473"/>
                    <a:pt x="22695" y="37473"/>
                  </a:cubicBezTo>
                  <a:cubicBezTo>
                    <a:pt x="31140"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697" name="Freeform: Shape 696">
              <a:extLst>
                <a:ext uri="{FF2B5EF4-FFF2-40B4-BE49-F238E27FC236}">
                  <a16:creationId xmlns:a16="http://schemas.microsoft.com/office/drawing/2014/main" id="{7881B864-61C0-465F-8F60-C8A490887D92}"/>
                </a:ext>
              </a:extLst>
            </p:cNvPr>
            <p:cNvSpPr/>
            <p:nvPr/>
          </p:nvSpPr>
          <p:spPr>
            <a:xfrm>
              <a:off x="9927128" y="5616375"/>
              <a:ext cx="10556" cy="390566"/>
            </a:xfrm>
            <a:custGeom>
              <a:avLst/>
              <a:gdLst>
                <a:gd name="connsiteX0" fmla="*/ 3809 w 0"/>
                <a:gd name="connsiteY0" fmla="*/ 386986 h 390566"/>
                <a:gd name="connsiteX1" fmla="*/ 3809 w 0"/>
                <a:gd name="connsiteY1" fmla="*/ 3809 h 390566"/>
              </a:gdLst>
              <a:ahLst/>
              <a:cxnLst>
                <a:cxn ang="0">
                  <a:pos x="connsiteX0" y="connsiteY0"/>
                </a:cxn>
                <a:cxn ang="0">
                  <a:pos x="connsiteX1" y="connsiteY1"/>
                </a:cxn>
              </a:cxnLst>
              <a:rect l="l" t="t" r="r" b="b"/>
              <a:pathLst>
                <a:path h="390566">
                  <a:moveTo>
                    <a:pt x="3809" y="386986"/>
                  </a:moveTo>
                  <a:lnTo>
                    <a:pt x="3809" y="3809"/>
                  </a:lnTo>
                </a:path>
              </a:pathLst>
            </a:custGeom>
            <a:grpFill/>
            <a:ln w="4582" cap="flat">
              <a:solidFill>
                <a:schemeClr val="accent1"/>
              </a:solidFill>
              <a:prstDash val="solid"/>
              <a:miter/>
            </a:ln>
          </p:spPr>
          <p:txBody>
            <a:bodyPr rtlCol="0" anchor="ctr"/>
            <a:lstStyle/>
            <a:p>
              <a:endParaRPr lang="en-US"/>
            </a:p>
          </p:txBody>
        </p:sp>
        <p:sp>
          <p:nvSpPr>
            <p:cNvPr id="698" name="Freeform: Shape 697">
              <a:extLst>
                <a:ext uri="{FF2B5EF4-FFF2-40B4-BE49-F238E27FC236}">
                  <a16:creationId xmlns:a16="http://schemas.microsoft.com/office/drawing/2014/main" id="{9589B0AC-9905-4797-B0F6-DDC12D18950F}"/>
                </a:ext>
              </a:extLst>
            </p:cNvPr>
            <p:cNvSpPr/>
            <p:nvPr/>
          </p:nvSpPr>
          <p:spPr>
            <a:xfrm>
              <a:off x="9908242" y="5980565"/>
              <a:ext cx="42223" cy="42223"/>
            </a:xfrm>
            <a:custGeom>
              <a:avLst/>
              <a:gdLst>
                <a:gd name="connsiteX0" fmla="*/ 37473 w 42223"/>
                <a:gd name="connsiteY0" fmla="*/ 22796 h 42223"/>
                <a:gd name="connsiteX1" fmla="*/ 22695 w 42223"/>
                <a:gd name="connsiteY1" fmla="*/ 37574 h 42223"/>
                <a:gd name="connsiteX2" fmla="*/ 7917 w 42223"/>
                <a:gd name="connsiteY2" fmla="*/ 22796 h 42223"/>
                <a:gd name="connsiteX3" fmla="*/ 22695 w 42223"/>
                <a:gd name="connsiteY3" fmla="*/ 8018 h 42223"/>
                <a:gd name="connsiteX4" fmla="*/ 37473 w 42223"/>
                <a:gd name="connsiteY4" fmla="*/ 22796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796"/>
                  </a:moveTo>
                  <a:cubicBezTo>
                    <a:pt x="37473" y="31241"/>
                    <a:pt x="31139" y="37574"/>
                    <a:pt x="22695" y="37574"/>
                  </a:cubicBezTo>
                  <a:cubicBezTo>
                    <a:pt x="14250" y="37574"/>
                    <a:pt x="7917" y="31241"/>
                    <a:pt x="7917" y="22796"/>
                  </a:cubicBezTo>
                  <a:cubicBezTo>
                    <a:pt x="7917" y="14351"/>
                    <a:pt x="14250" y="8018"/>
                    <a:pt x="22695" y="8018"/>
                  </a:cubicBezTo>
                  <a:cubicBezTo>
                    <a:pt x="31139" y="6962"/>
                    <a:pt x="37473" y="14351"/>
                    <a:pt x="37473" y="22796"/>
                  </a:cubicBezTo>
                  <a:close/>
                </a:path>
              </a:pathLst>
            </a:custGeom>
            <a:grpFill/>
            <a:ln w="9525" cap="flat">
              <a:solidFill>
                <a:schemeClr val="accent1"/>
              </a:solidFill>
              <a:prstDash val="solid"/>
              <a:miter/>
            </a:ln>
          </p:spPr>
          <p:txBody>
            <a:bodyPr rtlCol="0" anchor="ctr"/>
            <a:lstStyle/>
            <a:p>
              <a:endParaRPr lang="en-US"/>
            </a:p>
          </p:txBody>
        </p:sp>
        <p:sp>
          <p:nvSpPr>
            <p:cNvPr id="699" name="Freeform: Shape 698">
              <a:extLst>
                <a:ext uri="{FF2B5EF4-FFF2-40B4-BE49-F238E27FC236}">
                  <a16:creationId xmlns:a16="http://schemas.microsoft.com/office/drawing/2014/main" id="{49705143-E95E-4080-A503-5E2801662419}"/>
                </a:ext>
              </a:extLst>
            </p:cNvPr>
            <p:cNvSpPr/>
            <p:nvPr/>
          </p:nvSpPr>
          <p:spPr>
            <a:xfrm>
              <a:off x="9908242" y="5598545"/>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39" y="7917"/>
                    <a:pt x="22695" y="7917"/>
                  </a:cubicBezTo>
                  <a:cubicBezTo>
                    <a:pt x="14250" y="7917"/>
                    <a:pt x="7917" y="14250"/>
                    <a:pt x="7917" y="22695"/>
                  </a:cubicBezTo>
                  <a:cubicBezTo>
                    <a:pt x="7917" y="31140"/>
                    <a:pt x="14250" y="37473"/>
                    <a:pt x="22695" y="37473"/>
                  </a:cubicBezTo>
                  <a:cubicBezTo>
                    <a:pt x="31139"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700" name="Freeform: Shape 699">
              <a:extLst>
                <a:ext uri="{FF2B5EF4-FFF2-40B4-BE49-F238E27FC236}">
                  <a16:creationId xmlns:a16="http://schemas.microsoft.com/office/drawing/2014/main" id="{F830D0E2-A5C5-4302-95FE-265B732B42A3}"/>
                </a:ext>
              </a:extLst>
            </p:cNvPr>
            <p:cNvSpPr/>
            <p:nvPr/>
          </p:nvSpPr>
          <p:spPr>
            <a:xfrm>
              <a:off x="10046409" y="5859160"/>
              <a:ext cx="10556" cy="137226"/>
            </a:xfrm>
            <a:custGeom>
              <a:avLst/>
              <a:gdLst>
                <a:gd name="connsiteX0" fmla="*/ 3809 w 0"/>
                <a:gd name="connsiteY0" fmla="*/ 133646 h 137225"/>
                <a:gd name="connsiteX1" fmla="*/ 3809 w 0"/>
                <a:gd name="connsiteY1" fmla="*/ 3809 h 137225"/>
              </a:gdLst>
              <a:ahLst/>
              <a:cxnLst>
                <a:cxn ang="0">
                  <a:pos x="connsiteX0" y="connsiteY0"/>
                </a:cxn>
                <a:cxn ang="0">
                  <a:pos x="connsiteX1" y="connsiteY1"/>
                </a:cxn>
              </a:cxnLst>
              <a:rect l="l" t="t" r="r" b="b"/>
              <a:pathLst>
                <a:path h="137225">
                  <a:moveTo>
                    <a:pt x="3809" y="133646"/>
                  </a:moveTo>
                  <a:lnTo>
                    <a:pt x="3809" y="3809"/>
                  </a:lnTo>
                </a:path>
              </a:pathLst>
            </a:custGeom>
            <a:grpFill/>
            <a:ln w="4582" cap="flat">
              <a:solidFill>
                <a:schemeClr val="accent1"/>
              </a:solidFill>
              <a:prstDash val="solid"/>
              <a:miter/>
            </a:ln>
          </p:spPr>
          <p:txBody>
            <a:bodyPr rtlCol="0" anchor="ctr"/>
            <a:lstStyle/>
            <a:p>
              <a:endParaRPr lang="en-US"/>
            </a:p>
          </p:txBody>
        </p:sp>
        <p:sp>
          <p:nvSpPr>
            <p:cNvPr id="701" name="Freeform: Shape 700">
              <a:extLst>
                <a:ext uri="{FF2B5EF4-FFF2-40B4-BE49-F238E27FC236}">
                  <a16:creationId xmlns:a16="http://schemas.microsoft.com/office/drawing/2014/main" id="{2E37A98E-6A97-432D-AE2D-BA4C7AEC390A}"/>
                </a:ext>
              </a:extLst>
            </p:cNvPr>
            <p:cNvSpPr/>
            <p:nvPr/>
          </p:nvSpPr>
          <p:spPr>
            <a:xfrm>
              <a:off x="10027523" y="5970110"/>
              <a:ext cx="42223" cy="42223"/>
            </a:xfrm>
            <a:custGeom>
              <a:avLst/>
              <a:gdLst>
                <a:gd name="connsiteX0" fmla="*/ 37473 w 42223"/>
                <a:gd name="connsiteY0" fmla="*/ 22695 h 42223"/>
                <a:gd name="connsiteX1" fmla="*/ 22695 w 42223"/>
                <a:gd name="connsiteY1" fmla="*/ 37473 h 42223"/>
                <a:gd name="connsiteX2" fmla="*/ 7916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7" y="37473"/>
                    <a:pt x="22695" y="37473"/>
                  </a:cubicBezTo>
                  <a:cubicBezTo>
                    <a:pt x="14533" y="37473"/>
                    <a:pt x="7916" y="30857"/>
                    <a:pt x="7916" y="22695"/>
                  </a:cubicBezTo>
                  <a:cubicBezTo>
                    <a:pt x="7916" y="14533"/>
                    <a:pt x="14533" y="7917"/>
                    <a:pt x="22695" y="7917"/>
                  </a:cubicBezTo>
                  <a:cubicBezTo>
                    <a:pt x="30857"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702" name="Freeform: Shape 701">
              <a:extLst>
                <a:ext uri="{FF2B5EF4-FFF2-40B4-BE49-F238E27FC236}">
                  <a16:creationId xmlns:a16="http://schemas.microsoft.com/office/drawing/2014/main" id="{B348F62D-B4BB-40CF-B794-0CC961A38CA4}"/>
                </a:ext>
              </a:extLst>
            </p:cNvPr>
            <p:cNvSpPr/>
            <p:nvPr/>
          </p:nvSpPr>
          <p:spPr>
            <a:xfrm>
              <a:off x="10027523" y="5841329"/>
              <a:ext cx="42223" cy="42223"/>
            </a:xfrm>
            <a:custGeom>
              <a:avLst/>
              <a:gdLst>
                <a:gd name="connsiteX0" fmla="*/ 37473 w 42223"/>
                <a:gd name="connsiteY0" fmla="*/ 22695 h 42223"/>
                <a:gd name="connsiteX1" fmla="*/ 22695 w 42223"/>
                <a:gd name="connsiteY1" fmla="*/ 37473 h 42223"/>
                <a:gd name="connsiteX2" fmla="*/ 7916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7" y="37473"/>
                    <a:pt x="22695" y="37473"/>
                  </a:cubicBezTo>
                  <a:cubicBezTo>
                    <a:pt x="14533" y="37473"/>
                    <a:pt x="7916" y="30857"/>
                    <a:pt x="7916" y="22695"/>
                  </a:cubicBezTo>
                  <a:cubicBezTo>
                    <a:pt x="7916" y="14533"/>
                    <a:pt x="14533" y="7917"/>
                    <a:pt x="22695" y="7917"/>
                  </a:cubicBezTo>
                  <a:cubicBezTo>
                    <a:pt x="30857"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703" name="Freeform: Shape 702">
              <a:extLst>
                <a:ext uri="{FF2B5EF4-FFF2-40B4-BE49-F238E27FC236}">
                  <a16:creationId xmlns:a16="http://schemas.microsoft.com/office/drawing/2014/main" id="{696CFFB9-AC89-47AE-9CF3-AD27B17B7AAD}"/>
                </a:ext>
              </a:extLst>
            </p:cNvPr>
            <p:cNvSpPr/>
            <p:nvPr/>
          </p:nvSpPr>
          <p:spPr>
            <a:xfrm>
              <a:off x="9626286" y="5826437"/>
              <a:ext cx="10556" cy="190005"/>
            </a:xfrm>
            <a:custGeom>
              <a:avLst/>
              <a:gdLst>
                <a:gd name="connsiteX0" fmla="*/ 3809 w 0"/>
                <a:gd name="connsiteY0" fmla="*/ 187481 h 190005"/>
                <a:gd name="connsiteX1" fmla="*/ 3809 w 0"/>
                <a:gd name="connsiteY1" fmla="*/ 3809 h 190005"/>
              </a:gdLst>
              <a:ahLst/>
              <a:cxnLst>
                <a:cxn ang="0">
                  <a:pos x="connsiteX0" y="connsiteY0"/>
                </a:cxn>
                <a:cxn ang="0">
                  <a:pos x="connsiteX1" y="connsiteY1"/>
                </a:cxn>
              </a:cxnLst>
              <a:rect l="l" t="t" r="r" b="b"/>
              <a:pathLst>
                <a:path h="190005">
                  <a:moveTo>
                    <a:pt x="3809" y="187481"/>
                  </a:moveTo>
                  <a:lnTo>
                    <a:pt x="3809" y="3809"/>
                  </a:lnTo>
                </a:path>
              </a:pathLst>
            </a:custGeom>
            <a:grpFill/>
            <a:ln w="4582" cap="flat">
              <a:solidFill>
                <a:schemeClr val="accent1"/>
              </a:solidFill>
              <a:prstDash val="solid"/>
              <a:miter/>
            </a:ln>
          </p:spPr>
          <p:txBody>
            <a:bodyPr rtlCol="0" anchor="ctr"/>
            <a:lstStyle/>
            <a:p>
              <a:endParaRPr lang="en-US"/>
            </a:p>
          </p:txBody>
        </p:sp>
        <p:sp>
          <p:nvSpPr>
            <p:cNvPr id="704" name="Freeform: Shape 703">
              <a:extLst>
                <a:ext uri="{FF2B5EF4-FFF2-40B4-BE49-F238E27FC236}">
                  <a16:creationId xmlns:a16="http://schemas.microsoft.com/office/drawing/2014/main" id="{18796DE9-97A5-419C-B33C-F066116D9698}"/>
                </a:ext>
              </a:extLst>
            </p:cNvPr>
            <p:cNvSpPr/>
            <p:nvPr/>
          </p:nvSpPr>
          <p:spPr>
            <a:xfrm>
              <a:off x="9607400" y="5991222"/>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1140"/>
                    <a:pt x="31139" y="37473"/>
                    <a:pt x="22695" y="37473"/>
                  </a:cubicBezTo>
                  <a:cubicBezTo>
                    <a:pt x="14250" y="37473"/>
                    <a:pt x="7917" y="31140"/>
                    <a:pt x="7917" y="22695"/>
                  </a:cubicBezTo>
                  <a:cubicBezTo>
                    <a:pt x="7917" y="14250"/>
                    <a:pt x="14250" y="7917"/>
                    <a:pt x="22695" y="7917"/>
                  </a:cubicBezTo>
                  <a:cubicBezTo>
                    <a:pt x="31139" y="7917"/>
                    <a:pt x="37473" y="14250"/>
                    <a:pt x="37473" y="22695"/>
                  </a:cubicBezTo>
                  <a:close/>
                </a:path>
              </a:pathLst>
            </a:custGeom>
            <a:grpFill/>
            <a:ln w="9525" cap="flat">
              <a:solidFill>
                <a:schemeClr val="accent1"/>
              </a:solidFill>
              <a:prstDash val="solid"/>
              <a:miter/>
            </a:ln>
          </p:spPr>
          <p:txBody>
            <a:bodyPr rtlCol="0" anchor="ctr"/>
            <a:lstStyle/>
            <a:p>
              <a:endParaRPr lang="en-US"/>
            </a:p>
          </p:txBody>
        </p:sp>
        <p:sp>
          <p:nvSpPr>
            <p:cNvPr id="705" name="Freeform: Shape 704">
              <a:extLst>
                <a:ext uri="{FF2B5EF4-FFF2-40B4-BE49-F238E27FC236}">
                  <a16:creationId xmlns:a16="http://schemas.microsoft.com/office/drawing/2014/main" id="{A765F59F-0C8D-4086-B2B5-C4C5F2771AC0}"/>
                </a:ext>
              </a:extLst>
            </p:cNvPr>
            <p:cNvSpPr/>
            <p:nvPr/>
          </p:nvSpPr>
          <p:spPr>
            <a:xfrm>
              <a:off x="9607400" y="5808606"/>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39" y="7917"/>
                    <a:pt x="22695" y="7917"/>
                  </a:cubicBezTo>
                  <a:cubicBezTo>
                    <a:pt x="14250" y="7917"/>
                    <a:pt x="7917" y="14250"/>
                    <a:pt x="7917" y="22695"/>
                  </a:cubicBezTo>
                  <a:cubicBezTo>
                    <a:pt x="7917" y="31140"/>
                    <a:pt x="14250" y="37473"/>
                    <a:pt x="22695" y="37473"/>
                  </a:cubicBezTo>
                  <a:cubicBezTo>
                    <a:pt x="31139"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706" name="Freeform: Shape 705">
              <a:extLst>
                <a:ext uri="{FF2B5EF4-FFF2-40B4-BE49-F238E27FC236}">
                  <a16:creationId xmlns:a16="http://schemas.microsoft.com/office/drawing/2014/main" id="{09D21260-7AEB-44C7-8414-98D872467A08}"/>
                </a:ext>
              </a:extLst>
            </p:cNvPr>
            <p:cNvSpPr/>
            <p:nvPr/>
          </p:nvSpPr>
          <p:spPr>
            <a:xfrm>
              <a:off x="9746623" y="5816936"/>
              <a:ext cx="10556" cy="137226"/>
            </a:xfrm>
            <a:custGeom>
              <a:avLst/>
              <a:gdLst>
                <a:gd name="connsiteX0" fmla="*/ 3809 w 0"/>
                <a:gd name="connsiteY0" fmla="*/ 133646 h 137225"/>
                <a:gd name="connsiteX1" fmla="*/ 3809 w 0"/>
                <a:gd name="connsiteY1" fmla="*/ 3809 h 137225"/>
              </a:gdLst>
              <a:ahLst/>
              <a:cxnLst>
                <a:cxn ang="0">
                  <a:pos x="connsiteX0" y="connsiteY0"/>
                </a:cxn>
                <a:cxn ang="0">
                  <a:pos x="connsiteX1" y="connsiteY1"/>
                </a:cxn>
              </a:cxnLst>
              <a:rect l="l" t="t" r="r" b="b"/>
              <a:pathLst>
                <a:path h="137225">
                  <a:moveTo>
                    <a:pt x="3809" y="133646"/>
                  </a:moveTo>
                  <a:lnTo>
                    <a:pt x="3809" y="3809"/>
                  </a:lnTo>
                </a:path>
              </a:pathLst>
            </a:custGeom>
            <a:grpFill/>
            <a:ln w="4582" cap="flat">
              <a:solidFill>
                <a:schemeClr val="accent1"/>
              </a:solidFill>
              <a:prstDash val="solid"/>
              <a:miter/>
            </a:ln>
          </p:spPr>
          <p:txBody>
            <a:bodyPr rtlCol="0" anchor="ctr"/>
            <a:lstStyle/>
            <a:p>
              <a:endParaRPr lang="en-US"/>
            </a:p>
          </p:txBody>
        </p:sp>
        <p:sp>
          <p:nvSpPr>
            <p:cNvPr id="707" name="Freeform: Shape 706">
              <a:extLst>
                <a:ext uri="{FF2B5EF4-FFF2-40B4-BE49-F238E27FC236}">
                  <a16:creationId xmlns:a16="http://schemas.microsoft.com/office/drawing/2014/main" id="{C6F6D445-D75B-404B-8A34-0C35BD80F34B}"/>
                </a:ext>
              </a:extLst>
            </p:cNvPr>
            <p:cNvSpPr/>
            <p:nvPr/>
          </p:nvSpPr>
          <p:spPr>
            <a:xfrm>
              <a:off x="9727736" y="5926831"/>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1140"/>
                    <a:pt x="31140" y="37473"/>
                    <a:pt x="22695" y="37473"/>
                  </a:cubicBezTo>
                  <a:cubicBezTo>
                    <a:pt x="14251" y="37473"/>
                    <a:pt x="7917" y="31140"/>
                    <a:pt x="7917" y="22695"/>
                  </a:cubicBezTo>
                  <a:cubicBezTo>
                    <a:pt x="7917" y="14250"/>
                    <a:pt x="14251" y="7917"/>
                    <a:pt x="22695" y="7917"/>
                  </a:cubicBezTo>
                  <a:cubicBezTo>
                    <a:pt x="31140" y="7917"/>
                    <a:pt x="37473" y="15306"/>
                    <a:pt x="37473" y="22695"/>
                  </a:cubicBezTo>
                  <a:close/>
                </a:path>
              </a:pathLst>
            </a:custGeom>
            <a:grpFill/>
            <a:ln w="9525" cap="flat">
              <a:solidFill>
                <a:schemeClr val="accent1"/>
              </a:solidFill>
              <a:prstDash val="solid"/>
              <a:miter/>
            </a:ln>
          </p:spPr>
          <p:txBody>
            <a:bodyPr rtlCol="0" anchor="ctr"/>
            <a:lstStyle/>
            <a:p>
              <a:endParaRPr lang="en-US"/>
            </a:p>
          </p:txBody>
        </p:sp>
        <p:sp>
          <p:nvSpPr>
            <p:cNvPr id="708" name="Freeform: Shape 707">
              <a:extLst>
                <a:ext uri="{FF2B5EF4-FFF2-40B4-BE49-F238E27FC236}">
                  <a16:creationId xmlns:a16="http://schemas.microsoft.com/office/drawing/2014/main" id="{93C81997-55E4-480B-B76C-4DA886716330}"/>
                </a:ext>
              </a:extLst>
            </p:cNvPr>
            <p:cNvSpPr/>
            <p:nvPr/>
          </p:nvSpPr>
          <p:spPr>
            <a:xfrm>
              <a:off x="9727736" y="5799106"/>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40" y="7917"/>
                    <a:pt x="22695" y="7917"/>
                  </a:cubicBezTo>
                  <a:cubicBezTo>
                    <a:pt x="14251" y="7917"/>
                    <a:pt x="7917" y="14250"/>
                    <a:pt x="7917" y="22695"/>
                  </a:cubicBezTo>
                  <a:cubicBezTo>
                    <a:pt x="7917" y="31140"/>
                    <a:pt x="14251" y="37473"/>
                    <a:pt x="22695" y="37473"/>
                  </a:cubicBezTo>
                  <a:cubicBezTo>
                    <a:pt x="31140"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709" name="Freeform: Shape 708">
              <a:extLst>
                <a:ext uri="{FF2B5EF4-FFF2-40B4-BE49-F238E27FC236}">
                  <a16:creationId xmlns:a16="http://schemas.microsoft.com/office/drawing/2014/main" id="{3E8639B9-A015-4F78-B50B-653953324D67}"/>
                </a:ext>
              </a:extLst>
            </p:cNvPr>
            <p:cNvSpPr/>
            <p:nvPr/>
          </p:nvSpPr>
          <p:spPr>
            <a:xfrm>
              <a:off x="9866959" y="5719822"/>
              <a:ext cx="10556" cy="432790"/>
            </a:xfrm>
            <a:custGeom>
              <a:avLst/>
              <a:gdLst>
                <a:gd name="connsiteX0" fmla="*/ 3809 w 0"/>
                <a:gd name="connsiteY0" fmla="*/ 431321 h 432789"/>
                <a:gd name="connsiteX1" fmla="*/ 3809 w 0"/>
                <a:gd name="connsiteY1" fmla="*/ 3809 h 432789"/>
              </a:gdLst>
              <a:ahLst/>
              <a:cxnLst>
                <a:cxn ang="0">
                  <a:pos x="connsiteX0" y="connsiteY0"/>
                </a:cxn>
                <a:cxn ang="0">
                  <a:pos x="connsiteX1" y="connsiteY1"/>
                </a:cxn>
              </a:cxnLst>
              <a:rect l="l" t="t" r="r" b="b"/>
              <a:pathLst>
                <a:path h="432789">
                  <a:moveTo>
                    <a:pt x="3809" y="431321"/>
                  </a:moveTo>
                  <a:lnTo>
                    <a:pt x="3809" y="3809"/>
                  </a:lnTo>
                </a:path>
              </a:pathLst>
            </a:custGeom>
            <a:grpFill/>
            <a:ln w="4582" cap="flat">
              <a:solidFill>
                <a:schemeClr val="accent1"/>
              </a:solidFill>
              <a:prstDash val="solid"/>
              <a:miter/>
            </a:ln>
          </p:spPr>
          <p:txBody>
            <a:bodyPr rtlCol="0" anchor="ctr"/>
            <a:lstStyle/>
            <a:p>
              <a:endParaRPr lang="en-US"/>
            </a:p>
          </p:txBody>
        </p:sp>
        <p:sp>
          <p:nvSpPr>
            <p:cNvPr id="710" name="Freeform: Shape 709">
              <a:extLst>
                <a:ext uri="{FF2B5EF4-FFF2-40B4-BE49-F238E27FC236}">
                  <a16:creationId xmlns:a16="http://schemas.microsoft.com/office/drawing/2014/main" id="{B774E3C2-8087-4CF0-B4FF-96F62F9929C4}"/>
                </a:ext>
              </a:extLst>
            </p:cNvPr>
            <p:cNvSpPr/>
            <p:nvPr/>
          </p:nvSpPr>
          <p:spPr>
            <a:xfrm>
              <a:off x="9848073" y="6128448"/>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1140"/>
                    <a:pt x="31140" y="37473"/>
                    <a:pt x="22695" y="37473"/>
                  </a:cubicBezTo>
                  <a:cubicBezTo>
                    <a:pt x="14250" y="37473"/>
                    <a:pt x="7917" y="31140"/>
                    <a:pt x="7917" y="22695"/>
                  </a:cubicBezTo>
                  <a:cubicBezTo>
                    <a:pt x="7917" y="14250"/>
                    <a:pt x="14250" y="7917"/>
                    <a:pt x="22695" y="7917"/>
                  </a:cubicBezTo>
                  <a:cubicBezTo>
                    <a:pt x="31140" y="7917"/>
                    <a:pt x="37473" y="14250"/>
                    <a:pt x="37473" y="22695"/>
                  </a:cubicBezTo>
                  <a:close/>
                </a:path>
              </a:pathLst>
            </a:custGeom>
            <a:grpFill/>
            <a:ln w="9525" cap="flat">
              <a:solidFill>
                <a:schemeClr val="accent1"/>
              </a:solidFill>
              <a:prstDash val="solid"/>
              <a:miter/>
            </a:ln>
          </p:spPr>
          <p:txBody>
            <a:bodyPr rtlCol="0" anchor="ctr"/>
            <a:lstStyle/>
            <a:p>
              <a:endParaRPr lang="en-US"/>
            </a:p>
          </p:txBody>
        </p:sp>
        <p:sp>
          <p:nvSpPr>
            <p:cNvPr id="711" name="Freeform: Shape 710">
              <a:extLst>
                <a:ext uri="{FF2B5EF4-FFF2-40B4-BE49-F238E27FC236}">
                  <a16:creationId xmlns:a16="http://schemas.microsoft.com/office/drawing/2014/main" id="{AF483EC8-23DB-4772-AEE9-E6097F354C00}"/>
                </a:ext>
              </a:extLst>
            </p:cNvPr>
            <p:cNvSpPr/>
            <p:nvPr/>
          </p:nvSpPr>
          <p:spPr>
            <a:xfrm>
              <a:off x="9848073" y="5701992"/>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40" y="7917"/>
                    <a:pt x="22695" y="7917"/>
                  </a:cubicBezTo>
                  <a:cubicBezTo>
                    <a:pt x="14250" y="7917"/>
                    <a:pt x="7917" y="14250"/>
                    <a:pt x="7917" y="22695"/>
                  </a:cubicBezTo>
                  <a:cubicBezTo>
                    <a:pt x="7917" y="31140"/>
                    <a:pt x="14250" y="37473"/>
                    <a:pt x="22695" y="37473"/>
                  </a:cubicBezTo>
                  <a:cubicBezTo>
                    <a:pt x="31140"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712" name="Freeform: Shape 711">
              <a:extLst>
                <a:ext uri="{FF2B5EF4-FFF2-40B4-BE49-F238E27FC236}">
                  <a16:creationId xmlns:a16="http://schemas.microsoft.com/office/drawing/2014/main" id="{C0CFA1AD-F8A4-49FF-895B-EA104518DF24}"/>
                </a:ext>
              </a:extLst>
            </p:cNvPr>
            <p:cNvSpPr/>
            <p:nvPr/>
          </p:nvSpPr>
          <p:spPr>
            <a:xfrm>
              <a:off x="9986240" y="5466482"/>
              <a:ext cx="10556" cy="591127"/>
            </a:xfrm>
            <a:custGeom>
              <a:avLst/>
              <a:gdLst>
                <a:gd name="connsiteX0" fmla="*/ 3809 w 0"/>
                <a:gd name="connsiteY0" fmla="*/ 589658 h 591127"/>
                <a:gd name="connsiteX1" fmla="*/ 3809 w 0"/>
                <a:gd name="connsiteY1" fmla="*/ 3809 h 591127"/>
              </a:gdLst>
              <a:ahLst/>
              <a:cxnLst>
                <a:cxn ang="0">
                  <a:pos x="connsiteX0" y="connsiteY0"/>
                </a:cxn>
                <a:cxn ang="0">
                  <a:pos x="connsiteX1" y="connsiteY1"/>
                </a:cxn>
              </a:cxnLst>
              <a:rect l="l" t="t" r="r" b="b"/>
              <a:pathLst>
                <a:path h="591127">
                  <a:moveTo>
                    <a:pt x="3809" y="589658"/>
                  </a:moveTo>
                  <a:lnTo>
                    <a:pt x="3809" y="3809"/>
                  </a:lnTo>
                </a:path>
              </a:pathLst>
            </a:custGeom>
            <a:grpFill/>
            <a:ln w="4582" cap="flat">
              <a:solidFill>
                <a:schemeClr val="accent1"/>
              </a:solidFill>
              <a:prstDash val="solid"/>
              <a:miter/>
            </a:ln>
          </p:spPr>
          <p:txBody>
            <a:bodyPr rtlCol="0" anchor="ctr"/>
            <a:lstStyle/>
            <a:p>
              <a:endParaRPr lang="en-US"/>
            </a:p>
          </p:txBody>
        </p:sp>
        <p:sp>
          <p:nvSpPr>
            <p:cNvPr id="713" name="Freeform: Shape 712">
              <a:extLst>
                <a:ext uri="{FF2B5EF4-FFF2-40B4-BE49-F238E27FC236}">
                  <a16:creationId xmlns:a16="http://schemas.microsoft.com/office/drawing/2014/main" id="{29142EB9-01E7-4AE7-BD11-66A5349582D7}"/>
                </a:ext>
              </a:extLst>
            </p:cNvPr>
            <p:cNvSpPr/>
            <p:nvPr/>
          </p:nvSpPr>
          <p:spPr>
            <a:xfrm>
              <a:off x="9968410" y="6033445"/>
              <a:ext cx="42223" cy="42223"/>
            </a:xfrm>
            <a:custGeom>
              <a:avLst/>
              <a:gdLst>
                <a:gd name="connsiteX0" fmla="*/ 37474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4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4" y="22695"/>
                  </a:moveTo>
                  <a:cubicBezTo>
                    <a:pt x="37474" y="31140"/>
                    <a:pt x="31140" y="37473"/>
                    <a:pt x="22695" y="37473"/>
                  </a:cubicBezTo>
                  <a:cubicBezTo>
                    <a:pt x="14251" y="37473"/>
                    <a:pt x="7917" y="31140"/>
                    <a:pt x="7917" y="22695"/>
                  </a:cubicBezTo>
                  <a:cubicBezTo>
                    <a:pt x="7917" y="14250"/>
                    <a:pt x="14251" y="7917"/>
                    <a:pt x="22695" y="7917"/>
                  </a:cubicBezTo>
                  <a:cubicBezTo>
                    <a:pt x="31140" y="7917"/>
                    <a:pt x="37474" y="14250"/>
                    <a:pt x="37474" y="22695"/>
                  </a:cubicBezTo>
                  <a:close/>
                </a:path>
              </a:pathLst>
            </a:custGeom>
            <a:grpFill/>
            <a:ln w="9525" cap="flat">
              <a:solidFill>
                <a:schemeClr val="accent1"/>
              </a:solidFill>
              <a:prstDash val="solid"/>
              <a:miter/>
            </a:ln>
          </p:spPr>
          <p:txBody>
            <a:bodyPr rtlCol="0" anchor="ctr"/>
            <a:lstStyle/>
            <a:p>
              <a:endParaRPr lang="en-US"/>
            </a:p>
          </p:txBody>
        </p:sp>
        <p:sp>
          <p:nvSpPr>
            <p:cNvPr id="714" name="Freeform: Shape 713">
              <a:extLst>
                <a:ext uri="{FF2B5EF4-FFF2-40B4-BE49-F238E27FC236}">
                  <a16:creationId xmlns:a16="http://schemas.microsoft.com/office/drawing/2014/main" id="{61CC6D48-79DC-4386-BBE6-768CE6D75B95}"/>
                </a:ext>
              </a:extLst>
            </p:cNvPr>
            <p:cNvSpPr/>
            <p:nvPr/>
          </p:nvSpPr>
          <p:spPr>
            <a:xfrm>
              <a:off x="9967354" y="5447596"/>
              <a:ext cx="42223" cy="42223"/>
            </a:xfrm>
            <a:custGeom>
              <a:avLst/>
              <a:gdLst>
                <a:gd name="connsiteX0" fmla="*/ 38529 w 42223"/>
                <a:gd name="connsiteY0" fmla="*/ 22695 h 42223"/>
                <a:gd name="connsiteX1" fmla="*/ 23751 w 42223"/>
                <a:gd name="connsiteY1" fmla="*/ 7917 h 42223"/>
                <a:gd name="connsiteX2" fmla="*/ 7917 w 42223"/>
                <a:gd name="connsiteY2" fmla="*/ 22695 h 42223"/>
                <a:gd name="connsiteX3" fmla="*/ 22695 w 42223"/>
                <a:gd name="connsiteY3" fmla="*/ 37473 h 42223"/>
                <a:gd name="connsiteX4" fmla="*/ 38529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8529" y="22695"/>
                  </a:moveTo>
                  <a:cubicBezTo>
                    <a:pt x="38529" y="14250"/>
                    <a:pt x="32195" y="7917"/>
                    <a:pt x="23751" y="7917"/>
                  </a:cubicBezTo>
                  <a:cubicBezTo>
                    <a:pt x="15306" y="7917"/>
                    <a:pt x="7917" y="14250"/>
                    <a:pt x="7917" y="22695"/>
                  </a:cubicBezTo>
                  <a:cubicBezTo>
                    <a:pt x="7917" y="31140"/>
                    <a:pt x="14250" y="37473"/>
                    <a:pt x="22695" y="37473"/>
                  </a:cubicBezTo>
                  <a:cubicBezTo>
                    <a:pt x="31140" y="37473"/>
                    <a:pt x="38529" y="31140"/>
                    <a:pt x="38529" y="22695"/>
                  </a:cubicBezTo>
                  <a:close/>
                </a:path>
              </a:pathLst>
            </a:custGeom>
            <a:grpFill/>
            <a:ln w="9525" cap="flat">
              <a:solidFill>
                <a:schemeClr val="accent1"/>
              </a:solidFill>
              <a:prstDash val="solid"/>
              <a:miter/>
            </a:ln>
          </p:spPr>
          <p:txBody>
            <a:bodyPr rtlCol="0" anchor="ctr"/>
            <a:lstStyle/>
            <a:p>
              <a:endParaRPr lang="en-US"/>
            </a:p>
          </p:txBody>
        </p:sp>
        <p:sp>
          <p:nvSpPr>
            <p:cNvPr id="715" name="Freeform: Shape 714">
              <a:extLst>
                <a:ext uri="{FF2B5EF4-FFF2-40B4-BE49-F238E27FC236}">
                  <a16:creationId xmlns:a16="http://schemas.microsoft.com/office/drawing/2014/main" id="{CABAFD56-63F4-4C96-9824-383E5BDB19FA}"/>
                </a:ext>
              </a:extLst>
            </p:cNvPr>
            <p:cNvSpPr/>
            <p:nvPr/>
          </p:nvSpPr>
          <p:spPr>
            <a:xfrm>
              <a:off x="10106577" y="5838048"/>
              <a:ext cx="10556" cy="200561"/>
            </a:xfrm>
            <a:custGeom>
              <a:avLst/>
              <a:gdLst>
                <a:gd name="connsiteX0" fmla="*/ 3809 w 0"/>
                <a:gd name="connsiteY0" fmla="*/ 196981 h 200561"/>
                <a:gd name="connsiteX1" fmla="*/ 3809 w 0"/>
                <a:gd name="connsiteY1" fmla="*/ 3809 h 200561"/>
              </a:gdLst>
              <a:ahLst/>
              <a:cxnLst>
                <a:cxn ang="0">
                  <a:pos x="connsiteX0" y="connsiteY0"/>
                </a:cxn>
                <a:cxn ang="0">
                  <a:pos x="connsiteX1" y="connsiteY1"/>
                </a:cxn>
              </a:cxnLst>
              <a:rect l="l" t="t" r="r" b="b"/>
              <a:pathLst>
                <a:path h="200561">
                  <a:moveTo>
                    <a:pt x="3809" y="196981"/>
                  </a:moveTo>
                  <a:lnTo>
                    <a:pt x="3809" y="3809"/>
                  </a:lnTo>
                </a:path>
              </a:pathLst>
            </a:custGeom>
            <a:grpFill/>
            <a:ln w="4582" cap="flat">
              <a:solidFill>
                <a:schemeClr val="accent1"/>
              </a:solidFill>
              <a:prstDash val="solid"/>
              <a:miter/>
            </a:ln>
          </p:spPr>
          <p:txBody>
            <a:bodyPr rtlCol="0" anchor="ctr"/>
            <a:lstStyle/>
            <a:p>
              <a:endParaRPr lang="en-US"/>
            </a:p>
          </p:txBody>
        </p:sp>
        <p:sp>
          <p:nvSpPr>
            <p:cNvPr id="716" name="Freeform: Shape 715">
              <a:extLst>
                <a:ext uri="{FF2B5EF4-FFF2-40B4-BE49-F238E27FC236}">
                  <a16:creationId xmlns:a16="http://schemas.microsoft.com/office/drawing/2014/main" id="{DC04EE64-F16E-4E58-B801-F87DA0977144}"/>
                </a:ext>
              </a:extLst>
            </p:cNvPr>
            <p:cNvSpPr/>
            <p:nvPr/>
          </p:nvSpPr>
          <p:spPr>
            <a:xfrm>
              <a:off x="10088746" y="6012334"/>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1140"/>
                    <a:pt x="31140" y="37473"/>
                    <a:pt x="22695" y="37473"/>
                  </a:cubicBezTo>
                  <a:cubicBezTo>
                    <a:pt x="14250" y="37473"/>
                    <a:pt x="7917" y="31140"/>
                    <a:pt x="7917" y="22695"/>
                  </a:cubicBezTo>
                  <a:cubicBezTo>
                    <a:pt x="7917" y="14250"/>
                    <a:pt x="14250" y="7917"/>
                    <a:pt x="22695" y="7917"/>
                  </a:cubicBezTo>
                  <a:cubicBezTo>
                    <a:pt x="31140" y="7917"/>
                    <a:pt x="37473" y="14250"/>
                    <a:pt x="37473" y="22695"/>
                  </a:cubicBezTo>
                  <a:close/>
                </a:path>
              </a:pathLst>
            </a:custGeom>
            <a:grpFill/>
            <a:ln w="9525" cap="flat">
              <a:solidFill>
                <a:schemeClr val="accent1"/>
              </a:solidFill>
              <a:prstDash val="solid"/>
              <a:miter/>
            </a:ln>
          </p:spPr>
          <p:txBody>
            <a:bodyPr rtlCol="0" anchor="ctr"/>
            <a:lstStyle/>
            <a:p>
              <a:endParaRPr lang="en-US"/>
            </a:p>
          </p:txBody>
        </p:sp>
        <p:sp>
          <p:nvSpPr>
            <p:cNvPr id="717" name="Freeform: Shape 716">
              <a:extLst>
                <a:ext uri="{FF2B5EF4-FFF2-40B4-BE49-F238E27FC236}">
                  <a16:creationId xmlns:a16="http://schemas.microsoft.com/office/drawing/2014/main" id="{44621E49-205E-4CF3-AFC0-8AAB671C195F}"/>
                </a:ext>
              </a:extLst>
            </p:cNvPr>
            <p:cNvSpPr/>
            <p:nvPr/>
          </p:nvSpPr>
          <p:spPr>
            <a:xfrm>
              <a:off x="10088746" y="5819162"/>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40" y="7917"/>
                    <a:pt x="22695" y="7917"/>
                  </a:cubicBezTo>
                  <a:cubicBezTo>
                    <a:pt x="14250" y="7917"/>
                    <a:pt x="7917" y="14250"/>
                    <a:pt x="7917" y="22695"/>
                  </a:cubicBezTo>
                  <a:cubicBezTo>
                    <a:pt x="7917" y="31140"/>
                    <a:pt x="14250" y="37473"/>
                    <a:pt x="22695" y="37473"/>
                  </a:cubicBezTo>
                  <a:cubicBezTo>
                    <a:pt x="31140"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718" name="Freeform: Shape 717">
              <a:extLst>
                <a:ext uri="{FF2B5EF4-FFF2-40B4-BE49-F238E27FC236}">
                  <a16:creationId xmlns:a16="http://schemas.microsoft.com/office/drawing/2014/main" id="{1014687C-498E-4863-A8B6-423D87832420}"/>
                </a:ext>
              </a:extLst>
            </p:cNvPr>
            <p:cNvSpPr/>
            <p:nvPr/>
          </p:nvSpPr>
          <p:spPr>
            <a:xfrm>
              <a:off x="9296944" y="5532984"/>
              <a:ext cx="10556" cy="760021"/>
            </a:xfrm>
            <a:custGeom>
              <a:avLst/>
              <a:gdLst>
                <a:gd name="connsiteX0" fmla="*/ 3809 w 0"/>
                <a:gd name="connsiteY0" fmla="*/ 765941 h 760020"/>
                <a:gd name="connsiteX1" fmla="*/ 3809 w 0"/>
                <a:gd name="connsiteY1" fmla="*/ 3809 h 760020"/>
              </a:gdLst>
              <a:ahLst/>
              <a:cxnLst>
                <a:cxn ang="0">
                  <a:pos x="connsiteX0" y="connsiteY0"/>
                </a:cxn>
                <a:cxn ang="0">
                  <a:pos x="connsiteX1" y="connsiteY1"/>
                </a:cxn>
              </a:cxnLst>
              <a:rect l="l" t="t" r="r" b="b"/>
              <a:pathLst>
                <a:path h="760020">
                  <a:moveTo>
                    <a:pt x="3809" y="765941"/>
                  </a:moveTo>
                  <a:lnTo>
                    <a:pt x="3809" y="3809"/>
                  </a:lnTo>
                </a:path>
              </a:pathLst>
            </a:custGeom>
            <a:grpFill/>
            <a:ln w="4582" cap="flat">
              <a:solidFill>
                <a:schemeClr val="accent1"/>
              </a:solidFill>
              <a:prstDash val="solid"/>
              <a:miter/>
            </a:ln>
          </p:spPr>
          <p:txBody>
            <a:bodyPr rtlCol="0" anchor="ctr"/>
            <a:lstStyle/>
            <a:p>
              <a:endParaRPr lang="en-US"/>
            </a:p>
          </p:txBody>
        </p:sp>
        <p:sp>
          <p:nvSpPr>
            <p:cNvPr id="719" name="Freeform: Shape 718">
              <a:extLst>
                <a:ext uri="{FF2B5EF4-FFF2-40B4-BE49-F238E27FC236}">
                  <a16:creationId xmlns:a16="http://schemas.microsoft.com/office/drawing/2014/main" id="{B8EF4E34-6460-435B-BE14-17E68D735EAA}"/>
                </a:ext>
              </a:extLst>
            </p:cNvPr>
            <p:cNvSpPr/>
            <p:nvPr/>
          </p:nvSpPr>
          <p:spPr>
            <a:xfrm>
              <a:off x="9279113" y="6276230"/>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1140"/>
                    <a:pt x="31140" y="37473"/>
                    <a:pt x="22695" y="37473"/>
                  </a:cubicBezTo>
                  <a:cubicBezTo>
                    <a:pt x="14251" y="37473"/>
                    <a:pt x="7917" y="31140"/>
                    <a:pt x="7917" y="22695"/>
                  </a:cubicBezTo>
                  <a:cubicBezTo>
                    <a:pt x="7917" y="14250"/>
                    <a:pt x="14251" y="7917"/>
                    <a:pt x="22695" y="7917"/>
                  </a:cubicBezTo>
                  <a:cubicBezTo>
                    <a:pt x="31140" y="7917"/>
                    <a:pt x="37473" y="14250"/>
                    <a:pt x="37473" y="22695"/>
                  </a:cubicBezTo>
                  <a:close/>
                </a:path>
              </a:pathLst>
            </a:custGeom>
            <a:grpFill/>
            <a:ln w="9525" cap="flat">
              <a:solidFill>
                <a:schemeClr val="accent1"/>
              </a:solidFill>
              <a:prstDash val="solid"/>
              <a:miter/>
            </a:ln>
          </p:spPr>
          <p:txBody>
            <a:bodyPr rtlCol="0" anchor="ctr"/>
            <a:lstStyle/>
            <a:p>
              <a:endParaRPr lang="en-US"/>
            </a:p>
          </p:txBody>
        </p:sp>
        <p:sp>
          <p:nvSpPr>
            <p:cNvPr id="720" name="Freeform: Shape 719">
              <a:extLst>
                <a:ext uri="{FF2B5EF4-FFF2-40B4-BE49-F238E27FC236}">
                  <a16:creationId xmlns:a16="http://schemas.microsoft.com/office/drawing/2014/main" id="{90DA0977-4797-4E04-9D4E-818D76B0050D}"/>
                </a:ext>
              </a:extLst>
            </p:cNvPr>
            <p:cNvSpPr/>
            <p:nvPr/>
          </p:nvSpPr>
          <p:spPr>
            <a:xfrm>
              <a:off x="9279113" y="5515153"/>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40" y="7917"/>
                    <a:pt x="22695" y="7917"/>
                  </a:cubicBezTo>
                  <a:cubicBezTo>
                    <a:pt x="14251" y="7917"/>
                    <a:pt x="7917" y="14250"/>
                    <a:pt x="7917" y="22695"/>
                  </a:cubicBezTo>
                  <a:cubicBezTo>
                    <a:pt x="7917" y="31140"/>
                    <a:pt x="14251" y="37473"/>
                    <a:pt x="22695" y="37473"/>
                  </a:cubicBezTo>
                  <a:cubicBezTo>
                    <a:pt x="31140"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721" name="Freeform: Shape 720">
              <a:extLst>
                <a:ext uri="{FF2B5EF4-FFF2-40B4-BE49-F238E27FC236}">
                  <a16:creationId xmlns:a16="http://schemas.microsoft.com/office/drawing/2014/main" id="{6A342E2F-5628-4FBB-BB4E-507026D1FFE8}"/>
                </a:ext>
              </a:extLst>
            </p:cNvPr>
            <p:cNvSpPr/>
            <p:nvPr/>
          </p:nvSpPr>
          <p:spPr>
            <a:xfrm>
              <a:off x="10316638" y="5655432"/>
              <a:ext cx="10556" cy="306120"/>
            </a:xfrm>
            <a:custGeom>
              <a:avLst/>
              <a:gdLst>
                <a:gd name="connsiteX0" fmla="*/ 3809 w 0"/>
                <a:gd name="connsiteY0" fmla="*/ 305706 h 306119"/>
                <a:gd name="connsiteX1" fmla="*/ 3809 w 0"/>
                <a:gd name="connsiteY1" fmla="*/ 3809 h 306119"/>
              </a:gdLst>
              <a:ahLst/>
              <a:cxnLst>
                <a:cxn ang="0">
                  <a:pos x="connsiteX0" y="connsiteY0"/>
                </a:cxn>
                <a:cxn ang="0">
                  <a:pos x="connsiteX1" y="connsiteY1"/>
                </a:cxn>
              </a:cxnLst>
              <a:rect l="l" t="t" r="r" b="b"/>
              <a:pathLst>
                <a:path h="306119">
                  <a:moveTo>
                    <a:pt x="3809" y="305706"/>
                  </a:moveTo>
                  <a:lnTo>
                    <a:pt x="3809" y="3809"/>
                  </a:lnTo>
                </a:path>
              </a:pathLst>
            </a:custGeom>
            <a:grpFill/>
            <a:ln w="4582" cap="flat">
              <a:solidFill>
                <a:schemeClr val="accent1"/>
              </a:solidFill>
              <a:prstDash val="solid"/>
              <a:miter/>
            </a:ln>
          </p:spPr>
          <p:txBody>
            <a:bodyPr rtlCol="0" anchor="ctr"/>
            <a:lstStyle/>
            <a:p>
              <a:endParaRPr lang="en-US"/>
            </a:p>
          </p:txBody>
        </p:sp>
        <p:sp>
          <p:nvSpPr>
            <p:cNvPr id="722" name="Freeform: Shape 721">
              <a:extLst>
                <a:ext uri="{FF2B5EF4-FFF2-40B4-BE49-F238E27FC236}">
                  <a16:creationId xmlns:a16="http://schemas.microsoft.com/office/drawing/2014/main" id="{5B9789F5-5E65-48B3-BF38-F507F937AB56}"/>
                </a:ext>
              </a:extLst>
            </p:cNvPr>
            <p:cNvSpPr/>
            <p:nvPr/>
          </p:nvSpPr>
          <p:spPr>
            <a:xfrm>
              <a:off x="10297752" y="5938443"/>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1140"/>
                    <a:pt x="31140" y="37473"/>
                    <a:pt x="22695" y="37473"/>
                  </a:cubicBezTo>
                  <a:cubicBezTo>
                    <a:pt x="14251" y="37473"/>
                    <a:pt x="7917" y="31140"/>
                    <a:pt x="7917" y="22695"/>
                  </a:cubicBezTo>
                  <a:cubicBezTo>
                    <a:pt x="7917" y="14250"/>
                    <a:pt x="14251" y="7917"/>
                    <a:pt x="22695" y="7917"/>
                  </a:cubicBezTo>
                  <a:cubicBezTo>
                    <a:pt x="31140" y="7917"/>
                    <a:pt x="37473" y="14250"/>
                    <a:pt x="37473" y="22695"/>
                  </a:cubicBezTo>
                  <a:close/>
                </a:path>
              </a:pathLst>
            </a:custGeom>
            <a:grpFill/>
            <a:ln w="9525" cap="flat">
              <a:solidFill>
                <a:schemeClr val="accent1"/>
              </a:solidFill>
              <a:prstDash val="solid"/>
              <a:miter/>
            </a:ln>
          </p:spPr>
          <p:txBody>
            <a:bodyPr rtlCol="0" anchor="ctr"/>
            <a:lstStyle/>
            <a:p>
              <a:endParaRPr lang="en-US"/>
            </a:p>
          </p:txBody>
        </p:sp>
        <p:sp>
          <p:nvSpPr>
            <p:cNvPr id="723" name="Freeform: Shape 722">
              <a:extLst>
                <a:ext uri="{FF2B5EF4-FFF2-40B4-BE49-F238E27FC236}">
                  <a16:creationId xmlns:a16="http://schemas.microsoft.com/office/drawing/2014/main" id="{441BAE2A-57E2-4832-9310-1D85938A9247}"/>
                </a:ext>
              </a:extLst>
            </p:cNvPr>
            <p:cNvSpPr/>
            <p:nvPr/>
          </p:nvSpPr>
          <p:spPr>
            <a:xfrm>
              <a:off x="10297752" y="5637601"/>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40" y="7917"/>
                    <a:pt x="22695" y="7917"/>
                  </a:cubicBezTo>
                  <a:cubicBezTo>
                    <a:pt x="14251" y="7917"/>
                    <a:pt x="7917" y="14250"/>
                    <a:pt x="7917" y="22695"/>
                  </a:cubicBezTo>
                  <a:cubicBezTo>
                    <a:pt x="7917" y="31140"/>
                    <a:pt x="14251" y="37473"/>
                    <a:pt x="22695" y="37473"/>
                  </a:cubicBezTo>
                  <a:cubicBezTo>
                    <a:pt x="31140"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724" name="Freeform: Shape 723">
              <a:extLst>
                <a:ext uri="{FF2B5EF4-FFF2-40B4-BE49-F238E27FC236}">
                  <a16:creationId xmlns:a16="http://schemas.microsoft.com/office/drawing/2014/main" id="{31A17601-CD41-4648-9FFF-95B60740B093}"/>
                </a:ext>
              </a:extLst>
            </p:cNvPr>
            <p:cNvSpPr/>
            <p:nvPr/>
          </p:nvSpPr>
          <p:spPr>
            <a:xfrm>
              <a:off x="10421141" y="5531928"/>
              <a:ext cx="10556" cy="654462"/>
            </a:xfrm>
            <a:custGeom>
              <a:avLst/>
              <a:gdLst>
                <a:gd name="connsiteX0" fmla="*/ 3809 w 0"/>
                <a:gd name="connsiteY0" fmla="*/ 650882 h 654462"/>
                <a:gd name="connsiteX1" fmla="*/ 3809 w 0"/>
                <a:gd name="connsiteY1" fmla="*/ 3809 h 654462"/>
              </a:gdLst>
              <a:ahLst/>
              <a:cxnLst>
                <a:cxn ang="0">
                  <a:pos x="connsiteX0" y="connsiteY0"/>
                </a:cxn>
                <a:cxn ang="0">
                  <a:pos x="connsiteX1" y="connsiteY1"/>
                </a:cxn>
              </a:cxnLst>
              <a:rect l="l" t="t" r="r" b="b"/>
              <a:pathLst>
                <a:path h="654462">
                  <a:moveTo>
                    <a:pt x="3809" y="650882"/>
                  </a:moveTo>
                  <a:lnTo>
                    <a:pt x="3809" y="3809"/>
                  </a:lnTo>
                </a:path>
              </a:pathLst>
            </a:custGeom>
            <a:grpFill/>
            <a:ln w="4582" cap="flat">
              <a:solidFill>
                <a:schemeClr val="accent1"/>
              </a:solidFill>
              <a:prstDash val="solid"/>
              <a:miter/>
            </a:ln>
          </p:spPr>
          <p:txBody>
            <a:bodyPr rtlCol="0" anchor="ctr"/>
            <a:lstStyle/>
            <a:p>
              <a:endParaRPr lang="en-US"/>
            </a:p>
          </p:txBody>
        </p:sp>
        <p:sp>
          <p:nvSpPr>
            <p:cNvPr id="725" name="Freeform: Shape 724">
              <a:extLst>
                <a:ext uri="{FF2B5EF4-FFF2-40B4-BE49-F238E27FC236}">
                  <a16:creationId xmlns:a16="http://schemas.microsoft.com/office/drawing/2014/main" id="{40E96F45-0D29-432D-809A-E2A1145EE600}"/>
                </a:ext>
              </a:extLst>
            </p:cNvPr>
            <p:cNvSpPr/>
            <p:nvPr/>
          </p:nvSpPr>
          <p:spPr>
            <a:xfrm>
              <a:off x="10403310" y="6160115"/>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1140"/>
                    <a:pt x="31140" y="37473"/>
                    <a:pt x="22695" y="37473"/>
                  </a:cubicBezTo>
                  <a:cubicBezTo>
                    <a:pt x="14251" y="37473"/>
                    <a:pt x="7917" y="31140"/>
                    <a:pt x="7917" y="22695"/>
                  </a:cubicBezTo>
                  <a:cubicBezTo>
                    <a:pt x="7917" y="14250"/>
                    <a:pt x="14251" y="7917"/>
                    <a:pt x="22695" y="7917"/>
                  </a:cubicBezTo>
                  <a:cubicBezTo>
                    <a:pt x="31140" y="7917"/>
                    <a:pt x="37473" y="14250"/>
                    <a:pt x="37473" y="22695"/>
                  </a:cubicBezTo>
                  <a:close/>
                </a:path>
              </a:pathLst>
            </a:custGeom>
            <a:grpFill/>
            <a:ln w="9525" cap="flat">
              <a:solidFill>
                <a:schemeClr val="accent1"/>
              </a:solidFill>
              <a:prstDash val="solid"/>
              <a:miter/>
            </a:ln>
          </p:spPr>
          <p:txBody>
            <a:bodyPr rtlCol="0" anchor="ctr"/>
            <a:lstStyle/>
            <a:p>
              <a:endParaRPr lang="en-US"/>
            </a:p>
          </p:txBody>
        </p:sp>
        <p:sp>
          <p:nvSpPr>
            <p:cNvPr id="726" name="Freeform: Shape 725">
              <a:extLst>
                <a:ext uri="{FF2B5EF4-FFF2-40B4-BE49-F238E27FC236}">
                  <a16:creationId xmlns:a16="http://schemas.microsoft.com/office/drawing/2014/main" id="{09C6F9E7-5266-4623-B794-443A45D3D96E}"/>
                </a:ext>
              </a:extLst>
            </p:cNvPr>
            <p:cNvSpPr/>
            <p:nvPr/>
          </p:nvSpPr>
          <p:spPr>
            <a:xfrm>
              <a:off x="10403310" y="5514098"/>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40" y="7917"/>
                    <a:pt x="22695" y="7917"/>
                  </a:cubicBezTo>
                  <a:cubicBezTo>
                    <a:pt x="14251" y="7917"/>
                    <a:pt x="7917" y="14250"/>
                    <a:pt x="7917" y="22695"/>
                  </a:cubicBezTo>
                  <a:cubicBezTo>
                    <a:pt x="7917" y="31140"/>
                    <a:pt x="14251" y="37473"/>
                    <a:pt x="22695" y="37473"/>
                  </a:cubicBezTo>
                  <a:cubicBezTo>
                    <a:pt x="31140"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727" name="Freeform: Shape 726">
              <a:extLst>
                <a:ext uri="{FF2B5EF4-FFF2-40B4-BE49-F238E27FC236}">
                  <a16:creationId xmlns:a16="http://schemas.microsoft.com/office/drawing/2014/main" id="{625701D1-50CA-4759-A135-AC0514330F6A}"/>
                </a:ext>
              </a:extLst>
            </p:cNvPr>
            <p:cNvSpPr/>
            <p:nvPr/>
          </p:nvSpPr>
          <p:spPr>
            <a:xfrm>
              <a:off x="10496088" y="5572041"/>
              <a:ext cx="10556" cy="517236"/>
            </a:xfrm>
            <a:custGeom>
              <a:avLst/>
              <a:gdLst>
                <a:gd name="connsiteX0" fmla="*/ 3809 w 0"/>
                <a:gd name="connsiteY0" fmla="*/ 515767 h 517236"/>
                <a:gd name="connsiteX1" fmla="*/ 3809 w 0"/>
                <a:gd name="connsiteY1" fmla="*/ 3809 h 517236"/>
              </a:gdLst>
              <a:ahLst/>
              <a:cxnLst>
                <a:cxn ang="0">
                  <a:pos x="connsiteX0" y="connsiteY0"/>
                </a:cxn>
                <a:cxn ang="0">
                  <a:pos x="connsiteX1" y="connsiteY1"/>
                </a:cxn>
              </a:cxnLst>
              <a:rect l="l" t="t" r="r" b="b"/>
              <a:pathLst>
                <a:path h="517236">
                  <a:moveTo>
                    <a:pt x="3809" y="515767"/>
                  </a:moveTo>
                  <a:lnTo>
                    <a:pt x="3809" y="3809"/>
                  </a:lnTo>
                </a:path>
              </a:pathLst>
            </a:custGeom>
            <a:grpFill/>
            <a:ln w="4582" cap="flat">
              <a:solidFill>
                <a:schemeClr val="accent1"/>
              </a:solidFill>
              <a:prstDash val="solid"/>
              <a:miter/>
            </a:ln>
          </p:spPr>
          <p:txBody>
            <a:bodyPr rtlCol="0" anchor="ctr"/>
            <a:lstStyle/>
            <a:p>
              <a:endParaRPr lang="en-US"/>
            </a:p>
          </p:txBody>
        </p:sp>
        <p:sp>
          <p:nvSpPr>
            <p:cNvPr id="728" name="Freeform: Shape 727">
              <a:extLst>
                <a:ext uri="{FF2B5EF4-FFF2-40B4-BE49-F238E27FC236}">
                  <a16:creationId xmlns:a16="http://schemas.microsoft.com/office/drawing/2014/main" id="{9F08E4A0-C9EF-40FD-9AB3-46F5C0C64530}"/>
                </a:ext>
              </a:extLst>
            </p:cNvPr>
            <p:cNvSpPr/>
            <p:nvPr/>
          </p:nvSpPr>
          <p:spPr>
            <a:xfrm>
              <a:off x="10477201" y="6065113"/>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1140"/>
                    <a:pt x="31140" y="37473"/>
                    <a:pt x="22695" y="37473"/>
                  </a:cubicBezTo>
                  <a:cubicBezTo>
                    <a:pt x="14251" y="37473"/>
                    <a:pt x="7917" y="31140"/>
                    <a:pt x="7917" y="22695"/>
                  </a:cubicBezTo>
                  <a:cubicBezTo>
                    <a:pt x="7917" y="14250"/>
                    <a:pt x="14251" y="7917"/>
                    <a:pt x="22695" y="7917"/>
                  </a:cubicBezTo>
                  <a:cubicBezTo>
                    <a:pt x="31140" y="7917"/>
                    <a:pt x="37473" y="14250"/>
                    <a:pt x="37473" y="22695"/>
                  </a:cubicBezTo>
                  <a:close/>
                </a:path>
              </a:pathLst>
            </a:custGeom>
            <a:grpFill/>
            <a:ln w="9525" cap="flat">
              <a:solidFill>
                <a:schemeClr val="accent1"/>
              </a:solidFill>
              <a:prstDash val="solid"/>
              <a:miter/>
            </a:ln>
          </p:spPr>
          <p:txBody>
            <a:bodyPr rtlCol="0" anchor="ctr"/>
            <a:lstStyle/>
            <a:p>
              <a:endParaRPr lang="en-US"/>
            </a:p>
          </p:txBody>
        </p:sp>
        <p:sp>
          <p:nvSpPr>
            <p:cNvPr id="729" name="Freeform: Shape 728">
              <a:extLst>
                <a:ext uri="{FF2B5EF4-FFF2-40B4-BE49-F238E27FC236}">
                  <a16:creationId xmlns:a16="http://schemas.microsoft.com/office/drawing/2014/main" id="{22508FFA-03F4-43C7-B43C-4F8B854BAE8F}"/>
                </a:ext>
              </a:extLst>
            </p:cNvPr>
            <p:cNvSpPr/>
            <p:nvPr/>
          </p:nvSpPr>
          <p:spPr>
            <a:xfrm>
              <a:off x="10477201" y="5554210"/>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40" y="7917"/>
                    <a:pt x="22695" y="7917"/>
                  </a:cubicBezTo>
                  <a:cubicBezTo>
                    <a:pt x="14251" y="7917"/>
                    <a:pt x="7917" y="14250"/>
                    <a:pt x="7917" y="22695"/>
                  </a:cubicBezTo>
                  <a:cubicBezTo>
                    <a:pt x="7917" y="31140"/>
                    <a:pt x="14251" y="37473"/>
                    <a:pt x="22695" y="37473"/>
                  </a:cubicBezTo>
                  <a:cubicBezTo>
                    <a:pt x="31140"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730" name="Freeform: Shape 729">
              <a:extLst>
                <a:ext uri="{FF2B5EF4-FFF2-40B4-BE49-F238E27FC236}">
                  <a16:creationId xmlns:a16="http://schemas.microsoft.com/office/drawing/2014/main" id="{F4169212-F99E-48DB-9BAD-A295910B5C31}"/>
                </a:ext>
              </a:extLst>
            </p:cNvPr>
            <p:cNvSpPr/>
            <p:nvPr/>
          </p:nvSpPr>
          <p:spPr>
            <a:xfrm>
              <a:off x="10590035" y="5676544"/>
              <a:ext cx="10556" cy="306120"/>
            </a:xfrm>
            <a:custGeom>
              <a:avLst/>
              <a:gdLst>
                <a:gd name="connsiteX0" fmla="*/ 3809 w 0"/>
                <a:gd name="connsiteY0" fmla="*/ 305706 h 306119"/>
                <a:gd name="connsiteX1" fmla="*/ 3809 w 0"/>
                <a:gd name="connsiteY1" fmla="*/ 3809 h 306119"/>
              </a:gdLst>
              <a:ahLst/>
              <a:cxnLst>
                <a:cxn ang="0">
                  <a:pos x="connsiteX0" y="connsiteY0"/>
                </a:cxn>
                <a:cxn ang="0">
                  <a:pos x="connsiteX1" y="connsiteY1"/>
                </a:cxn>
              </a:cxnLst>
              <a:rect l="l" t="t" r="r" b="b"/>
              <a:pathLst>
                <a:path h="306119">
                  <a:moveTo>
                    <a:pt x="3809" y="305706"/>
                  </a:moveTo>
                  <a:lnTo>
                    <a:pt x="3809" y="3809"/>
                  </a:lnTo>
                </a:path>
              </a:pathLst>
            </a:custGeom>
            <a:grpFill/>
            <a:ln w="4582" cap="flat">
              <a:solidFill>
                <a:schemeClr val="accent1"/>
              </a:solidFill>
              <a:prstDash val="solid"/>
              <a:miter/>
            </a:ln>
          </p:spPr>
          <p:txBody>
            <a:bodyPr rtlCol="0" anchor="ctr"/>
            <a:lstStyle/>
            <a:p>
              <a:endParaRPr lang="en-US"/>
            </a:p>
          </p:txBody>
        </p:sp>
        <p:sp>
          <p:nvSpPr>
            <p:cNvPr id="731" name="Freeform: Shape 730">
              <a:extLst>
                <a:ext uri="{FF2B5EF4-FFF2-40B4-BE49-F238E27FC236}">
                  <a16:creationId xmlns:a16="http://schemas.microsoft.com/office/drawing/2014/main" id="{8DB272E7-8ADB-4115-96FA-3B6CC6A1FB01}"/>
                </a:ext>
              </a:extLst>
            </p:cNvPr>
            <p:cNvSpPr/>
            <p:nvPr/>
          </p:nvSpPr>
          <p:spPr>
            <a:xfrm>
              <a:off x="10572204" y="5959454"/>
              <a:ext cx="42223" cy="42223"/>
            </a:xfrm>
            <a:custGeom>
              <a:avLst/>
              <a:gdLst>
                <a:gd name="connsiteX0" fmla="*/ 37473 w 42223"/>
                <a:gd name="connsiteY0" fmla="*/ 22796 h 42223"/>
                <a:gd name="connsiteX1" fmla="*/ 22695 w 42223"/>
                <a:gd name="connsiteY1" fmla="*/ 37574 h 42223"/>
                <a:gd name="connsiteX2" fmla="*/ 7917 w 42223"/>
                <a:gd name="connsiteY2" fmla="*/ 22796 h 42223"/>
                <a:gd name="connsiteX3" fmla="*/ 22695 w 42223"/>
                <a:gd name="connsiteY3" fmla="*/ 8018 h 42223"/>
                <a:gd name="connsiteX4" fmla="*/ 37473 w 42223"/>
                <a:gd name="connsiteY4" fmla="*/ 22796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796"/>
                  </a:moveTo>
                  <a:cubicBezTo>
                    <a:pt x="37473" y="31241"/>
                    <a:pt x="31140" y="37574"/>
                    <a:pt x="22695" y="37574"/>
                  </a:cubicBezTo>
                  <a:cubicBezTo>
                    <a:pt x="14251" y="37574"/>
                    <a:pt x="7917" y="31241"/>
                    <a:pt x="7917" y="22796"/>
                  </a:cubicBezTo>
                  <a:cubicBezTo>
                    <a:pt x="7917" y="14351"/>
                    <a:pt x="14251" y="8018"/>
                    <a:pt x="22695" y="8018"/>
                  </a:cubicBezTo>
                  <a:cubicBezTo>
                    <a:pt x="30085" y="6962"/>
                    <a:pt x="37473" y="14351"/>
                    <a:pt x="37473" y="22796"/>
                  </a:cubicBezTo>
                  <a:close/>
                </a:path>
              </a:pathLst>
            </a:custGeom>
            <a:grpFill/>
            <a:ln w="9525" cap="flat">
              <a:solidFill>
                <a:schemeClr val="accent1"/>
              </a:solidFill>
              <a:prstDash val="solid"/>
              <a:miter/>
            </a:ln>
          </p:spPr>
          <p:txBody>
            <a:bodyPr rtlCol="0" anchor="ctr"/>
            <a:lstStyle/>
            <a:p>
              <a:endParaRPr lang="en-US"/>
            </a:p>
          </p:txBody>
        </p:sp>
        <p:sp>
          <p:nvSpPr>
            <p:cNvPr id="732" name="Freeform: Shape 731">
              <a:extLst>
                <a:ext uri="{FF2B5EF4-FFF2-40B4-BE49-F238E27FC236}">
                  <a16:creationId xmlns:a16="http://schemas.microsoft.com/office/drawing/2014/main" id="{6038ED37-EE13-4300-AF63-382FC0D6D9AF}"/>
                </a:ext>
              </a:extLst>
            </p:cNvPr>
            <p:cNvSpPr/>
            <p:nvPr/>
          </p:nvSpPr>
          <p:spPr>
            <a:xfrm>
              <a:off x="10572204" y="5658713"/>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40" y="7917"/>
                    <a:pt x="22695" y="7917"/>
                  </a:cubicBezTo>
                  <a:cubicBezTo>
                    <a:pt x="14251" y="7917"/>
                    <a:pt x="7917" y="14250"/>
                    <a:pt x="7917" y="22695"/>
                  </a:cubicBezTo>
                  <a:cubicBezTo>
                    <a:pt x="7917" y="31140"/>
                    <a:pt x="14251" y="37473"/>
                    <a:pt x="22695" y="37473"/>
                  </a:cubicBezTo>
                  <a:cubicBezTo>
                    <a:pt x="30085"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733" name="Freeform: Shape 732">
              <a:extLst>
                <a:ext uri="{FF2B5EF4-FFF2-40B4-BE49-F238E27FC236}">
                  <a16:creationId xmlns:a16="http://schemas.microsoft.com/office/drawing/2014/main" id="{E697293D-6361-4498-876A-BB4C2A7230AA}"/>
                </a:ext>
              </a:extLst>
            </p:cNvPr>
            <p:cNvSpPr/>
            <p:nvPr/>
          </p:nvSpPr>
          <p:spPr>
            <a:xfrm>
              <a:off x="10786373" y="5827492"/>
              <a:ext cx="10556" cy="200561"/>
            </a:xfrm>
            <a:custGeom>
              <a:avLst/>
              <a:gdLst>
                <a:gd name="connsiteX0" fmla="*/ 3809 w 0"/>
                <a:gd name="connsiteY0" fmla="*/ 196981 h 200561"/>
                <a:gd name="connsiteX1" fmla="*/ 3809 w 0"/>
                <a:gd name="connsiteY1" fmla="*/ 3809 h 200561"/>
              </a:gdLst>
              <a:ahLst/>
              <a:cxnLst>
                <a:cxn ang="0">
                  <a:pos x="connsiteX0" y="connsiteY0"/>
                </a:cxn>
                <a:cxn ang="0">
                  <a:pos x="connsiteX1" y="connsiteY1"/>
                </a:cxn>
              </a:cxnLst>
              <a:rect l="l" t="t" r="r" b="b"/>
              <a:pathLst>
                <a:path h="200561">
                  <a:moveTo>
                    <a:pt x="3809" y="196981"/>
                  </a:moveTo>
                  <a:lnTo>
                    <a:pt x="3809" y="3809"/>
                  </a:lnTo>
                </a:path>
              </a:pathLst>
            </a:custGeom>
            <a:grpFill/>
            <a:ln w="4582" cap="flat">
              <a:solidFill>
                <a:schemeClr val="accent1"/>
              </a:solidFill>
              <a:prstDash val="solid"/>
              <a:miter/>
            </a:ln>
          </p:spPr>
          <p:txBody>
            <a:bodyPr rtlCol="0" anchor="ctr"/>
            <a:lstStyle/>
            <a:p>
              <a:endParaRPr lang="en-US"/>
            </a:p>
          </p:txBody>
        </p:sp>
        <p:sp>
          <p:nvSpPr>
            <p:cNvPr id="734" name="Freeform: Shape 733">
              <a:extLst>
                <a:ext uri="{FF2B5EF4-FFF2-40B4-BE49-F238E27FC236}">
                  <a16:creationId xmlns:a16="http://schemas.microsoft.com/office/drawing/2014/main" id="{C5C74CDF-02FF-4820-ACE3-600DC81B7D94}"/>
                </a:ext>
              </a:extLst>
            </p:cNvPr>
            <p:cNvSpPr/>
            <p:nvPr/>
          </p:nvSpPr>
          <p:spPr>
            <a:xfrm>
              <a:off x="10768543" y="6001677"/>
              <a:ext cx="42223" cy="42223"/>
            </a:xfrm>
            <a:custGeom>
              <a:avLst/>
              <a:gdLst>
                <a:gd name="connsiteX0" fmla="*/ 37473 w 42223"/>
                <a:gd name="connsiteY0" fmla="*/ 22796 h 42223"/>
                <a:gd name="connsiteX1" fmla="*/ 22695 w 42223"/>
                <a:gd name="connsiteY1" fmla="*/ 37574 h 42223"/>
                <a:gd name="connsiteX2" fmla="*/ 7917 w 42223"/>
                <a:gd name="connsiteY2" fmla="*/ 22796 h 42223"/>
                <a:gd name="connsiteX3" fmla="*/ 22695 w 42223"/>
                <a:gd name="connsiteY3" fmla="*/ 8018 h 42223"/>
                <a:gd name="connsiteX4" fmla="*/ 37473 w 42223"/>
                <a:gd name="connsiteY4" fmla="*/ 22796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796"/>
                  </a:moveTo>
                  <a:cubicBezTo>
                    <a:pt x="37473" y="31241"/>
                    <a:pt x="31139" y="37574"/>
                    <a:pt x="22695" y="37574"/>
                  </a:cubicBezTo>
                  <a:cubicBezTo>
                    <a:pt x="14250" y="37574"/>
                    <a:pt x="7917" y="31241"/>
                    <a:pt x="7917" y="22796"/>
                  </a:cubicBezTo>
                  <a:cubicBezTo>
                    <a:pt x="7917" y="14351"/>
                    <a:pt x="14250" y="8018"/>
                    <a:pt x="22695" y="8018"/>
                  </a:cubicBezTo>
                  <a:cubicBezTo>
                    <a:pt x="30084" y="6962"/>
                    <a:pt x="37473" y="14351"/>
                    <a:pt x="37473" y="22796"/>
                  </a:cubicBezTo>
                  <a:close/>
                </a:path>
              </a:pathLst>
            </a:custGeom>
            <a:grpFill/>
            <a:ln w="9525" cap="flat">
              <a:solidFill>
                <a:schemeClr val="accent1"/>
              </a:solidFill>
              <a:prstDash val="solid"/>
              <a:miter/>
            </a:ln>
          </p:spPr>
          <p:txBody>
            <a:bodyPr rtlCol="0" anchor="ctr"/>
            <a:lstStyle/>
            <a:p>
              <a:endParaRPr lang="en-US"/>
            </a:p>
          </p:txBody>
        </p:sp>
        <p:sp>
          <p:nvSpPr>
            <p:cNvPr id="735" name="Freeform: Shape 734">
              <a:extLst>
                <a:ext uri="{FF2B5EF4-FFF2-40B4-BE49-F238E27FC236}">
                  <a16:creationId xmlns:a16="http://schemas.microsoft.com/office/drawing/2014/main" id="{E9BFAF09-10DB-4CBA-8FE1-413634ACAD21}"/>
                </a:ext>
              </a:extLst>
            </p:cNvPr>
            <p:cNvSpPr/>
            <p:nvPr/>
          </p:nvSpPr>
          <p:spPr>
            <a:xfrm>
              <a:off x="10768543" y="5808606"/>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39" y="7917"/>
                    <a:pt x="22695" y="7917"/>
                  </a:cubicBezTo>
                  <a:cubicBezTo>
                    <a:pt x="14250" y="7917"/>
                    <a:pt x="7917" y="14250"/>
                    <a:pt x="7917" y="22695"/>
                  </a:cubicBezTo>
                  <a:cubicBezTo>
                    <a:pt x="7917" y="31140"/>
                    <a:pt x="14250" y="37473"/>
                    <a:pt x="22695" y="37473"/>
                  </a:cubicBezTo>
                  <a:cubicBezTo>
                    <a:pt x="30084" y="38529"/>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736" name="Freeform: Shape 735">
              <a:extLst>
                <a:ext uri="{FF2B5EF4-FFF2-40B4-BE49-F238E27FC236}">
                  <a16:creationId xmlns:a16="http://schemas.microsoft.com/office/drawing/2014/main" id="{4B2E5720-CB1A-4696-8859-0A29F75713A8}"/>
                </a:ext>
              </a:extLst>
            </p:cNvPr>
            <p:cNvSpPr/>
            <p:nvPr/>
          </p:nvSpPr>
          <p:spPr>
            <a:xfrm>
              <a:off x="10844430" y="5825381"/>
              <a:ext cx="10556" cy="168894"/>
            </a:xfrm>
            <a:custGeom>
              <a:avLst/>
              <a:gdLst>
                <a:gd name="connsiteX0" fmla="*/ 3808 w 0"/>
                <a:gd name="connsiteY0" fmla="*/ 3809 h 168893"/>
                <a:gd name="connsiteX1" fmla="*/ 3808 w 0"/>
                <a:gd name="connsiteY1" fmla="*/ 167424 h 168893"/>
              </a:gdLst>
              <a:ahLst/>
              <a:cxnLst>
                <a:cxn ang="0">
                  <a:pos x="connsiteX0" y="connsiteY0"/>
                </a:cxn>
                <a:cxn ang="0">
                  <a:pos x="connsiteX1" y="connsiteY1"/>
                </a:cxn>
              </a:cxnLst>
              <a:rect l="l" t="t" r="r" b="b"/>
              <a:pathLst>
                <a:path h="168893">
                  <a:moveTo>
                    <a:pt x="3808" y="3809"/>
                  </a:moveTo>
                  <a:lnTo>
                    <a:pt x="3808" y="167424"/>
                  </a:lnTo>
                </a:path>
              </a:pathLst>
            </a:custGeom>
            <a:grpFill/>
            <a:ln w="4582" cap="flat">
              <a:solidFill>
                <a:schemeClr val="accent1"/>
              </a:solidFill>
              <a:prstDash val="solid"/>
              <a:miter/>
            </a:ln>
          </p:spPr>
          <p:txBody>
            <a:bodyPr rtlCol="0" anchor="ctr"/>
            <a:lstStyle/>
            <a:p>
              <a:endParaRPr lang="en-US"/>
            </a:p>
          </p:txBody>
        </p:sp>
        <p:sp>
          <p:nvSpPr>
            <p:cNvPr id="737" name="Freeform: Shape 736">
              <a:extLst>
                <a:ext uri="{FF2B5EF4-FFF2-40B4-BE49-F238E27FC236}">
                  <a16:creationId xmlns:a16="http://schemas.microsoft.com/office/drawing/2014/main" id="{60C44148-58D7-45E0-9A29-8EAE4D10ED45}"/>
                </a:ext>
              </a:extLst>
            </p:cNvPr>
            <p:cNvSpPr/>
            <p:nvPr/>
          </p:nvSpPr>
          <p:spPr>
            <a:xfrm>
              <a:off x="10825545" y="5807550"/>
              <a:ext cx="42223" cy="42223"/>
            </a:xfrm>
            <a:custGeom>
              <a:avLst/>
              <a:gdLst>
                <a:gd name="connsiteX0" fmla="*/ 7917 w 42223"/>
                <a:gd name="connsiteY0" fmla="*/ 22695 h 42223"/>
                <a:gd name="connsiteX1" fmla="*/ 22694 w 42223"/>
                <a:gd name="connsiteY1" fmla="*/ 7917 h 42223"/>
                <a:gd name="connsiteX2" fmla="*/ 37472 w 42223"/>
                <a:gd name="connsiteY2" fmla="*/ 22695 h 42223"/>
                <a:gd name="connsiteX3" fmla="*/ 22694 w 42223"/>
                <a:gd name="connsiteY3" fmla="*/ 37473 h 42223"/>
                <a:gd name="connsiteX4" fmla="*/ 7917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7917" y="22695"/>
                  </a:moveTo>
                  <a:cubicBezTo>
                    <a:pt x="7917" y="14250"/>
                    <a:pt x="14250" y="7917"/>
                    <a:pt x="22694" y="7917"/>
                  </a:cubicBezTo>
                  <a:cubicBezTo>
                    <a:pt x="31139" y="7917"/>
                    <a:pt x="37472" y="14250"/>
                    <a:pt x="37472" y="22695"/>
                  </a:cubicBezTo>
                  <a:cubicBezTo>
                    <a:pt x="37472" y="31140"/>
                    <a:pt x="31139" y="37473"/>
                    <a:pt x="22694" y="37473"/>
                  </a:cubicBezTo>
                  <a:cubicBezTo>
                    <a:pt x="14250" y="37473"/>
                    <a:pt x="7917" y="31140"/>
                    <a:pt x="7917" y="22695"/>
                  </a:cubicBezTo>
                  <a:close/>
                </a:path>
              </a:pathLst>
            </a:custGeom>
            <a:grpFill/>
            <a:ln w="9525" cap="flat">
              <a:solidFill>
                <a:schemeClr val="accent1"/>
              </a:solidFill>
              <a:prstDash val="solid"/>
              <a:miter/>
            </a:ln>
          </p:spPr>
          <p:txBody>
            <a:bodyPr rtlCol="0" anchor="ctr"/>
            <a:lstStyle/>
            <a:p>
              <a:endParaRPr lang="en-US"/>
            </a:p>
          </p:txBody>
        </p:sp>
        <p:sp>
          <p:nvSpPr>
            <p:cNvPr id="738" name="Freeform: Shape 737">
              <a:extLst>
                <a:ext uri="{FF2B5EF4-FFF2-40B4-BE49-F238E27FC236}">
                  <a16:creationId xmlns:a16="http://schemas.microsoft.com/office/drawing/2014/main" id="{47F7BAF4-02EF-4414-81EC-767BBB868919}"/>
                </a:ext>
              </a:extLst>
            </p:cNvPr>
            <p:cNvSpPr/>
            <p:nvPr/>
          </p:nvSpPr>
          <p:spPr>
            <a:xfrm>
              <a:off x="10825545" y="5970110"/>
              <a:ext cx="42223" cy="42223"/>
            </a:xfrm>
            <a:custGeom>
              <a:avLst/>
              <a:gdLst>
                <a:gd name="connsiteX0" fmla="*/ 7917 w 42223"/>
                <a:gd name="connsiteY0" fmla="*/ 22695 h 42223"/>
                <a:gd name="connsiteX1" fmla="*/ 22694 w 42223"/>
                <a:gd name="connsiteY1" fmla="*/ 37473 h 42223"/>
                <a:gd name="connsiteX2" fmla="*/ 37472 w 42223"/>
                <a:gd name="connsiteY2" fmla="*/ 22695 h 42223"/>
                <a:gd name="connsiteX3" fmla="*/ 22694 w 42223"/>
                <a:gd name="connsiteY3" fmla="*/ 7917 h 42223"/>
                <a:gd name="connsiteX4" fmla="*/ 7917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7917" y="22695"/>
                  </a:moveTo>
                  <a:cubicBezTo>
                    <a:pt x="7917" y="31140"/>
                    <a:pt x="14250" y="37473"/>
                    <a:pt x="22694" y="37473"/>
                  </a:cubicBezTo>
                  <a:cubicBezTo>
                    <a:pt x="31139" y="37473"/>
                    <a:pt x="37472" y="31140"/>
                    <a:pt x="37472" y="22695"/>
                  </a:cubicBezTo>
                  <a:cubicBezTo>
                    <a:pt x="37472" y="14250"/>
                    <a:pt x="31139" y="7917"/>
                    <a:pt x="22694" y="7917"/>
                  </a:cubicBezTo>
                  <a:cubicBezTo>
                    <a:pt x="14250" y="7917"/>
                    <a:pt x="7917" y="14250"/>
                    <a:pt x="7917" y="22695"/>
                  </a:cubicBezTo>
                  <a:close/>
                </a:path>
              </a:pathLst>
            </a:custGeom>
            <a:grpFill/>
            <a:ln w="9525" cap="flat">
              <a:solidFill>
                <a:schemeClr val="accent1"/>
              </a:solidFill>
              <a:prstDash val="solid"/>
              <a:miter/>
            </a:ln>
          </p:spPr>
          <p:txBody>
            <a:bodyPr rtlCol="0" anchor="ctr"/>
            <a:lstStyle/>
            <a:p>
              <a:endParaRPr lang="en-US"/>
            </a:p>
          </p:txBody>
        </p:sp>
        <p:sp>
          <p:nvSpPr>
            <p:cNvPr id="739" name="Freeform: Shape 738">
              <a:extLst>
                <a:ext uri="{FF2B5EF4-FFF2-40B4-BE49-F238E27FC236}">
                  <a16:creationId xmlns:a16="http://schemas.microsoft.com/office/drawing/2014/main" id="{47417677-B8D1-4D8B-A667-1B4236BACFFA}"/>
                </a:ext>
              </a:extLst>
            </p:cNvPr>
            <p:cNvSpPr/>
            <p:nvPr/>
          </p:nvSpPr>
          <p:spPr>
            <a:xfrm>
              <a:off x="10960545" y="5433759"/>
              <a:ext cx="10556" cy="760021"/>
            </a:xfrm>
            <a:custGeom>
              <a:avLst/>
              <a:gdLst>
                <a:gd name="connsiteX0" fmla="*/ 3808 w 0"/>
                <a:gd name="connsiteY0" fmla="*/ 759607 h 760020"/>
                <a:gd name="connsiteX1" fmla="*/ 3808 w 0"/>
                <a:gd name="connsiteY1" fmla="*/ 3809 h 760020"/>
              </a:gdLst>
              <a:ahLst/>
              <a:cxnLst>
                <a:cxn ang="0">
                  <a:pos x="connsiteX0" y="connsiteY0"/>
                </a:cxn>
                <a:cxn ang="0">
                  <a:pos x="connsiteX1" y="connsiteY1"/>
                </a:cxn>
              </a:cxnLst>
              <a:rect l="l" t="t" r="r" b="b"/>
              <a:pathLst>
                <a:path h="760020">
                  <a:moveTo>
                    <a:pt x="3808" y="759607"/>
                  </a:moveTo>
                  <a:lnTo>
                    <a:pt x="3808" y="3809"/>
                  </a:lnTo>
                </a:path>
              </a:pathLst>
            </a:custGeom>
            <a:grpFill/>
            <a:ln w="4582" cap="flat">
              <a:solidFill>
                <a:schemeClr val="accent1"/>
              </a:solidFill>
              <a:prstDash val="solid"/>
              <a:miter/>
            </a:ln>
          </p:spPr>
          <p:txBody>
            <a:bodyPr rtlCol="0" anchor="ctr"/>
            <a:lstStyle/>
            <a:p>
              <a:endParaRPr lang="en-US"/>
            </a:p>
          </p:txBody>
        </p:sp>
        <p:sp>
          <p:nvSpPr>
            <p:cNvPr id="740" name="Freeform: Shape 739">
              <a:extLst>
                <a:ext uri="{FF2B5EF4-FFF2-40B4-BE49-F238E27FC236}">
                  <a16:creationId xmlns:a16="http://schemas.microsoft.com/office/drawing/2014/main" id="{9F4F2BCE-37A3-4F41-87C9-30247A1F38D9}"/>
                </a:ext>
              </a:extLst>
            </p:cNvPr>
            <p:cNvSpPr/>
            <p:nvPr/>
          </p:nvSpPr>
          <p:spPr>
            <a:xfrm>
              <a:off x="10941659" y="6170671"/>
              <a:ext cx="42223" cy="42223"/>
            </a:xfrm>
            <a:custGeom>
              <a:avLst/>
              <a:gdLst>
                <a:gd name="connsiteX0" fmla="*/ 37472 w 42223"/>
                <a:gd name="connsiteY0" fmla="*/ 22695 h 42223"/>
                <a:gd name="connsiteX1" fmla="*/ 22694 w 42223"/>
                <a:gd name="connsiteY1" fmla="*/ 37473 h 42223"/>
                <a:gd name="connsiteX2" fmla="*/ 7917 w 42223"/>
                <a:gd name="connsiteY2" fmla="*/ 22695 h 42223"/>
                <a:gd name="connsiteX3" fmla="*/ 22694 w 42223"/>
                <a:gd name="connsiteY3" fmla="*/ 7917 h 42223"/>
                <a:gd name="connsiteX4" fmla="*/ 37472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2" y="22695"/>
                  </a:moveTo>
                  <a:cubicBezTo>
                    <a:pt x="37472" y="31140"/>
                    <a:pt x="31139" y="37473"/>
                    <a:pt x="22694" y="37473"/>
                  </a:cubicBezTo>
                  <a:cubicBezTo>
                    <a:pt x="14250" y="37473"/>
                    <a:pt x="7917" y="31140"/>
                    <a:pt x="7917" y="22695"/>
                  </a:cubicBezTo>
                  <a:cubicBezTo>
                    <a:pt x="7917" y="14250"/>
                    <a:pt x="14250" y="7917"/>
                    <a:pt x="22694" y="7917"/>
                  </a:cubicBezTo>
                  <a:cubicBezTo>
                    <a:pt x="31139" y="7917"/>
                    <a:pt x="37472" y="14250"/>
                    <a:pt x="37472" y="22695"/>
                  </a:cubicBezTo>
                  <a:close/>
                </a:path>
              </a:pathLst>
            </a:custGeom>
            <a:grpFill/>
            <a:ln w="9525" cap="flat">
              <a:solidFill>
                <a:schemeClr val="accent1"/>
              </a:solidFill>
              <a:prstDash val="solid"/>
              <a:miter/>
            </a:ln>
          </p:spPr>
          <p:txBody>
            <a:bodyPr rtlCol="0" anchor="ctr"/>
            <a:lstStyle/>
            <a:p>
              <a:endParaRPr lang="en-US"/>
            </a:p>
          </p:txBody>
        </p:sp>
        <p:sp>
          <p:nvSpPr>
            <p:cNvPr id="741" name="Freeform: Shape 740">
              <a:extLst>
                <a:ext uri="{FF2B5EF4-FFF2-40B4-BE49-F238E27FC236}">
                  <a16:creationId xmlns:a16="http://schemas.microsoft.com/office/drawing/2014/main" id="{530D02D9-EA48-47A0-85CB-191A8F32B64E}"/>
                </a:ext>
              </a:extLst>
            </p:cNvPr>
            <p:cNvSpPr/>
            <p:nvPr/>
          </p:nvSpPr>
          <p:spPr>
            <a:xfrm>
              <a:off x="10941658" y="5415928"/>
              <a:ext cx="42223" cy="42223"/>
            </a:xfrm>
            <a:custGeom>
              <a:avLst/>
              <a:gdLst>
                <a:gd name="connsiteX0" fmla="*/ 37473 w 42223"/>
                <a:gd name="connsiteY0" fmla="*/ 22695 h 42223"/>
                <a:gd name="connsiteX1" fmla="*/ 22695 w 42223"/>
                <a:gd name="connsiteY1" fmla="*/ 37473 h 42223"/>
                <a:gd name="connsiteX2" fmla="*/ 7916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6" y="37473"/>
                    <a:pt x="22695" y="37473"/>
                  </a:cubicBezTo>
                  <a:cubicBezTo>
                    <a:pt x="14533" y="37473"/>
                    <a:pt x="7916" y="30857"/>
                    <a:pt x="7916" y="22695"/>
                  </a:cubicBezTo>
                  <a:cubicBezTo>
                    <a:pt x="7916" y="14533"/>
                    <a:pt x="14533" y="7917"/>
                    <a:pt x="22695" y="7917"/>
                  </a:cubicBezTo>
                  <a:cubicBezTo>
                    <a:pt x="30856"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742" name="Freeform: Shape 741">
              <a:extLst>
                <a:ext uri="{FF2B5EF4-FFF2-40B4-BE49-F238E27FC236}">
                  <a16:creationId xmlns:a16="http://schemas.microsoft.com/office/drawing/2014/main" id="{BC469C5F-29BE-4A1E-8D6E-D61DC145B428}"/>
                </a:ext>
              </a:extLst>
            </p:cNvPr>
            <p:cNvSpPr/>
            <p:nvPr/>
          </p:nvSpPr>
          <p:spPr>
            <a:xfrm>
              <a:off x="11075603" y="5769435"/>
              <a:ext cx="10556" cy="200561"/>
            </a:xfrm>
            <a:custGeom>
              <a:avLst/>
              <a:gdLst>
                <a:gd name="connsiteX0" fmla="*/ 3809 w 0"/>
                <a:gd name="connsiteY0" fmla="*/ 202259 h 200561"/>
                <a:gd name="connsiteX1" fmla="*/ 3809 w 0"/>
                <a:gd name="connsiteY1" fmla="*/ 3809 h 200561"/>
              </a:gdLst>
              <a:ahLst/>
              <a:cxnLst>
                <a:cxn ang="0">
                  <a:pos x="connsiteX0" y="connsiteY0"/>
                </a:cxn>
                <a:cxn ang="0">
                  <a:pos x="connsiteX1" y="connsiteY1"/>
                </a:cxn>
              </a:cxnLst>
              <a:rect l="l" t="t" r="r" b="b"/>
              <a:pathLst>
                <a:path h="200561">
                  <a:moveTo>
                    <a:pt x="3809" y="202259"/>
                  </a:moveTo>
                  <a:lnTo>
                    <a:pt x="3809" y="3809"/>
                  </a:lnTo>
                </a:path>
              </a:pathLst>
            </a:custGeom>
            <a:grpFill/>
            <a:ln w="4582" cap="flat">
              <a:solidFill>
                <a:schemeClr val="accent1"/>
              </a:solidFill>
              <a:prstDash val="solid"/>
              <a:miter/>
            </a:ln>
          </p:spPr>
          <p:txBody>
            <a:bodyPr rtlCol="0" anchor="ctr"/>
            <a:lstStyle/>
            <a:p>
              <a:endParaRPr lang="en-US"/>
            </a:p>
          </p:txBody>
        </p:sp>
        <p:sp>
          <p:nvSpPr>
            <p:cNvPr id="743" name="Freeform: Shape 742">
              <a:extLst>
                <a:ext uri="{FF2B5EF4-FFF2-40B4-BE49-F238E27FC236}">
                  <a16:creationId xmlns:a16="http://schemas.microsoft.com/office/drawing/2014/main" id="{130540B4-2A18-4622-A588-CBC3EC4E633B}"/>
                </a:ext>
              </a:extLst>
            </p:cNvPr>
            <p:cNvSpPr/>
            <p:nvPr/>
          </p:nvSpPr>
          <p:spPr>
            <a:xfrm>
              <a:off x="11057773" y="5948999"/>
              <a:ext cx="42223" cy="42223"/>
            </a:xfrm>
            <a:custGeom>
              <a:avLst/>
              <a:gdLst>
                <a:gd name="connsiteX0" fmla="*/ 37472 w 42223"/>
                <a:gd name="connsiteY0" fmla="*/ 22695 h 42223"/>
                <a:gd name="connsiteX1" fmla="*/ 22694 w 42223"/>
                <a:gd name="connsiteY1" fmla="*/ 37473 h 42223"/>
                <a:gd name="connsiteX2" fmla="*/ 7917 w 42223"/>
                <a:gd name="connsiteY2" fmla="*/ 22695 h 42223"/>
                <a:gd name="connsiteX3" fmla="*/ 22694 w 42223"/>
                <a:gd name="connsiteY3" fmla="*/ 7917 h 42223"/>
                <a:gd name="connsiteX4" fmla="*/ 37472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2" y="22695"/>
                  </a:moveTo>
                  <a:cubicBezTo>
                    <a:pt x="37472" y="31140"/>
                    <a:pt x="31139" y="37473"/>
                    <a:pt x="22694" y="37473"/>
                  </a:cubicBezTo>
                  <a:cubicBezTo>
                    <a:pt x="14250" y="37473"/>
                    <a:pt x="7917" y="31140"/>
                    <a:pt x="7917" y="22695"/>
                  </a:cubicBezTo>
                  <a:cubicBezTo>
                    <a:pt x="7917" y="14250"/>
                    <a:pt x="14250" y="7917"/>
                    <a:pt x="22694" y="7917"/>
                  </a:cubicBezTo>
                  <a:cubicBezTo>
                    <a:pt x="31139" y="7917"/>
                    <a:pt x="37472" y="14250"/>
                    <a:pt x="37472" y="22695"/>
                  </a:cubicBezTo>
                  <a:close/>
                </a:path>
              </a:pathLst>
            </a:custGeom>
            <a:grpFill/>
            <a:ln w="9525" cap="flat">
              <a:solidFill>
                <a:schemeClr val="accent1"/>
              </a:solidFill>
              <a:prstDash val="solid"/>
              <a:miter/>
            </a:ln>
          </p:spPr>
          <p:txBody>
            <a:bodyPr rtlCol="0" anchor="ctr"/>
            <a:lstStyle/>
            <a:p>
              <a:endParaRPr lang="en-US"/>
            </a:p>
          </p:txBody>
        </p:sp>
        <p:sp>
          <p:nvSpPr>
            <p:cNvPr id="744" name="Freeform: Shape 743">
              <a:extLst>
                <a:ext uri="{FF2B5EF4-FFF2-40B4-BE49-F238E27FC236}">
                  <a16:creationId xmlns:a16="http://schemas.microsoft.com/office/drawing/2014/main" id="{82F4E139-39F1-4282-A968-89A2A22BB614}"/>
                </a:ext>
              </a:extLst>
            </p:cNvPr>
            <p:cNvSpPr/>
            <p:nvPr/>
          </p:nvSpPr>
          <p:spPr>
            <a:xfrm>
              <a:off x="11057773" y="5751604"/>
              <a:ext cx="42223" cy="42223"/>
            </a:xfrm>
            <a:custGeom>
              <a:avLst/>
              <a:gdLst>
                <a:gd name="connsiteX0" fmla="*/ 37472 w 42223"/>
                <a:gd name="connsiteY0" fmla="*/ 22695 h 42223"/>
                <a:gd name="connsiteX1" fmla="*/ 22694 w 42223"/>
                <a:gd name="connsiteY1" fmla="*/ 7917 h 42223"/>
                <a:gd name="connsiteX2" fmla="*/ 7917 w 42223"/>
                <a:gd name="connsiteY2" fmla="*/ 22695 h 42223"/>
                <a:gd name="connsiteX3" fmla="*/ 22694 w 42223"/>
                <a:gd name="connsiteY3" fmla="*/ 37473 h 42223"/>
                <a:gd name="connsiteX4" fmla="*/ 37472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2" y="22695"/>
                  </a:moveTo>
                  <a:cubicBezTo>
                    <a:pt x="37472" y="14250"/>
                    <a:pt x="31139" y="7917"/>
                    <a:pt x="22694" y="7917"/>
                  </a:cubicBezTo>
                  <a:cubicBezTo>
                    <a:pt x="14250" y="7917"/>
                    <a:pt x="7917" y="14250"/>
                    <a:pt x="7917" y="22695"/>
                  </a:cubicBezTo>
                  <a:cubicBezTo>
                    <a:pt x="7917" y="31140"/>
                    <a:pt x="14250" y="37473"/>
                    <a:pt x="22694" y="37473"/>
                  </a:cubicBezTo>
                  <a:cubicBezTo>
                    <a:pt x="31139" y="37473"/>
                    <a:pt x="37472" y="31140"/>
                    <a:pt x="37472" y="22695"/>
                  </a:cubicBezTo>
                  <a:close/>
                </a:path>
              </a:pathLst>
            </a:custGeom>
            <a:grpFill/>
            <a:ln w="9525" cap="flat">
              <a:solidFill>
                <a:schemeClr val="accent1"/>
              </a:solidFill>
              <a:prstDash val="solid"/>
              <a:miter/>
            </a:ln>
          </p:spPr>
          <p:txBody>
            <a:bodyPr rtlCol="0" anchor="ctr"/>
            <a:lstStyle/>
            <a:p>
              <a:endParaRPr lang="en-US"/>
            </a:p>
          </p:txBody>
        </p:sp>
        <p:sp>
          <p:nvSpPr>
            <p:cNvPr id="745" name="Freeform: Shape 744">
              <a:extLst>
                <a:ext uri="{FF2B5EF4-FFF2-40B4-BE49-F238E27FC236}">
                  <a16:creationId xmlns:a16="http://schemas.microsoft.com/office/drawing/2014/main" id="{6A7CE29D-0FC1-43B2-AB5F-D159A1480737}"/>
                </a:ext>
              </a:extLst>
            </p:cNvPr>
            <p:cNvSpPr/>
            <p:nvPr/>
          </p:nvSpPr>
          <p:spPr>
            <a:xfrm>
              <a:off x="11191718" y="5865493"/>
              <a:ext cx="10556" cy="84447"/>
            </a:xfrm>
            <a:custGeom>
              <a:avLst/>
              <a:gdLst>
                <a:gd name="connsiteX0" fmla="*/ 3809 w 0"/>
                <a:gd name="connsiteY0" fmla="*/ 85089 h 84446"/>
                <a:gd name="connsiteX1" fmla="*/ 3809 w 0"/>
                <a:gd name="connsiteY1" fmla="*/ 3809 h 84446"/>
              </a:gdLst>
              <a:ahLst/>
              <a:cxnLst>
                <a:cxn ang="0">
                  <a:pos x="connsiteX0" y="connsiteY0"/>
                </a:cxn>
                <a:cxn ang="0">
                  <a:pos x="connsiteX1" y="connsiteY1"/>
                </a:cxn>
              </a:cxnLst>
              <a:rect l="l" t="t" r="r" b="b"/>
              <a:pathLst>
                <a:path h="84446">
                  <a:moveTo>
                    <a:pt x="3809" y="85089"/>
                  </a:moveTo>
                  <a:lnTo>
                    <a:pt x="3809" y="3809"/>
                  </a:lnTo>
                </a:path>
              </a:pathLst>
            </a:custGeom>
            <a:grpFill/>
            <a:ln w="4582" cap="flat">
              <a:solidFill>
                <a:schemeClr val="accent1"/>
              </a:solidFill>
              <a:prstDash val="solid"/>
              <a:miter/>
            </a:ln>
          </p:spPr>
          <p:txBody>
            <a:bodyPr rtlCol="0" anchor="ctr"/>
            <a:lstStyle/>
            <a:p>
              <a:endParaRPr lang="en-US"/>
            </a:p>
          </p:txBody>
        </p:sp>
        <p:sp>
          <p:nvSpPr>
            <p:cNvPr id="746" name="Freeform: Shape 745">
              <a:extLst>
                <a:ext uri="{FF2B5EF4-FFF2-40B4-BE49-F238E27FC236}">
                  <a16:creationId xmlns:a16="http://schemas.microsoft.com/office/drawing/2014/main" id="{300F1540-F43F-4AC6-85A3-35A7EF55831F}"/>
                </a:ext>
              </a:extLst>
            </p:cNvPr>
            <p:cNvSpPr/>
            <p:nvPr/>
          </p:nvSpPr>
          <p:spPr>
            <a:xfrm>
              <a:off x="11172831" y="5926831"/>
              <a:ext cx="42223" cy="42223"/>
            </a:xfrm>
            <a:custGeom>
              <a:avLst/>
              <a:gdLst>
                <a:gd name="connsiteX0" fmla="*/ 37474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4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4" y="22695"/>
                  </a:moveTo>
                  <a:cubicBezTo>
                    <a:pt x="37474" y="31140"/>
                    <a:pt x="31141" y="37473"/>
                    <a:pt x="22695" y="37473"/>
                  </a:cubicBezTo>
                  <a:cubicBezTo>
                    <a:pt x="14251" y="37473"/>
                    <a:pt x="7917" y="31140"/>
                    <a:pt x="7917" y="22695"/>
                  </a:cubicBezTo>
                  <a:cubicBezTo>
                    <a:pt x="7917" y="14250"/>
                    <a:pt x="14251" y="7917"/>
                    <a:pt x="22695" y="7917"/>
                  </a:cubicBezTo>
                  <a:cubicBezTo>
                    <a:pt x="31141" y="7917"/>
                    <a:pt x="37474" y="15306"/>
                    <a:pt x="37474" y="22695"/>
                  </a:cubicBezTo>
                  <a:close/>
                </a:path>
              </a:pathLst>
            </a:custGeom>
            <a:grpFill/>
            <a:ln w="9525" cap="flat">
              <a:solidFill>
                <a:schemeClr val="accent1"/>
              </a:solidFill>
              <a:prstDash val="solid"/>
              <a:miter/>
            </a:ln>
          </p:spPr>
          <p:txBody>
            <a:bodyPr rtlCol="0" anchor="ctr"/>
            <a:lstStyle/>
            <a:p>
              <a:endParaRPr lang="en-US"/>
            </a:p>
          </p:txBody>
        </p:sp>
        <p:sp>
          <p:nvSpPr>
            <p:cNvPr id="747" name="Freeform: Shape 746">
              <a:extLst>
                <a:ext uri="{FF2B5EF4-FFF2-40B4-BE49-F238E27FC236}">
                  <a16:creationId xmlns:a16="http://schemas.microsoft.com/office/drawing/2014/main" id="{9C6DBC76-2F2F-49B5-BEE9-1A61E9845223}"/>
                </a:ext>
              </a:extLst>
            </p:cNvPr>
            <p:cNvSpPr/>
            <p:nvPr/>
          </p:nvSpPr>
          <p:spPr>
            <a:xfrm>
              <a:off x="11172831" y="5847662"/>
              <a:ext cx="42223" cy="42223"/>
            </a:xfrm>
            <a:custGeom>
              <a:avLst/>
              <a:gdLst>
                <a:gd name="connsiteX0" fmla="*/ 37474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4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4" y="22695"/>
                  </a:moveTo>
                  <a:cubicBezTo>
                    <a:pt x="37474" y="14250"/>
                    <a:pt x="31141" y="7917"/>
                    <a:pt x="22695" y="7917"/>
                  </a:cubicBezTo>
                  <a:cubicBezTo>
                    <a:pt x="14251" y="7917"/>
                    <a:pt x="7917" y="14250"/>
                    <a:pt x="7917" y="22695"/>
                  </a:cubicBezTo>
                  <a:cubicBezTo>
                    <a:pt x="7917" y="31140"/>
                    <a:pt x="14251" y="37473"/>
                    <a:pt x="22695" y="37473"/>
                  </a:cubicBezTo>
                  <a:cubicBezTo>
                    <a:pt x="31141" y="37473"/>
                    <a:pt x="37474" y="31140"/>
                    <a:pt x="37474" y="22695"/>
                  </a:cubicBezTo>
                  <a:close/>
                </a:path>
              </a:pathLst>
            </a:custGeom>
            <a:grpFill/>
            <a:ln w="9525" cap="flat">
              <a:solidFill>
                <a:schemeClr val="accent1"/>
              </a:solidFill>
              <a:prstDash val="solid"/>
              <a:miter/>
            </a:ln>
          </p:spPr>
          <p:txBody>
            <a:bodyPr rtlCol="0" anchor="ctr"/>
            <a:lstStyle/>
            <a:p>
              <a:endParaRPr lang="en-US"/>
            </a:p>
          </p:txBody>
        </p:sp>
        <p:sp>
          <p:nvSpPr>
            <p:cNvPr id="748" name="Freeform: Shape 747">
              <a:extLst>
                <a:ext uri="{FF2B5EF4-FFF2-40B4-BE49-F238E27FC236}">
                  <a16:creationId xmlns:a16="http://schemas.microsoft.com/office/drawing/2014/main" id="{EE774513-748E-460C-B99E-CB01367F56A6}"/>
                </a:ext>
              </a:extLst>
            </p:cNvPr>
            <p:cNvSpPr/>
            <p:nvPr/>
          </p:nvSpPr>
          <p:spPr>
            <a:xfrm>
              <a:off x="11306776" y="5815881"/>
              <a:ext cx="10556" cy="105558"/>
            </a:xfrm>
            <a:custGeom>
              <a:avLst/>
              <a:gdLst>
                <a:gd name="connsiteX0" fmla="*/ 3809 w 0"/>
                <a:gd name="connsiteY0" fmla="*/ 103034 h 105558"/>
                <a:gd name="connsiteX1" fmla="*/ 3809 w 0"/>
                <a:gd name="connsiteY1" fmla="*/ 3809 h 105558"/>
              </a:gdLst>
              <a:ahLst/>
              <a:cxnLst>
                <a:cxn ang="0">
                  <a:pos x="connsiteX0" y="connsiteY0"/>
                </a:cxn>
                <a:cxn ang="0">
                  <a:pos x="connsiteX1" y="connsiteY1"/>
                </a:cxn>
              </a:cxnLst>
              <a:rect l="l" t="t" r="r" b="b"/>
              <a:pathLst>
                <a:path h="105558">
                  <a:moveTo>
                    <a:pt x="3809" y="103034"/>
                  </a:moveTo>
                  <a:lnTo>
                    <a:pt x="3809" y="3809"/>
                  </a:lnTo>
                </a:path>
              </a:pathLst>
            </a:custGeom>
            <a:grpFill/>
            <a:ln w="4582" cap="flat">
              <a:solidFill>
                <a:schemeClr val="accent1"/>
              </a:solidFill>
              <a:prstDash val="solid"/>
              <a:miter/>
            </a:ln>
          </p:spPr>
          <p:txBody>
            <a:bodyPr rtlCol="0" anchor="ctr"/>
            <a:lstStyle/>
            <a:p>
              <a:endParaRPr lang="en-US"/>
            </a:p>
          </p:txBody>
        </p:sp>
        <p:sp>
          <p:nvSpPr>
            <p:cNvPr id="749" name="Freeform: Shape 748">
              <a:extLst>
                <a:ext uri="{FF2B5EF4-FFF2-40B4-BE49-F238E27FC236}">
                  <a16:creationId xmlns:a16="http://schemas.microsoft.com/office/drawing/2014/main" id="{192FC402-6D6F-4916-B6D0-C3BE12DC6757}"/>
                </a:ext>
              </a:extLst>
            </p:cNvPr>
            <p:cNvSpPr/>
            <p:nvPr/>
          </p:nvSpPr>
          <p:spPr>
            <a:xfrm>
              <a:off x="11288945" y="5895164"/>
              <a:ext cx="42223" cy="42223"/>
            </a:xfrm>
            <a:custGeom>
              <a:avLst/>
              <a:gdLst>
                <a:gd name="connsiteX0" fmla="*/ 37474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4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4" y="22695"/>
                  </a:moveTo>
                  <a:cubicBezTo>
                    <a:pt x="37474" y="31140"/>
                    <a:pt x="31141" y="37473"/>
                    <a:pt x="22695" y="37473"/>
                  </a:cubicBezTo>
                  <a:cubicBezTo>
                    <a:pt x="14251" y="37473"/>
                    <a:pt x="7917" y="31140"/>
                    <a:pt x="7917" y="22695"/>
                  </a:cubicBezTo>
                  <a:cubicBezTo>
                    <a:pt x="7917" y="14250"/>
                    <a:pt x="14251" y="7917"/>
                    <a:pt x="22695" y="7917"/>
                  </a:cubicBezTo>
                  <a:cubicBezTo>
                    <a:pt x="31141" y="7917"/>
                    <a:pt x="37474" y="14250"/>
                    <a:pt x="37474" y="22695"/>
                  </a:cubicBezTo>
                  <a:close/>
                </a:path>
              </a:pathLst>
            </a:custGeom>
            <a:grpFill/>
            <a:ln w="9525" cap="flat">
              <a:solidFill>
                <a:schemeClr val="accent1"/>
              </a:solidFill>
              <a:prstDash val="solid"/>
              <a:miter/>
            </a:ln>
          </p:spPr>
          <p:txBody>
            <a:bodyPr rtlCol="0" anchor="ctr"/>
            <a:lstStyle/>
            <a:p>
              <a:endParaRPr lang="en-US"/>
            </a:p>
          </p:txBody>
        </p:sp>
        <p:sp>
          <p:nvSpPr>
            <p:cNvPr id="750" name="Freeform: Shape 749">
              <a:extLst>
                <a:ext uri="{FF2B5EF4-FFF2-40B4-BE49-F238E27FC236}">
                  <a16:creationId xmlns:a16="http://schemas.microsoft.com/office/drawing/2014/main" id="{421C0CFB-28F8-4612-929D-491D86B82A16}"/>
                </a:ext>
              </a:extLst>
            </p:cNvPr>
            <p:cNvSpPr/>
            <p:nvPr/>
          </p:nvSpPr>
          <p:spPr>
            <a:xfrm>
              <a:off x="11288945" y="5798050"/>
              <a:ext cx="42223" cy="42223"/>
            </a:xfrm>
            <a:custGeom>
              <a:avLst/>
              <a:gdLst>
                <a:gd name="connsiteX0" fmla="*/ 37474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4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4" y="22695"/>
                  </a:moveTo>
                  <a:cubicBezTo>
                    <a:pt x="37474" y="14250"/>
                    <a:pt x="31141" y="7917"/>
                    <a:pt x="22695" y="7917"/>
                  </a:cubicBezTo>
                  <a:cubicBezTo>
                    <a:pt x="14251" y="7917"/>
                    <a:pt x="7917" y="14250"/>
                    <a:pt x="7917" y="22695"/>
                  </a:cubicBezTo>
                  <a:cubicBezTo>
                    <a:pt x="7917" y="31140"/>
                    <a:pt x="14251" y="37473"/>
                    <a:pt x="22695" y="37473"/>
                  </a:cubicBezTo>
                  <a:cubicBezTo>
                    <a:pt x="31141" y="37473"/>
                    <a:pt x="37474" y="31140"/>
                    <a:pt x="37474" y="22695"/>
                  </a:cubicBezTo>
                  <a:close/>
                </a:path>
              </a:pathLst>
            </a:custGeom>
            <a:grpFill/>
            <a:ln w="9525" cap="flat">
              <a:solidFill>
                <a:schemeClr val="accent1"/>
              </a:solidFill>
              <a:prstDash val="solid"/>
              <a:miter/>
            </a:ln>
          </p:spPr>
          <p:txBody>
            <a:bodyPr rtlCol="0" anchor="ctr"/>
            <a:lstStyle/>
            <a:p>
              <a:endParaRPr lang="en-US"/>
            </a:p>
          </p:txBody>
        </p:sp>
        <p:sp>
          <p:nvSpPr>
            <p:cNvPr id="751" name="Freeform: Shape 750">
              <a:extLst>
                <a:ext uri="{FF2B5EF4-FFF2-40B4-BE49-F238E27FC236}">
                  <a16:creationId xmlns:a16="http://schemas.microsoft.com/office/drawing/2014/main" id="{F3FAD205-366B-453C-9017-E601818A6992}"/>
                </a:ext>
              </a:extLst>
            </p:cNvPr>
            <p:cNvSpPr/>
            <p:nvPr/>
          </p:nvSpPr>
          <p:spPr>
            <a:xfrm>
              <a:off x="11364833" y="5649098"/>
              <a:ext cx="10556" cy="327231"/>
            </a:xfrm>
            <a:custGeom>
              <a:avLst/>
              <a:gdLst>
                <a:gd name="connsiteX0" fmla="*/ 3809 w 0"/>
                <a:gd name="connsiteY0" fmla="*/ 333151 h 327231"/>
                <a:gd name="connsiteX1" fmla="*/ 3809 w 0"/>
                <a:gd name="connsiteY1" fmla="*/ 3809 h 327231"/>
              </a:gdLst>
              <a:ahLst/>
              <a:cxnLst>
                <a:cxn ang="0">
                  <a:pos x="connsiteX0" y="connsiteY0"/>
                </a:cxn>
                <a:cxn ang="0">
                  <a:pos x="connsiteX1" y="connsiteY1"/>
                </a:cxn>
              </a:cxnLst>
              <a:rect l="l" t="t" r="r" b="b"/>
              <a:pathLst>
                <a:path h="327231">
                  <a:moveTo>
                    <a:pt x="3809" y="333151"/>
                  </a:moveTo>
                  <a:lnTo>
                    <a:pt x="3809" y="3809"/>
                  </a:lnTo>
                </a:path>
              </a:pathLst>
            </a:custGeom>
            <a:grpFill/>
            <a:ln w="4582" cap="flat">
              <a:solidFill>
                <a:schemeClr val="accent1"/>
              </a:solidFill>
              <a:prstDash val="solid"/>
              <a:miter/>
            </a:ln>
          </p:spPr>
          <p:txBody>
            <a:bodyPr rtlCol="0" anchor="ctr"/>
            <a:lstStyle/>
            <a:p>
              <a:endParaRPr lang="en-US"/>
            </a:p>
          </p:txBody>
        </p:sp>
        <p:sp>
          <p:nvSpPr>
            <p:cNvPr id="752" name="Freeform: Shape 751">
              <a:extLst>
                <a:ext uri="{FF2B5EF4-FFF2-40B4-BE49-F238E27FC236}">
                  <a16:creationId xmlns:a16="http://schemas.microsoft.com/office/drawing/2014/main" id="{1FC70F42-0686-42C7-BEAB-FD06242B61EC}"/>
                </a:ext>
              </a:extLst>
            </p:cNvPr>
            <p:cNvSpPr/>
            <p:nvPr/>
          </p:nvSpPr>
          <p:spPr>
            <a:xfrm>
              <a:off x="11347002" y="5959554"/>
              <a:ext cx="42223" cy="42223"/>
            </a:xfrm>
            <a:custGeom>
              <a:avLst/>
              <a:gdLst>
                <a:gd name="connsiteX0" fmla="*/ 37474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4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4" y="22695"/>
                  </a:moveTo>
                  <a:cubicBezTo>
                    <a:pt x="37474" y="31140"/>
                    <a:pt x="31141" y="37473"/>
                    <a:pt x="22695" y="37473"/>
                  </a:cubicBezTo>
                  <a:cubicBezTo>
                    <a:pt x="14251" y="37473"/>
                    <a:pt x="7917" y="31140"/>
                    <a:pt x="7917" y="22695"/>
                  </a:cubicBezTo>
                  <a:cubicBezTo>
                    <a:pt x="7917" y="14250"/>
                    <a:pt x="14251" y="7917"/>
                    <a:pt x="22695" y="7917"/>
                  </a:cubicBezTo>
                  <a:cubicBezTo>
                    <a:pt x="31141" y="7917"/>
                    <a:pt x="37474" y="14250"/>
                    <a:pt x="37474" y="22695"/>
                  </a:cubicBezTo>
                  <a:close/>
                </a:path>
              </a:pathLst>
            </a:custGeom>
            <a:grpFill/>
            <a:ln w="9525" cap="flat">
              <a:solidFill>
                <a:schemeClr val="accent1"/>
              </a:solidFill>
              <a:prstDash val="solid"/>
              <a:miter/>
            </a:ln>
          </p:spPr>
          <p:txBody>
            <a:bodyPr rtlCol="0" anchor="ctr"/>
            <a:lstStyle/>
            <a:p>
              <a:endParaRPr lang="en-US"/>
            </a:p>
          </p:txBody>
        </p:sp>
        <p:sp>
          <p:nvSpPr>
            <p:cNvPr id="753" name="Freeform: Shape 752">
              <a:extLst>
                <a:ext uri="{FF2B5EF4-FFF2-40B4-BE49-F238E27FC236}">
                  <a16:creationId xmlns:a16="http://schemas.microsoft.com/office/drawing/2014/main" id="{F139E242-1CDE-4FB2-A226-483C90182201}"/>
                </a:ext>
              </a:extLst>
            </p:cNvPr>
            <p:cNvSpPr/>
            <p:nvPr/>
          </p:nvSpPr>
          <p:spPr>
            <a:xfrm>
              <a:off x="11347002" y="5631268"/>
              <a:ext cx="42223" cy="42223"/>
            </a:xfrm>
            <a:custGeom>
              <a:avLst/>
              <a:gdLst>
                <a:gd name="connsiteX0" fmla="*/ 37474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4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4" y="22695"/>
                  </a:moveTo>
                  <a:cubicBezTo>
                    <a:pt x="37474" y="14250"/>
                    <a:pt x="31141" y="7917"/>
                    <a:pt x="22695" y="7917"/>
                  </a:cubicBezTo>
                  <a:cubicBezTo>
                    <a:pt x="14251" y="7917"/>
                    <a:pt x="7917" y="14250"/>
                    <a:pt x="7917" y="22695"/>
                  </a:cubicBezTo>
                  <a:cubicBezTo>
                    <a:pt x="7917" y="31140"/>
                    <a:pt x="14251" y="37473"/>
                    <a:pt x="22695" y="37473"/>
                  </a:cubicBezTo>
                  <a:cubicBezTo>
                    <a:pt x="31141" y="37473"/>
                    <a:pt x="37474" y="31140"/>
                    <a:pt x="37474" y="22695"/>
                  </a:cubicBezTo>
                  <a:close/>
                </a:path>
              </a:pathLst>
            </a:custGeom>
            <a:grpFill/>
            <a:ln w="9525" cap="flat">
              <a:solidFill>
                <a:schemeClr val="accent1"/>
              </a:solidFill>
              <a:prstDash val="solid"/>
              <a:miter/>
            </a:ln>
          </p:spPr>
          <p:txBody>
            <a:bodyPr rtlCol="0" anchor="ctr"/>
            <a:lstStyle/>
            <a:p>
              <a:endParaRPr lang="en-US"/>
            </a:p>
          </p:txBody>
        </p:sp>
        <p:sp>
          <p:nvSpPr>
            <p:cNvPr id="754" name="Freeform: Shape 753">
              <a:extLst>
                <a:ext uri="{FF2B5EF4-FFF2-40B4-BE49-F238E27FC236}">
                  <a16:creationId xmlns:a16="http://schemas.microsoft.com/office/drawing/2014/main" id="{537B32FA-145C-47F1-8403-2E90B7D8953A}"/>
                </a:ext>
              </a:extLst>
            </p:cNvPr>
            <p:cNvSpPr/>
            <p:nvPr/>
          </p:nvSpPr>
          <p:spPr>
            <a:xfrm>
              <a:off x="11571728" y="5774713"/>
              <a:ext cx="10556" cy="200561"/>
            </a:xfrm>
            <a:custGeom>
              <a:avLst/>
              <a:gdLst>
                <a:gd name="connsiteX0" fmla="*/ 3809 w 0"/>
                <a:gd name="connsiteY0" fmla="*/ 196981 h 200561"/>
                <a:gd name="connsiteX1" fmla="*/ 3809 w 0"/>
                <a:gd name="connsiteY1" fmla="*/ 3809 h 200561"/>
              </a:gdLst>
              <a:ahLst/>
              <a:cxnLst>
                <a:cxn ang="0">
                  <a:pos x="connsiteX0" y="connsiteY0"/>
                </a:cxn>
                <a:cxn ang="0">
                  <a:pos x="connsiteX1" y="connsiteY1"/>
                </a:cxn>
              </a:cxnLst>
              <a:rect l="l" t="t" r="r" b="b"/>
              <a:pathLst>
                <a:path h="200561">
                  <a:moveTo>
                    <a:pt x="3809" y="196981"/>
                  </a:moveTo>
                  <a:lnTo>
                    <a:pt x="3809" y="3809"/>
                  </a:lnTo>
                </a:path>
              </a:pathLst>
            </a:custGeom>
            <a:grpFill/>
            <a:ln w="4582" cap="flat">
              <a:solidFill>
                <a:schemeClr val="accent1"/>
              </a:solidFill>
              <a:prstDash val="solid"/>
              <a:miter/>
            </a:ln>
          </p:spPr>
          <p:txBody>
            <a:bodyPr rtlCol="0" anchor="ctr"/>
            <a:lstStyle/>
            <a:p>
              <a:endParaRPr lang="en-US"/>
            </a:p>
          </p:txBody>
        </p:sp>
        <p:sp>
          <p:nvSpPr>
            <p:cNvPr id="755" name="Freeform: Shape 754">
              <a:extLst>
                <a:ext uri="{FF2B5EF4-FFF2-40B4-BE49-F238E27FC236}">
                  <a16:creationId xmlns:a16="http://schemas.microsoft.com/office/drawing/2014/main" id="{DC681E43-AA24-4362-8C53-B5145DA1B1EA}"/>
                </a:ext>
              </a:extLst>
            </p:cNvPr>
            <p:cNvSpPr/>
            <p:nvPr/>
          </p:nvSpPr>
          <p:spPr>
            <a:xfrm>
              <a:off x="11552841" y="5948999"/>
              <a:ext cx="42223" cy="42223"/>
            </a:xfrm>
            <a:custGeom>
              <a:avLst/>
              <a:gdLst>
                <a:gd name="connsiteX0" fmla="*/ 37474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4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4" y="22695"/>
                  </a:moveTo>
                  <a:cubicBezTo>
                    <a:pt x="37474" y="31140"/>
                    <a:pt x="31141" y="37473"/>
                    <a:pt x="22695" y="37473"/>
                  </a:cubicBezTo>
                  <a:cubicBezTo>
                    <a:pt x="14251" y="37473"/>
                    <a:pt x="7917" y="31140"/>
                    <a:pt x="7917" y="22695"/>
                  </a:cubicBezTo>
                  <a:cubicBezTo>
                    <a:pt x="7917" y="14250"/>
                    <a:pt x="14251" y="7917"/>
                    <a:pt x="22695" y="7917"/>
                  </a:cubicBezTo>
                  <a:cubicBezTo>
                    <a:pt x="31141" y="7917"/>
                    <a:pt x="37474" y="14250"/>
                    <a:pt x="37474" y="22695"/>
                  </a:cubicBezTo>
                  <a:close/>
                </a:path>
              </a:pathLst>
            </a:custGeom>
            <a:grpFill/>
            <a:ln w="9525" cap="flat">
              <a:solidFill>
                <a:schemeClr val="accent1"/>
              </a:solidFill>
              <a:prstDash val="solid"/>
              <a:miter/>
            </a:ln>
          </p:spPr>
          <p:txBody>
            <a:bodyPr rtlCol="0" anchor="ctr"/>
            <a:lstStyle/>
            <a:p>
              <a:endParaRPr lang="en-US"/>
            </a:p>
          </p:txBody>
        </p:sp>
        <p:sp>
          <p:nvSpPr>
            <p:cNvPr id="756" name="Freeform: Shape 755">
              <a:extLst>
                <a:ext uri="{FF2B5EF4-FFF2-40B4-BE49-F238E27FC236}">
                  <a16:creationId xmlns:a16="http://schemas.microsoft.com/office/drawing/2014/main" id="{AC6AA8BC-7605-42F5-BB6C-4B677592D226}"/>
                </a:ext>
              </a:extLst>
            </p:cNvPr>
            <p:cNvSpPr/>
            <p:nvPr/>
          </p:nvSpPr>
          <p:spPr>
            <a:xfrm>
              <a:off x="11552841" y="5755827"/>
              <a:ext cx="42223" cy="42223"/>
            </a:xfrm>
            <a:custGeom>
              <a:avLst/>
              <a:gdLst>
                <a:gd name="connsiteX0" fmla="*/ 37474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4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4" y="22695"/>
                  </a:moveTo>
                  <a:cubicBezTo>
                    <a:pt x="37474" y="14250"/>
                    <a:pt x="31141" y="7917"/>
                    <a:pt x="22695" y="7917"/>
                  </a:cubicBezTo>
                  <a:cubicBezTo>
                    <a:pt x="14251" y="7917"/>
                    <a:pt x="7917" y="14250"/>
                    <a:pt x="7917" y="22695"/>
                  </a:cubicBezTo>
                  <a:cubicBezTo>
                    <a:pt x="7917" y="31140"/>
                    <a:pt x="14251" y="37473"/>
                    <a:pt x="22695" y="37473"/>
                  </a:cubicBezTo>
                  <a:cubicBezTo>
                    <a:pt x="31141" y="37473"/>
                    <a:pt x="37474" y="31140"/>
                    <a:pt x="37474" y="22695"/>
                  </a:cubicBezTo>
                  <a:close/>
                </a:path>
              </a:pathLst>
            </a:custGeom>
            <a:grpFill/>
            <a:ln w="9525" cap="flat">
              <a:solidFill>
                <a:schemeClr val="accent1"/>
              </a:solidFill>
              <a:prstDash val="solid"/>
              <a:miter/>
            </a:ln>
          </p:spPr>
          <p:txBody>
            <a:bodyPr rtlCol="0" anchor="ctr"/>
            <a:lstStyle/>
            <a:p>
              <a:endParaRPr lang="en-US"/>
            </a:p>
          </p:txBody>
        </p:sp>
        <p:sp>
          <p:nvSpPr>
            <p:cNvPr id="757" name="Freeform: Shape 756">
              <a:extLst>
                <a:ext uri="{FF2B5EF4-FFF2-40B4-BE49-F238E27FC236}">
                  <a16:creationId xmlns:a16="http://schemas.microsoft.com/office/drawing/2014/main" id="{7F8DF3CC-E72E-42B9-870A-D299DB3F4EF8}"/>
                </a:ext>
              </a:extLst>
            </p:cNvPr>
            <p:cNvSpPr/>
            <p:nvPr/>
          </p:nvSpPr>
          <p:spPr>
            <a:xfrm>
              <a:off x="12135410" y="5752546"/>
              <a:ext cx="10556" cy="190005"/>
            </a:xfrm>
            <a:custGeom>
              <a:avLst/>
              <a:gdLst>
                <a:gd name="connsiteX0" fmla="*/ 3809 w 0"/>
                <a:gd name="connsiteY0" fmla="*/ 187481 h 190005"/>
                <a:gd name="connsiteX1" fmla="*/ 3809 w 0"/>
                <a:gd name="connsiteY1" fmla="*/ 3809 h 190005"/>
              </a:gdLst>
              <a:ahLst/>
              <a:cxnLst>
                <a:cxn ang="0">
                  <a:pos x="connsiteX0" y="connsiteY0"/>
                </a:cxn>
                <a:cxn ang="0">
                  <a:pos x="connsiteX1" y="connsiteY1"/>
                </a:cxn>
              </a:cxnLst>
              <a:rect l="l" t="t" r="r" b="b"/>
              <a:pathLst>
                <a:path h="190005">
                  <a:moveTo>
                    <a:pt x="3809" y="187481"/>
                  </a:moveTo>
                  <a:lnTo>
                    <a:pt x="3809" y="3809"/>
                  </a:lnTo>
                </a:path>
              </a:pathLst>
            </a:custGeom>
            <a:grpFill/>
            <a:ln w="4582" cap="flat">
              <a:solidFill>
                <a:schemeClr val="accent1"/>
              </a:solidFill>
              <a:prstDash val="solid"/>
              <a:miter/>
            </a:ln>
          </p:spPr>
          <p:txBody>
            <a:bodyPr rtlCol="0" anchor="ctr"/>
            <a:lstStyle/>
            <a:p>
              <a:endParaRPr lang="en-US"/>
            </a:p>
          </p:txBody>
        </p:sp>
        <p:sp>
          <p:nvSpPr>
            <p:cNvPr id="758" name="Freeform: Shape 757">
              <a:extLst>
                <a:ext uri="{FF2B5EF4-FFF2-40B4-BE49-F238E27FC236}">
                  <a16:creationId xmlns:a16="http://schemas.microsoft.com/office/drawing/2014/main" id="{6E735D62-6641-4F81-BEFC-06B03451985C}"/>
                </a:ext>
              </a:extLst>
            </p:cNvPr>
            <p:cNvSpPr/>
            <p:nvPr/>
          </p:nvSpPr>
          <p:spPr>
            <a:xfrm>
              <a:off x="12116524" y="5916275"/>
              <a:ext cx="42223" cy="42223"/>
            </a:xfrm>
            <a:custGeom>
              <a:avLst/>
              <a:gdLst>
                <a:gd name="connsiteX0" fmla="*/ 37474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4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4" y="22695"/>
                  </a:moveTo>
                  <a:cubicBezTo>
                    <a:pt x="37474" y="30857"/>
                    <a:pt x="30857" y="37473"/>
                    <a:pt x="22695" y="37473"/>
                  </a:cubicBezTo>
                  <a:cubicBezTo>
                    <a:pt x="14533" y="37473"/>
                    <a:pt x="7917" y="30857"/>
                    <a:pt x="7917" y="22695"/>
                  </a:cubicBezTo>
                  <a:cubicBezTo>
                    <a:pt x="7917" y="14533"/>
                    <a:pt x="14533" y="7917"/>
                    <a:pt x="22695" y="7917"/>
                  </a:cubicBezTo>
                  <a:cubicBezTo>
                    <a:pt x="30857" y="7917"/>
                    <a:pt x="37474" y="14533"/>
                    <a:pt x="37474" y="22695"/>
                  </a:cubicBezTo>
                  <a:close/>
                </a:path>
              </a:pathLst>
            </a:custGeom>
            <a:grpFill/>
            <a:ln w="9525" cap="flat">
              <a:solidFill>
                <a:schemeClr val="accent1"/>
              </a:solidFill>
              <a:prstDash val="solid"/>
              <a:miter/>
            </a:ln>
          </p:spPr>
          <p:txBody>
            <a:bodyPr rtlCol="0" anchor="ctr"/>
            <a:lstStyle/>
            <a:p>
              <a:endParaRPr lang="en-US"/>
            </a:p>
          </p:txBody>
        </p:sp>
        <p:sp>
          <p:nvSpPr>
            <p:cNvPr id="759" name="Freeform: Shape 758">
              <a:extLst>
                <a:ext uri="{FF2B5EF4-FFF2-40B4-BE49-F238E27FC236}">
                  <a16:creationId xmlns:a16="http://schemas.microsoft.com/office/drawing/2014/main" id="{97A98253-CA5E-4D33-925C-EF3F3BAD85A8}"/>
                </a:ext>
              </a:extLst>
            </p:cNvPr>
            <p:cNvSpPr/>
            <p:nvPr/>
          </p:nvSpPr>
          <p:spPr>
            <a:xfrm>
              <a:off x="12116524" y="5734715"/>
              <a:ext cx="42223" cy="42223"/>
            </a:xfrm>
            <a:custGeom>
              <a:avLst/>
              <a:gdLst>
                <a:gd name="connsiteX0" fmla="*/ 37474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4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4" y="22695"/>
                  </a:moveTo>
                  <a:cubicBezTo>
                    <a:pt x="37474" y="30857"/>
                    <a:pt x="30857" y="37473"/>
                    <a:pt x="22695" y="37473"/>
                  </a:cubicBezTo>
                  <a:cubicBezTo>
                    <a:pt x="14533" y="37473"/>
                    <a:pt x="7917" y="30857"/>
                    <a:pt x="7917" y="22695"/>
                  </a:cubicBezTo>
                  <a:cubicBezTo>
                    <a:pt x="7917" y="14533"/>
                    <a:pt x="14533" y="7917"/>
                    <a:pt x="22695" y="7917"/>
                  </a:cubicBezTo>
                  <a:cubicBezTo>
                    <a:pt x="30857" y="7917"/>
                    <a:pt x="37474" y="14533"/>
                    <a:pt x="37474" y="22695"/>
                  </a:cubicBezTo>
                  <a:close/>
                </a:path>
              </a:pathLst>
            </a:custGeom>
            <a:grpFill/>
            <a:ln w="9525" cap="flat">
              <a:solidFill>
                <a:schemeClr val="accent1"/>
              </a:solidFill>
              <a:prstDash val="solid"/>
              <a:miter/>
            </a:ln>
          </p:spPr>
          <p:txBody>
            <a:bodyPr rtlCol="0" anchor="ctr"/>
            <a:lstStyle/>
            <a:p>
              <a:endParaRPr lang="en-US"/>
            </a:p>
          </p:txBody>
        </p:sp>
        <p:sp>
          <p:nvSpPr>
            <p:cNvPr id="760" name="Freeform: Shape 759">
              <a:extLst>
                <a:ext uri="{FF2B5EF4-FFF2-40B4-BE49-F238E27FC236}">
                  <a16:creationId xmlns:a16="http://schemas.microsoft.com/office/drawing/2014/main" id="{5B88B23D-8D34-4D46-AF97-C2C3AE948D8A}"/>
                </a:ext>
              </a:extLst>
            </p:cNvPr>
            <p:cNvSpPr/>
            <p:nvPr/>
          </p:nvSpPr>
          <p:spPr>
            <a:xfrm>
              <a:off x="11980239" y="5816936"/>
              <a:ext cx="10556" cy="200561"/>
            </a:xfrm>
            <a:custGeom>
              <a:avLst/>
              <a:gdLst>
                <a:gd name="connsiteX0" fmla="*/ 3809 w 0"/>
                <a:gd name="connsiteY0" fmla="*/ 196981 h 200561"/>
                <a:gd name="connsiteX1" fmla="*/ 3809 w 0"/>
                <a:gd name="connsiteY1" fmla="*/ 3809 h 200561"/>
              </a:gdLst>
              <a:ahLst/>
              <a:cxnLst>
                <a:cxn ang="0">
                  <a:pos x="connsiteX0" y="connsiteY0"/>
                </a:cxn>
                <a:cxn ang="0">
                  <a:pos x="connsiteX1" y="connsiteY1"/>
                </a:cxn>
              </a:cxnLst>
              <a:rect l="l" t="t" r="r" b="b"/>
              <a:pathLst>
                <a:path h="200561">
                  <a:moveTo>
                    <a:pt x="3809" y="196981"/>
                  </a:moveTo>
                  <a:lnTo>
                    <a:pt x="3809" y="3809"/>
                  </a:lnTo>
                </a:path>
              </a:pathLst>
            </a:custGeom>
            <a:grpFill/>
            <a:ln w="4582" cap="flat">
              <a:solidFill>
                <a:schemeClr val="accent1"/>
              </a:solidFill>
              <a:prstDash val="solid"/>
              <a:miter/>
            </a:ln>
          </p:spPr>
          <p:txBody>
            <a:bodyPr rtlCol="0" anchor="ctr"/>
            <a:lstStyle/>
            <a:p>
              <a:endParaRPr lang="en-US"/>
            </a:p>
          </p:txBody>
        </p:sp>
        <p:sp>
          <p:nvSpPr>
            <p:cNvPr id="761" name="Freeform: Shape 760">
              <a:extLst>
                <a:ext uri="{FF2B5EF4-FFF2-40B4-BE49-F238E27FC236}">
                  <a16:creationId xmlns:a16="http://schemas.microsoft.com/office/drawing/2014/main" id="{95F77EB7-8FD3-4C05-A5F3-5733A535C772}"/>
                </a:ext>
              </a:extLst>
            </p:cNvPr>
            <p:cNvSpPr/>
            <p:nvPr/>
          </p:nvSpPr>
          <p:spPr>
            <a:xfrm>
              <a:off x="11961353" y="5991222"/>
              <a:ext cx="42223" cy="42223"/>
            </a:xfrm>
            <a:custGeom>
              <a:avLst/>
              <a:gdLst>
                <a:gd name="connsiteX0" fmla="*/ 37473 w 42223"/>
                <a:gd name="connsiteY0" fmla="*/ 22695 h 42223"/>
                <a:gd name="connsiteX1" fmla="*/ 22694 w 42223"/>
                <a:gd name="connsiteY1" fmla="*/ 37473 h 42223"/>
                <a:gd name="connsiteX2" fmla="*/ 7916 w 42223"/>
                <a:gd name="connsiteY2" fmla="*/ 22695 h 42223"/>
                <a:gd name="connsiteX3" fmla="*/ 22694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6" y="37473"/>
                    <a:pt x="22694" y="37473"/>
                  </a:cubicBezTo>
                  <a:cubicBezTo>
                    <a:pt x="14533" y="37473"/>
                    <a:pt x="7916" y="30857"/>
                    <a:pt x="7916" y="22695"/>
                  </a:cubicBezTo>
                  <a:cubicBezTo>
                    <a:pt x="7916" y="14533"/>
                    <a:pt x="14533" y="7917"/>
                    <a:pt x="22694" y="7917"/>
                  </a:cubicBezTo>
                  <a:cubicBezTo>
                    <a:pt x="30856"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762" name="Freeform: Shape 761">
              <a:extLst>
                <a:ext uri="{FF2B5EF4-FFF2-40B4-BE49-F238E27FC236}">
                  <a16:creationId xmlns:a16="http://schemas.microsoft.com/office/drawing/2014/main" id="{F6835593-A462-47E3-8E84-863FD65F35CC}"/>
                </a:ext>
              </a:extLst>
            </p:cNvPr>
            <p:cNvSpPr/>
            <p:nvPr/>
          </p:nvSpPr>
          <p:spPr>
            <a:xfrm>
              <a:off x="11961353" y="5798050"/>
              <a:ext cx="42223" cy="42223"/>
            </a:xfrm>
            <a:custGeom>
              <a:avLst/>
              <a:gdLst>
                <a:gd name="connsiteX0" fmla="*/ 37472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2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2" y="22695"/>
                  </a:moveTo>
                  <a:cubicBezTo>
                    <a:pt x="37472" y="14250"/>
                    <a:pt x="31139" y="7917"/>
                    <a:pt x="22695" y="7917"/>
                  </a:cubicBezTo>
                  <a:cubicBezTo>
                    <a:pt x="14250" y="7917"/>
                    <a:pt x="7917" y="14250"/>
                    <a:pt x="7917" y="22695"/>
                  </a:cubicBezTo>
                  <a:cubicBezTo>
                    <a:pt x="7917" y="31140"/>
                    <a:pt x="14250" y="37473"/>
                    <a:pt x="22695" y="37473"/>
                  </a:cubicBezTo>
                  <a:cubicBezTo>
                    <a:pt x="31139" y="37473"/>
                    <a:pt x="37472" y="31140"/>
                    <a:pt x="37472" y="22695"/>
                  </a:cubicBezTo>
                  <a:close/>
                </a:path>
              </a:pathLst>
            </a:custGeom>
            <a:grpFill/>
            <a:ln w="9525" cap="flat">
              <a:solidFill>
                <a:schemeClr val="accent1"/>
              </a:solidFill>
              <a:prstDash val="solid"/>
              <a:miter/>
            </a:ln>
          </p:spPr>
          <p:txBody>
            <a:bodyPr rtlCol="0" anchor="ctr"/>
            <a:lstStyle/>
            <a:p>
              <a:endParaRPr lang="en-US"/>
            </a:p>
          </p:txBody>
        </p:sp>
        <p:sp>
          <p:nvSpPr>
            <p:cNvPr id="763" name="Freeform: Shape 762">
              <a:extLst>
                <a:ext uri="{FF2B5EF4-FFF2-40B4-BE49-F238E27FC236}">
                  <a16:creationId xmlns:a16="http://schemas.microsoft.com/office/drawing/2014/main" id="{01CBBA2D-986A-48EE-987D-467E997589CE}"/>
                </a:ext>
              </a:extLst>
            </p:cNvPr>
            <p:cNvSpPr/>
            <p:nvPr/>
          </p:nvSpPr>
          <p:spPr>
            <a:xfrm>
              <a:off x="11645619" y="5519261"/>
              <a:ext cx="10556" cy="432790"/>
            </a:xfrm>
            <a:custGeom>
              <a:avLst/>
              <a:gdLst>
                <a:gd name="connsiteX0" fmla="*/ 3809 w 0"/>
                <a:gd name="connsiteY0" fmla="*/ 431321 h 432789"/>
                <a:gd name="connsiteX1" fmla="*/ 3809 w 0"/>
                <a:gd name="connsiteY1" fmla="*/ 3809 h 432789"/>
              </a:gdLst>
              <a:ahLst/>
              <a:cxnLst>
                <a:cxn ang="0">
                  <a:pos x="connsiteX0" y="connsiteY0"/>
                </a:cxn>
                <a:cxn ang="0">
                  <a:pos x="connsiteX1" y="connsiteY1"/>
                </a:cxn>
              </a:cxnLst>
              <a:rect l="l" t="t" r="r" b="b"/>
              <a:pathLst>
                <a:path h="432789">
                  <a:moveTo>
                    <a:pt x="3809" y="431321"/>
                  </a:moveTo>
                  <a:lnTo>
                    <a:pt x="3809" y="3809"/>
                  </a:lnTo>
                </a:path>
              </a:pathLst>
            </a:custGeom>
            <a:grpFill/>
            <a:ln w="4582" cap="flat">
              <a:solidFill>
                <a:schemeClr val="accent1"/>
              </a:solidFill>
              <a:prstDash val="solid"/>
              <a:miter/>
            </a:ln>
          </p:spPr>
          <p:txBody>
            <a:bodyPr rtlCol="0" anchor="ctr"/>
            <a:lstStyle/>
            <a:p>
              <a:endParaRPr lang="en-US"/>
            </a:p>
          </p:txBody>
        </p:sp>
        <p:sp>
          <p:nvSpPr>
            <p:cNvPr id="764" name="Freeform: Shape 763">
              <a:extLst>
                <a:ext uri="{FF2B5EF4-FFF2-40B4-BE49-F238E27FC236}">
                  <a16:creationId xmlns:a16="http://schemas.microsoft.com/office/drawing/2014/main" id="{86CD4738-5AC9-4D95-ABA2-943E4FC3D37E}"/>
                </a:ext>
              </a:extLst>
            </p:cNvPr>
            <p:cNvSpPr/>
            <p:nvPr/>
          </p:nvSpPr>
          <p:spPr>
            <a:xfrm>
              <a:off x="11627789" y="5926831"/>
              <a:ext cx="42223" cy="42223"/>
            </a:xfrm>
            <a:custGeom>
              <a:avLst/>
              <a:gdLst>
                <a:gd name="connsiteX0" fmla="*/ 37472 w 42223"/>
                <a:gd name="connsiteY0" fmla="*/ 22695 h 42223"/>
                <a:gd name="connsiteX1" fmla="*/ 22694 w 42223"/>
                <a:gd name="connsiteY1" fmla="*/ 37473 h 42223"/>
                <a:gd name="connsiteX2" fmla="*/ 7917 w 42223"/>
                <a:gd name="connsiteY2" fmla="*/ 22695 h 42223"/>
                <a:gd name="connsiteX3" fmla="*/ 22694 w 42223"/>
                <a:gd name="connsiteY3" fmla="*/ 7917 h 42223"/>
                <a:gd name="connsiteX4" fmla="*/ 37472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2" y="22695"/>
                  </a:moveTo>
                  <a:cubicBezTo>
                    <a:pt x="37472" y="31140"/>
                    <a:pt x="31139" y="37473"/>
                    <a:pt x="22694" y="37473"/>
                  </a:cubicBezTo>
                  <a:cubicBezTo>
                    <a:pt x="14250" y="37473"/>
                    <a:pt x="7917" y="31140"/>
                    <a:pt x="7917" y="22695"/>
                  </a:cubicBezTo>
                  <a:cubicBezTo>
                    <a:pt x="7917" y="14250"/>
                    <a:pt x="14250" y="7917"/>
                    <a:pt x="22694" y="7917"/>
                  </a:cubicBezTo>
                  <a:cubicBezTo>
                    <a:pt x="31139" y="7917"/>
                    <a:pt x="37472" y="15306"/>
                    <a:pt x="37472" y="22695"/>
                  </a:cubicBezTo>
                  <a:close/>
                </a:path>
              </a:pathLst>
            </a:custGeom>
            <a:grpFill/>
            <a:ln w="9525" cap="flat">
              <a:solidFill>
                <a:schemeClr val="accent1"/>
              </a:solidFill>
              <a:prstDash val="solid"/>
              <a:miter/>
            </a:ln>
          </p:spPr>
          <p:txBody>
            <a:bodyPr rtlCol="0" anchor="ctr"/>
            <a:lstStyle/>
            <a:p>
              <a:endParaRPr lang="en-US"/>
            </a:p>
          </p:txBody>
        </p:sp>
        <p:sp>
          <p:nvSpPr>
            <p:cNvPr id="765" name="Freeform: Shape 764">
              <a:extLst>
                <a:ext uri="{FF2B5EF4-FFF2-40B4-BE49-F238E27FC236}">
                  <a16:creationId xmlns:a16="http://schemas.microsoft.com/office/drawing/2014/main" id="{78F4AFB1-861F-45BA-B292-387C9361E503}"/>
                </a:ext>
              </a:extLst>
            </p:cNvPr>
            <p:cNvSpPr/>
            <p:nvPr/>
          </p:nvSpPr>
          <p:spPr>
            <a:xfrm>
              <a:off x="11627789" y="5501431"/>
              <a:ext cx="42223" cy="42223"/>
            </a:xfrm>
            <a:custGeom>
              <a:avLst/>
              <a:gdLst>
                <a:gd name="connsiteX0" fmla="*/ 37472 w 42223"/>
                <a:gd name="connsiteY0" fmla="*/ 22695 h 42223"/>
                <a:gd name="connsiteX1" fmla="*/ 22694 w 42223"/>
                <a:gd name="connsiteY1" fmla="*/ 7917 h 42223"/>
                <a:gd name="connsiteX2" fmla="*/ 7917 w 42223"/>
                <a:gd name="connsiteY2" fmla="*/ 22695 h 42223"/>
                <a:gd name="connsiteX3" fmla="*/ 22694 w 42223"/>
                <a:gd name="connsiteY3" fmla="*/ 37473 h 42223"/>
                <a:gd name="connsiteX4" fmla="*/ 37472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2" y="22695"/>
                  </a:moveTo>
                  <a:cubicBezTo>
                    <a:pt x="37472" y="14250"/>
                    <a:pt x="31139" y="7917"/>
                    <a:pt x="22694" y="7917"/>
                  </a:cubicBezTo>
                  <a:cubicBezTo>
                    <a:pt x="14250" y="7917"/>
                    <a:pt x="7917" y="14250"/>
                    <a:pt x="7917" y="22695"/>
                  </a:cubicBezTo>
                  <a:cubicBezTo>
                    <a:pt x="7917" y="31140"/>
                    <a:pt x="14250" y="37473"/>
                    <a:pt x="22694" y="37473"/>
                  </a:cubicBezTo>
                  <a:cubicBezTo>
                    <a:pt x="31139" y="37473"/>
                    <a:pt x="37472" y="31140"/>
                    <a:pt x="37472" y="22695"/>
                  </a:cubicBezTo>
                  <a:close/>
                </a:path>
              </a:pathLst>
            </a:custGeom>
            <a:grpFill/>
            <a:ln w="9525" cap="flat">
              <a:solidFill>
                <a:schemeClr val="accent1"/>
              </a:solidFill>
              <a:prstDash val="solid"/>
              <a:miter/>
            </a:ln>
          </p:spPr>
          <p:txBody>
            <a:bodyPr rtlCol="0" anchor="ctr"/>
            <a:lstStyle/>
            <a:p>
              <a:endParaRPr lang="en-US"/>
            </a:p>
          </p:txBody>
        </p:sp>
        <p:sp>
          <p:nvSpPr>
            <p:cNvPr id="766" name="Freeform: Shape 765">
              <a:extLst>
                <a:ext uri="{FF2B5EF4-FFF2-40B4-BE49-F238E27FC236}">
                  <a16:creationId xmlns:a16="http://schemas.microsoft.com/office/drawing/2014/main" id="{17643BF9-D452-4542-BC00-C824AEFC93F0}"/>
                </a:ext>
              </a:extLst>
            </p:cNvPr>
            <p:cNvSpPr/>
            <p:nvPr/>
          </p:nvSpPr>
          <p:spPr>
            <a:xfrm>
              <a:off x="8220248" y="5603708"/>
              <a:ext cx="10556" cy="591127"/>
            </a:xfrm>
            <a:custGeom>
              <a:avLst/>
              <a:gdLst>
                <a:gd name="connsiteX0" fmla="*/ 3809 w 0"/>
                <a:gd name="connsiteY0" fmla="*/ 589658 h 591127"/>
                <a:gd name="connsiteX1" fmla="*/ 3809 w 0"/>
                <a:gd name="connsiteY1" fmla="*/ 3809 h 591127"/>
              </a:gdLst>
              <a:ahLst/>
              <a:cxnLst>
                <a:cxn ang="0">
                  <a:pos x="connsiteX0" y="connsiteY0"/>
                </a:cxn>
                <a:cxn ang="0">
                  <a:pos x="connsiteX1" y="connsiteY1"/>
                </a:cxn>
              </a:cxnLst>
              <a:rect l="l" t="t" r="r" b="b"/>
              <a:pathLst>
                <a:path h="591127">
                  <a:moveTo>
                    <a:pt x="3809" y="589658"/>
                  </a:moveTo>
                  <a:lnTo>
                    <a:pt x="3809" y="3809"/>
                  </a:lnTo>
                </a:path>
              </a:pathLst>
            </a:custGeom>
            <a:grpFill/>
            <a:ln w="4582" cap="flat">
              <a:solidFill>
                <a:schemeClr val="accent1"/>
              </a:solidFill>
              <a:prstDash val="solid"/>
              <a:miter/>
            </a:ln>
          </p:spPr>
          <p:txBody>
            <a:bodyPr rtlCol="0" anchor="ctr"/>
            <a:lstStyle/>
            <a:p>
              <a:endParaRPr lang="en-US"/>
            </a:p>
          </p:txBody>
        </p:sp>
        <p:sp>
          <p:nvSpPr>
            <p:cNvPr id="767" name="Freeform: Shape 766">
              <a:extLst>
                <a:ext uri="{FF2B5EF4-FFF2-40B4-BE49-F238E27FC236}">
                  <a16:creationId xmlns:a16="http://schemas.microsoft.com/office/drawing/2014/main" id="{2B69B8BD-A9FF-4084-8FB9-A8127072338F}"/>
                </a:ext>
              </a:extLst>
            </p:cNvPr>
            <p:cNvSpPr/>
            <p:nvPr/>
          </p:nvSpPr>
          <p:spPr>
            <a:xfrm>
              <a:off x="8201362" y="6170671"/>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1140"/>
                    <a:pt x="31140" y="37473"/>
                    <a:pt x="22695" y="37473"/>
                  </a:cubicBezTo>
                  <a:cubicBezTo>
                    <a:pt x="14250" y="37473"/>
                    <a:pt x="7917" y="31140"/>
                    <a:pt x="7917" y="22695"/>
                  </a:cubicBezTo>
                  <a:cubicBezTo>
                    <a:pt x="7917" y="14250"/>
                    <a:pt x="14250" y="7917"/>
                    <a:pt x="22695" y="7917"/>
                  </a:cubicBezTo>
                  <a:cubicBezTo>
                    <a:pt x="31140" y="7917"/>
                    <a:pt x="37473" y="14250"/>
                    <a:pt x="37473" y="22695"/>
                  </a:cubicBezTo>
                  <a:close/>
                </a:path>
              </a:pathLst>
            </a:custGeom>
            <a:grpFill/>
            <a:ln w="9525" cap="flat">
              <a:solidFill>
                <a:schemeClr val="accent1"/>
              </a:solidFill>
              <a:prstDash val="solid"/>
              <a:miter/>
            </a:ln>
          </p:spPr>
          <p:txBody>
            <a:bodyPr rtlCol="0" anchor="ctr"/>
            <a:lstStyle/>
            <a:p>
              <a:endParaRPr lang="en-US"/>
            </a:p>
          </p:txBody>
        </p:sp>
        <p:sp>
          <p:nvSpPr>
            <p:cNvPr id="768" name="Freeform: Shape 767">
              <a:extLst>
                <a:ext uri="{FF2B5EF4-FFF2-40B4-BE49-F238E27FC236}">
                  <a16:creationId xmlns:a16="http://schemas.microsoft.com/office/drawing/2014/main" id="{72711F34-BD93-440E-96F0-E0954EF67FF1}"/>
                </a:ext>
              </a:extLst>
            </p:cNvPr>
            <p:cNvSpPr/>
            <p:nvPr/>
          </p:nvSpPr>
          <p:spPr>
            <a:xfrm>
              <a:off x="8201362" y="5584822"/>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40" y="7917"/>
                    <a:pt x="22695" y="7917"/>
                  </a:cubicBezTo>
                  <a:cubicBezTo>
                    <a:pt x="14250" y="7917"/>
                    <a:pt x="7917" y="14250"/>
                    <a:pt x="7917" y="22695"/>
                  </a:cubicBezTo>
                  <a:cubicBezTo>
                    <a:pt x="7917" y="31140"/>
                    <a:pt x="14250" y="37473"/>
                    <a:pt x="22695" y="37473"/>
                  </a:cubicBezTo>
                  <a:cubicBezTo>
                    <a:pt x="31140"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769" name="Freeform: Shape 768">
              <a:extLst>
                <a:ext uri="{FF2B5EF4-FFF2-40B4-BE49-F238E27FC236}">
                  <a16:creationId xmlns:a16="http://schemas.microsoft.com/office/drawing/2014/main" id="{06169B05-6773-4A2F-9638-0E9CC3FB090F}"/>
                </a:ext>
              </a:extLst>
            </p:cNvPr>
            <p:cNvSpPr/>
            <p:nvPr/>
          </p:nvSpPr>
          <p:spPr>
            <a:xfrm>
              <a:off x="8304695" y="5732490"/>
              <a:ext cx="10556" cy="390566"/>
            </a:xfrm>
            <a:custGeom>
              <a:avLst/>
              <a:gdLst>
                <a:gd name="connsiteX0" fmla="*/ 3809 w 0"/>
                <a:gd name="connsiteY0" fmla="*/ 386986 h 390566"/>
                <a:gd name="connsiteX1" fmla="*/ 3809 w 0"/>
                <a:gd name="connsiteY1" fmla="*/ 3809 h 390566"/>
              </a:gdLst>
              <a:ahLst/>
              <a:cxnLst>
                <a:cxn ang="0">
                  <a:pos x="connsiteX0" y="connsiteY0"/>
                </a:cxn>
                <a:cxn ang="0">
                  <a:pos x="connsiteX1" y="connsiteY1"/>
                </a:cxn>
              </a:cxnLst>
              <a:rect l="l" t="t" r="r" b="b"/>
              <a:pathLst>
                <a:path h="390566">
                  <a:moveTo>
                    <a:pt x="3809" y="386986"/>
                  </a:moveTo>
                  <a:lnTo>
                    <a:pt x="3809" y="3809"/>
                  </a:lnTo>
                </a:path>
              </a:pathLst>
            </a:custGeom>
            <a:grpFill/>
            <a:ln w="4582" cap="flat">
              <a:solidFill>
                <a:schemeClr val="accent1"/>
              </a:solidFill>
              <a:prstDash val="solid"/>
              <a:miter/>
            </a:ln>
          </p:spPr>
          <p:txBody>
            <a:bodyPr rtlCol="0" anchor="ctr"/>
            <a:lstStyle/>
            <a:p>
              <a:endParaRPr lang="en-US"/>
            </a:p>
          </p:txBody>
        </p:sp>
        <p:sp>
          <p:nvSpPr>
            <p:cNvPr id="770" name="Freeform: Shape 769">
              <a:extLst>
                <a:ext uri="{FF2B5EF4-FFF2-40B4-BE49-F238E27FC236}">
                  <a16:creationId xmlns:a16="http://schemas.microsoft.com/office/drawing/2014/main" id="{80ADD8AA-9915-4A1F-991D-81CC5E2EAE4F}"/>
                </a:ext>
              </a:extLst>
            </p:cNvPr>
            <p:cNvSpPr/>
            <p:nvPr/>
          </p:nvSpPr>
          <p:spPr>
            <a:xfrm>
              <a:off x="8285809" y="6096780"/>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1140"/>
                    <a:pt x="31140" y="37473"/>
                    <a:pt x="22695" y="37473"/>
                  </a:cubicBezTo>
                  <a:cubicBezTo>
                    <a:pt x="14250" y="37473"/>
                    <a:pt x="7917" y="31140"/>
                    <a:pt x="7917" y="22695"/>
                  </a:cubicBezTo>
                  <a:cubicBezTo>
                    <a:pt x="7917" y="14250"/>
                    <a:pt x="14250" y="7917"/>
                    <a:pt x="22695" y="7917"/>
                  </a:cubicBezTo>
                  <a:cubicBezTo>
                    <a:pt x="31140" y="7917"/>
                    <a:pt x="37473" y="14250"/>
                    <a:pt x="37473" y="22695"/>
                  </a:cubicBezTo>
                  <a:close/>
                </a:path>
              </a:pathLst>
            </a:custGeom>
            <a:grpFill/>
            <a:ln w="9525" cap="flat">
              <a:solidFill>
                <a:schemeClr val="accent1"/>
              </a:solidFill>
              <a:prstDash val="solid"/>
              <a:miter/>
            </a:ln>
          </p:spPr>
          <p:txBody>
            <a:bodyPr rtlCol="0" anchor="ctr"/>
            <a:lstStyle/>
            <a:p>
              <a:endParaRPr lang="en-US"/>
            </a:p>
          </p:txBody>
        </p:sp>
        <p:sp>
          <p:nvSpPr>
            <p:cNvPr id="771" name="Freeform: Shape 770">
              <a:extLst>
                <a:ext uri="{FF2B5EF4-FFF2-40B4-BE49-F238E27FC236}">
                  <a16:creationId xmlns:a16="http://schemas.microsoft.com/office/drawing/2014/main" id="{7C8D7E41-0DD4-4A94-A986-17CDFBB4EB4D}"/>
                </a:ext>
              </a:extLst>
            </p:cNvPr>
            <p:cNvSpPr/>
            <p:nvPr/>
          </p:nvSpPr>
          <p:spPr>
            <a:xfrm>
              <a:off x="8285809" y="5714659"/>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40" y="7917"/>
                    <a:pt x="22695" y="7917"/>
                  </a:cubicBezTo>
                  <a:cubicBezTo>
                    <a:pt x="14250" y="7917"/>
                    <a:pt x="7917" y="14250"/>
                    <a:pt x="7917" y="22695"/>
                  </a:cubicBezTo>
                  <a:cubicBezTo>
                    <a:pt x="7917" y="31140"/>
                    <a:pt x="14250" y="37473"/>
                    <a:pt x="22695" y="37473"/>
                  </a:cubicBezTo>
                  <a:cubicBezTo>
                    <a:pt x="31140"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772" name="Freeform: Shape 771">
              <a:extLst>
                <a:ext uri="{FF2B5EF4-FFF2-40B4-BE49-F238E27FC236}">
                  <a16:creationId xmlns:a16="http://schemas.microsoft.com/office/drawing/2014/main" id="{18ADDEA1-1F31-4E04-B631-9EAE508795AC}"/>
                </a:ext>
              </a:extLst>
            </p:cNvPr>
            <p:cNvSpPr/>
            <p:nvPr/>
          </p:nvSpPr>
          <p:spPr>
            <a:xfrm>
              <a:off x="8347974" y="5661765"/>
              <a:ext cx="10556" cy="295564"/>
            </a:xfrm>
            <a:custGeom>
              <a:avLst/>
              <a:gdLst>
                <a:gd name="connsiteX0" fmla="*/ 3809 w 0"/>
                <a:gd name="connsiteY0" fmla="*/ 299372 h 295563"/>
                <a:gd name="connsiteX1" fmla="*/ 3809 w 0"/>
                <a:gd name="connsiteY1" fmla="*/ 3809 h 295563"/>
              </a:gdLst>
              <a:ahLst/>
              <a:cxnLst>
                <a:cxn ang="0">
                  <a:pos x="connsiteX0" y="connsiteY0"/>
                </a:cxn>
                <a:cxn ang="0">
                  <a:pos x="connsiteX1" y="connsiteY1"/>
                </a:cxn>
              </a:cxnLst>
              <a:rect l="l" t="t" r="r" b="b"/>
              <a:pathLst>
                <a:path h="295563">
                  <a:moveTo>
                    <a:pt x="3809" y="299372"/>
                  </a:moveTo>
                  <a:lnTo>
                    <a:pt x="3809" y="3809"/>
                  </a:lnTo>
                </a:path>
              </a:pathLst>
            </a:custGeom>
            <a:grpFill/>
            <a:ln w="4582" cap="flat">
              <a:solidFill>
                <a:schemeClr val="accent1"/>
              </a:solidFill>
              <a:prstDash val="solid"/>
              <a:miter/>
            </a:ln>
          </p:spPr>
          <p:txBody>
            <a:bodyPr rtlCol="0" anchor="ctr"/>
            <a:lstStyle/>
            <a:p>
              <a:endParaRPr lang="en-US"/>
            </a:p>
          </p:txBody>
        </p:sp>
        <p:sp>
          <p:nvSpPr>
            <p:cNvPr id="773" name="Freeform: Shape 772">
              <a:extLst>
                <a:ext uri="{FF2B5EF4-FFF2-40B4-BE49-F238E27FC236}">
                  <a16:creationId xmlns:a16="http://schemas.microsoft.com/office/drawing/2014/main" id="{D6C32DD5-1DE5-4CF9-8C5D-FB82E5B1E0EA}"/>
                </a:ext>
              </a:extLst>
            </p:cNvPr>
            <p:cNvSpPr/>
            <p:nvPr/>
          </p:nvSpPr>
          <p:spPr>
            <a:xfrm>
              <a:off x="8330143" y="5938443"/>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1140"/>
                    <a:pt x="31139" y="37473"/>
                    <a:pt x="22695" y="37473"/>
                  </a:cubicBezTo>
                  <a:cubicBezTo>
                    <a:pt x="14250" y="37473"/>
                    <a:pt x="7917" y="31140"/>
                    <a:pt x="7917" y="22695"/>
                  </a:cubicBezTo>
                  <a:cubicBezTo>
                    <a:pt x="7917" y="14250"/>
                    <a:pt x="14250" y="7917"/>
                    <a:pt x="22695" y="7917"/>
                  </a:cubicBezTo>
                  <a:cubicBezTo>
                    <a:pt x="31139" y="7917"/>
                    <a:pt x="37473" y="14250"/>
                    <a:pt x="37473" y="22695"/>
                  </a:cubicBezTo>
                  <a:close/>
                </a:path>
              </a:pathLst>
            </a:custGeom>
            <a:grpFill/>
            <a:ln w="9525" cap="flat">
              <a:solidFill>
                <a:schemeClr val="accent1"/>
              </a:solidFill>
              <a:prstDash val="solid"/>
              <a:miter/>
            </a:ln>
          </p:spPr>
          <p:txBody>
            <a:bodyPr rtlCol="0" anchor="ctr"/>
            <a:lstStyle/>
            <a:p>
              <a:endParaRPr lang="en-US"/>
            </a:p>
          </p:txBody>
        </p:sp>
        <p:sp>
          <p:nvSpPr>
            <p:cNvPr id="774" name="Freeform: Shape 773">
              <a:extLst>
                <a:ext uri="{FF2B5EF4-FFF2-40B4-BE49-F238E27FC236}">
                  <a16:creationId xmlns:a16="http://schemas.microsoft.com/office/drawing/2014/main" id="{030A41BB-AB10-404B-A29D-1D14D930E3EA}"/>
                </a:ext>
              </a:extLst>
            </p:cNvPr>
            <p:cNvSpPr/>
            <p:nvPr/>
          </p:nvSpPr>
          <p:spPr>
            <a:xfrm>
              <a:off x="8330143" y="5643935"/>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39" y="7917"/>
                    <a:pt x="22695" y="7917"/>
                  </a:cubicBezTo>
                  <a:cubicBezTo>
                    <a:pt x="14250" y="7917"/>
                    <a:pt x="7917" y="14250"/>
                    <a:pt x="7917" y="22695"/>
                  </a:cubicBezTo>
                  <a:cubicBezTo>
                    <a:pt x="7917" y="31140"/>
                    <a:pt x="14250" y="37473"/>
                    <a:pt x="22695" y="37473"/>
                  </a:cubicBezTo>
                  <a:cubicBezTo>
                    <a:pt x="31139"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775" name="Freeform: Shape 774">
              <a:extLst>
                <a:ext uri="{FF2B5EF4-FFF2-40B4-BE49-F238E27FC236}">
                  <a16:creationId xmlns:a16="http://schemas.microsoft.com/office/drawing/2014/main" id="{D5995A6E-2DE5-4216-8170-7E2B288802FD}"/>
                </a:ext>
              </a:extLst>
            </p:cNvPr>
            <p:cNvSpPr/>
            <p:nvPr/>
          </p:nvSpPr>
          <p:spPr>
            <a:xfrm>
              <a:off x="8544312" y="5889772"/>
              <a:ext cx="10556" cy="190005"/>
            </a:xfrm>
            <a:custGeom>
              <a:avLst/>
              <a:gdLst>
                <a:gd name="connsiteX0" fmla="*/ 3809 w 0"/>
                <a:gd name="connsiteY0" fmla="*/ 187481 h 190005"/>
                <a:gd name="connsiteX1" fmla="*/ 3809 w 0"/>
                <a:gd name="connsiteY1" fmla="*/ 3809 h 190005"/>
              </a:gdLst>
              <a:ahLst/>
              <a:cxnLst>
                <a:cxn ang="0">
                  <a:pos x="connsiteX0" y="connsiteY0"/>
                </a:cxn>
                <a:cxn ang="0">
                  <a:pos x="connsiteX1" y="connsiteY1"/>
                </a:cxn>
              </a:cxnLst>
              <a:rect l="l" t="t" r="r" b="b"/>
              <a:pathLst>
                <a:path h="190005">
                  <a:moveTo>
                    <a:pt x="3809" y="187481"/>
                  </a:moveTo>
                  <a:lnTo>
                    <a:pt x="3809" y="3809"/>
                  </a:lnTo>
                </a:path>
              </a:pathLst>
            </a:custGeom>
            <a:grpFill/>
            <a:ln w="4582" cap="flat">
              <a:solidFill>
                <a:schemeClr val="accent1"/>
              </a:solidFill>
              <a:prstDash val="solid"/>
              <a:miter/>
            </a:ln>
          </p:spPr>
          <p:txBody>
            <a:bodyPr rtlCol="0" anchor="ctr"/>
            <a:lstStyle/>
            <a:p>
              <a:endParaRPr lang="en-US"/>
            </a:p>
          </p:txBody>
        </p:sp>
        <p:sp>
          <p:nvSpPr>
            <p:cNvPr id="776" name="Freeform: Shape 775">
              <a:extLst>
                <a:ext uri="{FF2B5EF4-FFF2-40B4-BE49-F238E27FC236}">
                  <a16:creationId xmlns:a16="http://schemas.microsoft.com/office/drawing/2014/main" id="{26A39430-A2ED-4267-A8E4-E740F5DDC4F5}"/>
                </a:ext>
              </a:extLst>
            </p:cNvPr>
            <p:cNvSpPr/>
            <p:nvPr/>
          </p:nvSpPr>
          <p:spPr>
            <a:xfrm>
              <a:off x="8526482" y="6054557"/>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1140"/>
                    <a:pt x="31140" y="37473"/>
                    <a:pt x="22695" y="37473"/>
                  </a:cubicBezTo>
                  <a:cubicBezTo>
                    <a:pt x="14250" y="37473"/>
                    <a:pt x="7917" y="31140"/>
                    <a:pt x="7917" y="22695"/>
                  </a:cubicBezTo>
                  <a:cubicBezTo>
                    <a:pt x="7917" y="14250"/>
                    <a:pt x="14250" y="7917"/>
                    <a:pt x="22695" y="7917"/>
                  </a:cubicBezTo>
                  <a:cubicBezTo>
                    <a:pt x="31140" y="7917"/>
                    <a:pt x="37473" y="14250"/>
                    <a:pt x="37473" y="22695"/>
                  </a:cubicBezTo>
                  <a:close/>
                </a:path>
              </a:pathLst>
            </a:custGeom>
            <a:grpFill/>
            <a:ln w="9525" cap="flat">
              <a:solidFill>
                <a:schemeClr val="accent1"/>
              </a:solidFill>
              <a:prstDash val="solid"/>
              <a:miter/>
            </a:ln>
          </p:spPr>
          <p:txBody>
            <a:bodyPr rtlCol="0" anchor="ctr"/>
            <a:lstStyle/>
            <a:p>
              <a:endParaRPr lang="en-US"/>
            </a:p>
          </p:txBody>
        </p:sp>
        <p:sp>
          <p:nvSpPr>
            <p:cNvPr id="777" name="Freeform: Shape 776">
              <a:extLst>
                <a:ext uri="{FF2B5EF4-FFF2-40B4-BE49-F238E27FC236}">
                  <a16:creationId xmlns:a16="http://schemas.microsoft.com/office/drawing/2014/main" id="{888FD7A5-59B8-485F-83CB-E7F5F85735E8}"/>
                </a:ext>
              </a:extLst>
            </p:cNvPr>
            <p:cNvSpPr/>
            <p:nvPr/>
          </p:nvSpPr>
          <p:spPr>
            <a:xfrm>
              <a:off x="8526482" y="5871941"/>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40" y="7917"/>
                    <a:pt x="22695" y="7917"/>
                  </a:cubicBezTo>
                  <a:cubicBezTo>
                    <a:pt x="14250" y="7917"/>
                    <a:pt x="7917" y="14250"/>
                    <a:pt x="7917" y="22695"/>
                  </a:cubicBezTo>
                  <a:cubicBezTo>
                    <a:pt x="7917" y="31140"/>
                    <a:pt x="14250" y="37473"/>
                    <a:pt x="22695" y="37473"/>
                  </a:cubicBezTo>
                  <a:cubicBezTo>
                    <a:pt x="31140"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778" name="Freeform: Shape 777">
              <a:extLst>
                <a:ext uri="{FF2B5EF4-FFF2-40B4-BE49-F238E27FC236}">
                  <a16:creationId xmlns:a16="http://schemas.microsoft.com/office/drawing/2014/main" id="{A6164116-854A-4F86-8C76-B9F6C420F53F}"/>
                </a:ext>
              </a:extLst>
            </p:cNvPr>
            <p:cNvSpPr/>
            <p:nvPr/>
          </p:nvSpPr>
          <p:spPr>
            <a:xfrm>
              <a:off x="8639315" y="5808492"/>
              <a:ext cx="10556" cy="168894"/>
            </a:xfrm>
            <a:custGeom>
              <a:avLst/>
              <a:gdLst>
                <a:gd name="connsiteX0" fmla="*/ 3809 w 0"/>
                <a:gd name="connsiteY0" fmla="*/ 173758 h 168893"/>
                <a:gd name="connsiteX1" fmla="*/ 3809 w 0"/>
                <a:gd name="connsiteY1" fmla="*/ 3809 h 168893"/>
              </a:gdLst>
              <a:ahLst/>
              <a:cxnLst>
                <a:cxn ang="0">
                  <a:pos x="connsiteX0" y="connsiteY0"/>
                </a:cxn>
                <a:cxn ang="0">
                  <a:pos x="connsiteX1" y="connsiteY1"/>
                </a:cxn>
              </a:cxnLst>
              <a:rect l="l" t="t" r="r" b="b"/>
              <a:pathLst>
                <a:path h="168893">
                  <a:moveTo>
                    <a:pt x="3809" y="173758"/>
                  </a:moveTo>
                  <a:lnTo>
                    <a:pt x="3809" y="3809"/>
                  </a:lnTo>
                </a:path>
              </a:pathLst>
            </a:custGeom>
            <a:grpFill/>
            <a:ln w="4582" cap="flat">
              <a:solidFill>
                <a:schemeClr val="accent1"/>
              </a:solidFill>
              <a:prstDash val="solid"/>
              <a:miter/>
            </a:ln>
          </p:spPr>
          <p:txBody>
            <a:bodyPr rtlCol="0" anchor="ctr"/>
            <a:lstStyle/>
            <a:p>
              <a:endParaRPr lang="en-US"/>
            </a:p>
          </p:txBody>
        </p:sp>
        <p:sp>
          <p:nvSpPr>
            <p:cNvPr id="779" name="Freeform: Shape 778">
              <a:extLst>
                <a:ext uri="{FF2B5EF4-FFF2-40B4-BE49-F238E27FC236}">
                  <a16:creationId xmlns:a16="http://schemas.microsoft.com/office/drawing/2014/main" id="{0D5E4179-CACA-484A-B5FA-15A4445C2057}"/>
                </a:ext>
              </a:extLst>
            </p:cNvPr>
            <p:cNvSpPr/>
            <p:nvPr/>
          </p:nvSpPr>
          <p:spPr>
            <a:xfrm>
              <a:off x="8620429" y="5959554"/>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1140"/>
                    <a:pt x="31139" y="37473"/>
                    <a:pt x="22695" y="37473"/>
                  </a:cubicBezTo>
                  <a:cubicBezTo>
                    <a:pt x="14250" y="37473"/>
                    <a:pt x="7917" y="31140"/>
                    <a:pt x="7917" y="22695"/>
                  </a:cubicBezTo>
                  <a:cubicBezTo>
                    <a:pt x="7917" y="14250"/>
                    <a:pt x="14250" y="7917"/>
                    <a:pt x="22695" y="7917"/>
                  </a:cubicBezTo>
                  <a:cubicBezTo>
                    <a:pt x="31139" y="7917"/>
                    <a:pt x="37473" y="14250"/>
                    <a:pt x="37473" y="22695"/>
                  </a:cubicBezTo>
                  <a:close/>
                </a:path>
              </a:pathLst>
            </a:custGeom>
            <a:grpFill/>
            <a:ln w="9525" cap="flat">
              <a:solidFill>
                <a:schemeClr val="accent1"/>
              </a:solidFill>
              <a:prstDash val="solid"/>
              <a:miter/>
            </a:ln>
          </p:spPr>
          <p:txBody>
            <a:bodyPr rtlCol="0" anchor="ctr"/>
            <a:lstStyle/>
            <a:p>
              <a:endParaRPr lang="en-US"/>
            </a:p>
          </p:txBody>
        </p:sp>
        <p:sp>
          <p:nvSpPr>
            <p:cNvPr id="780" name="Freeform: Shape 779">
              <a:extLst>
                <a:ext uri="{FF2B5EF4-FFF2-40B4-BE49-F238E27FC236}">
                  <a16:creationId xmlns:a16="http://schemas.microsoft.com/office/drawing/2014/main" id="{B238A65D-EFD3-45CC-AB04-E6F680D31040}"/>
                </a:ext>
              </a:extLst>
            </p:cNvPr>
            <p:cNvSpPr/>
            <p:nvPr/>
          </p:nvSpPr>
          <p:spPr>
            <a:xfrm>
              <a:off x="8620429" y="5790661"/>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39" y="7917"/>
                    <a:pt x="22695" y="7917"/>
                  </a:cubicBezTo>
                  <a:cubicBezTo>
                    <a:pt x="14250" y="7917"/>
                    <a:pt x="7917" y="14250"/>
                    <a:pt x="7917" y="22695"/>
                  </a:cubicBezTo>
                  <a:cubicBezTo>
                    <a:pt x="7917" y="31140"/>
                    <a:pt x="14250" y="37473"/>
                    <a:pt x="22695" y="37473"/>
                  </a:cubicBezTo>
                  <a:cubicBezTo>
                    <a:pt x="31139"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781" name="Freeform: Shape 780">
              <a:extLst>
                <a:ext uri="{FF2B5EF4-FFF2-40B4-BE49-F238E27FC236}">
                  <a16:creationId xmlns:a16="http://schemas.microsoft.com/office/drawing/2014/main" id="{A5D88D61-92D5-470F-ABAE-B682E833312C}"/>
                </a:ext>
              </a:extLst>
            </p:cNvPr>
            <p:cNvSpPr/>
            <p:nvPr/>
          </p:nvSpPr>
          <p:spPr>
            <a:xfrm>
              <a:off x="8743818" y="5784213"/>
              <a:ext cx="10556" cy="190005"/>
            </a:xfrm>
            <a:custGeom>
              <a:avLst/>
              <a:gdLst>
                <a:gd name="connsiteX0" fmla="*/ 3809 w 0"/>
                <a:gd name="connsiteY0" fmla="*/ 190647 h 190005"/>
                <a:gd name="connsiteX1" fmla="*/ 3809 w 0"/>
                <a:gd name="connsiteY1" fmla="*/ 3809 h 190005"/>
              </a:gdLst>
              <a:ahLst/>
              <a:cxnLst>
                <a:cxn ang="0">
                  <a:pos x="connsiteX0" y="connsiteY0"/>
                </a:cxn>
                <a:cxn ang="0">
                  <a:pos x="connsiteX1" y="connsiteY1"/>
                </a:cxn>
              </a:cxnLst>
              <a:rect l="l" t="t" r="r" b="b"/>
              <a:pathLst>
                <a:path h="190005">
                  <a:moveTo>
                    <a:pt x="3809" y="190647"/>
                  </a:moveTo>
                  <a:lnTo>
                    <a:pt x="3809" y="3809"/>
                  </a:lnTo>
                </a:path>
              </a:pathLst>
            </a:custGeom>
            <a:grpFill/>
            <a:ln w="4582" cap="flat">
              <a:solidFill>
                <a:schemeClr val="accent1"/>
              </a:solidFill>
              <a:prstDash val="solid"/>
              <a:miter/>
            </a:ln>
          </p:spPr>
          <p:txBody>
            <a:bodyPr rtlCol="0" anchor="ctr"/>
            <a:lstStyle/>
            <a:p>
              <a:endParaRPr lang="en-US"/>
            </a:p>
          </p:txBody>
        </p:sp>
        <p:sp>
          <p:nvSpPr>
            <p:cNvPr id="782" name="Freeform: Shape 781">
              <a:extLst>
                <a:ext uri="{FF2B5EF4-FFF2-40B4-BE49-F238E27FC236}">
                  <a16:creationId xmlns:a16="http://schemas.microsoft.com/office/drawing/2014/main" id="{A959FB77-8A31-4B3E-AD70-E90590871BAD}"/>
                </a:ext>
              </a:extLst>
            </p:cNvPr>
            <p:cNvSpPr/>
            <p:nvPr/>
          </p:nvSpPr>
          <p:spPr>
            <a:xfrm>
              <a:off x="8725987" y="5952165"/>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1140"/>
                    <a:pt x="31139" y="37473"/>
                    <a:pt x="22695" y="37473"/>
                  </a:cubicBezTo>
                  <a:cubicBezTo>
                    <a:pt x="14250" y="37473"/>
                    <a:pt x="7917" y="31140"/>
                    <a:pt x="7917" y="22695"/>
                  </a:cubicBezTo>
                  <a:cubicBezTo>
                    <a:pt x="7917" y="14250"/>
                    <a:pt x="14250" y="7917"/>
                    <a:pt x="22695" y="7917"/>
                  </a:cubicBezTo>
                  <a:cubicBezTo>
                    <a:pt x="31139" y="7917"/>
                    <a:pt x="37473" y="14250"/>
                    <a:pt x="37473" y="22695"/>
                  </a:cubicBezTo>
                  <a:close/>
                </a:path>
              </a:pathLst>
            </a:custGeom>
            <a:grpFill/>
            <a:ln w="9525" cap="flat">
              <a:solidFill>
                <a:schemeClr val="accent1"/>
              </a:solidFill>
              <a:prstDash val="solid"/>
              <a:miter/>
            </a:ln>
          </p:spPr>
          <p:txBody>
            <a:bodyPr rtlCol="0" anchor="ctr"/>
            <a:lstStyle/>
            <a:p>
              <a:endParaRPr lang="en-US"/>
            </a:p>
          </p:txBody>
        </p:sp>
        <p:sp>
          <p:nvSpPr>
            <p:cNvPr id="783" name="Freeform: Shape 782">
              <a:extLst>
                <a:ext uri="{FF2B5EF4-FFF2-40B4-BE49-F238E27FC236}">
                  <a16:creationId xmlns:a16="http://schemas.microsoft.com/office/drawing/2014/main" id="{47E34406-5F35-4F6F-8754-0BF4CF2EC4D1}"/>
                </a:ext>
              </a:extLst>
            </p:cNvPr>
            <p:cNvSpPr/>
            <p:nvPr/>
          </p:nvSpPr>
          <p:spPr>
            <a:xfrm>
              <a:off x="8725987" y="5766382"/>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39" y="7917"/>
                    <a:pt x="22695" y="7917"/>
                  </a:cubicBezTo>
                  <a:cubicBezTo>
                    <a:pt x="14250" y="7917"/>
                    <a:pt x="7917" y="14250"/>
                    <a:pt x="7917" y="22695"/>
                  </a:cubicBezTo>
                  <a:cubicBezTo>
                    <a:pt x="7917" y="31140"/>
                    <a:pt x="14250" y="37473"/>
                    <a:pt x="22695" y="37473"/>
                  </a:cubicBezTo>
                  <a:cubicBezTo>
                    <a:pt x="31139"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784" name="Freeform: Shape 783">
              <a:extLst>
                <a:ext uri="{FF2B5EF4-FFF2-40B4-BE49-F238E27FC236}">
                  <a16:creationId xmlns:a16="http://schemas.microsoft.com/office/drawing/2014/main" id="{C6EC4851-7183-4C26-A569-4F67A0F06D56}"/>
                </a:ext>
              </a:extLst>
            </p:cNvPr>
            <p:cNvSpPr/>
            <p:nvPr/>
          </p:nvSpPr>
          <p:spPr>
            <a:xfrm>
              <a:off x="8900044" y="5578374"/>
              <a:ext cx="10556" cy="411678"/>
            </a:xfrm>
            <a:custGeom>
              <a:avLst/>
              <a:gdLst>
                <a:gd name="connsiteX0" fmla="*/ 3809 w 0"/>
                <a:gd name="connsiteY0" fmla="*/ 414431 h 411677"/>
                <a:gd name="connsiteX1" fmla="*/ 3809 w 0"/>
                <a:gd name="connsiteY1" fmla="*/ 3809 h 411677"/>
              </a:gdLst>
              <a:ahLst/>
              <a:cxnLst>
                <a:cxn ang="0">
                  <a:pos x="connsiteX0" y="connsiteY0"/>
                </a:cxn>
                <a:cxn ang="0">
                  <a:pos x="connsiteX1" y="connsiteY1"/>
                </a:cxn>
              </a:cxnLst>
              <a:rect l="l" t="t" r="r" b="b"/>
              <a:pathLst>
                <a:path h="411677">
                  <a:moveTo>
                    <a:pt x="3809" y="414431"/>
                  </a:moveTo>
                  <a:lnTo>
                    <a:pt x="3809" y="3809"/>
                  </a:lnTo>
                </a:path>
              </a:pathLst>
            </a:custGeom>
            <a:grpFill/>
            <a:ln w="4582" cap="flat">
              <a:solidFill>
                <a:schemeClr val="accent1"/>
              </a:solidFill>
              <a:prstDash val="solid"/>
              <a:miter/>
            </a:ln>
          </p:spPr>
          <p:txBody>
            <a:bodyPr rtlCol="0" anchor="ctr"/>
            <a:lstStyle/>
            <a:p>
              <a:endParaRPr lang="en-US"/>
            </a:p>
          </p:txBody>
        </p:sp>
        <p:sp>
          <p:nvSpPr>
            <p:cNvPr id="785" name="Freeform: Shape 784">
              <a:extLst>
                <a:ext uri="{FF2B5EF4-FFF2-40B4-BE49-F238E27FC236}">
                  <a16:creationId xmlns:a16="http://schemas.microsoft.com/office/drawing/2014/main" id="{9175CE96-2F07-4C14-8FEF-2CBB752D88E8}"/>
                </a:ext>
              </a:extLst>
            </p:cNvPr>
            <p:cNvSpPr/>
            <p:nvPr/>
          </p:nvSpPr>
          <p:spPr>
            <a:xfrm>
              <a:off x="8881158" y="5970110"/>
              <a:ext cx="42223" cy="42223"/>
            </a:xfrm>
            <a:custGeom>
              <a:avLst/>
              <a:gdLst>
                <a:gd name="connsiteX0" fmla="*/ 37474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4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4" y="22695"/>
                  </a:moveTo>
                  <a:cubicBezTo>
                    <a:pt x="37474" y="31140"/>
                    <a:pt x="31140" y="37473"/>
                    <a:pt x="22695" y="37473"/>
                  </a:cubicBezTo>
                  <a:cubicBezTo>
                    <a:pt x="14251" y="37473"/>
                    <a:pt x="7917" y="31140"/>
                    <a:pt x="7917" y="22695"/>
                  </a:cubicBezTo>
                  <a:cubicBezTo>
                    <a:pt x="7917" y="14250"/>
                    <a:pt x="14251" y="7917"/>
                    <a:pt x="22695" y="7917"/>
                  </a:cubicBezTo>
                  <a:cubicBezTo>
                    <a:pt x="31140" y="7917"/>
                    <a:pt x="37474" y="14250"/>
                    <a:pt x="37474" y="22695"/>
                  </a:cubicBezTo>
                  <a:close/>
                </a:path>
              </a:pathLst>
            </a:custGeom>
            <a:grpFill/>
            <a:ln w="9525" cap="flat">
              <a:solidFill>
                <a:schemeClr val="accent1"/>
              </a:solidFill>
              <a:prstDash val="solid"/>
              <a:miter/>
            </a:ln>
          </p:spPr>
          <p:txBody>
            <a:bodyPr rtlCol="0" anchor="ctr"/>
            <a:lstStyle/>
            <a:p>
              <a:endParaRPr lang="en-US"/>
            </a:p>
          </p:txBody>
        </p:sp>
        <p:sp>
          <p:nvSpPr>
            <p:cNvPr id="786" name="Freeform: Shape 785">
              <a:extLst>
                <a:ext uri="{FF2B5EF4-FFF2-40B4-BE49-F238E27FC236}">
                  <a16:creationId xmlns:a16="http://schemas.microsoft.com/office/drawing/2014/main" id="{16B2040F-D954-4A08-AB29-25BFD74CD3F0}"/>
                </a:ext>
              </a:extLst>
            </p:cNvPr>
            <p:cNvSpPr/>
            <p:nvPr/>
          </p:nvSpPr>
          <p:spPr>
            <a:xfrm>
              <a:off x="8881158" y="5560544"/>
              <a:ext cx="42223" cy="42223"/>
            </a:xfrm>
            <a:custGeom>
              <a:avLst/>
              <a:gdLst>
                <a:gd name="connsiteX0" fmla="*/ 37474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4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4" y="22695"/>
                  </a:moveTo>
                  <a:cubicBezTo>
                    <a:pt x="37474" y="30857"/>
                    <a:pt x="30857" y="37473"/>
                    <a:pt x="22695" y="37473"/>
                  </a:cubicBezTo>
                  <a:cubicBezTo>
                    <a:pt x="14533" y="37473"/>
                    <a:pt x="7917" y="30857"/>
                    <a:pt x="7917" y="22695"/>
                  </a:cubicBezTo>
                  <a:cubicBezTo>
                    <a:pt x="7917" y="14533"/>
                    <a:pt x="14533" y="7917"/>
                    <a:pt x="22695" y="7917"/>
                  </a:cubicBezTo>
                  <a:cubicBezTo>
                    <a:pt x="30857" y="7917"/>
                    <a:pt x="37474" y="14533"/>
                    <a:pt x="37474" y="22695"/>
                  </a:cubicBezTo>
                  <a:close/>
                </a:path>
              </a:pathLst>
            </a:custGeom>
            <a:grpFill/>
            <a:ln w="9525" cap="flat">
              <a:solidFill>
                <a:schemeClr val="accent1"/>
              </a:solidFill>
              <a:prstDash val="solid"/>
              <a:miter/>
            </a:ln>
          </p:spPr>
          <p:txBody>
            <a:bodyPr rtlCol="0" anchor="ctr"/>
            <a:lstStyle/>
            <a:p>
              <a:endParaRPr lang="en-US"/>
            </a:p>
          </p:txBody>
        </p:sp>
        <p:sp>
          <p:nvSpPr>
            <p:cNvPr id="787" name="Freeform: Shape 786">
              <a:extLst>
                <a:ext uri="{FF2B5EF4-FFF2-40B4-BE49-F238E27FC236}">
                  <a16:creationId xmlns:a16="http://schemas.microsoft.com/office/drawing/2014/main" id="{49D97E47-A84D-4721-ABBF-956BAC2A82A5}"/>
                </a:ext>
              </a:extLst>
            </p:cNvPr>
            <p:cNvSpPr/>
            <p:nvPr/>
          </p:nvSpPr>
          <p:spPr>
            <a:xfrm>
              <a:off x="8689983" y="5877105"/>
              <a:ext cx="10556" cy="105558"/>
            </a:xfrm>
            <a:custGeom>
              <a:avLst/>
              <a:gdLst>
                <a:gd name="connsiteX0" fmla="*/ 3809 w 0"/>
                <a:gd name="connsiteY0" fmla="*/ 105145 h 105558"/>
                <a:gd name="connsiteX1" fmla="*/ 3809 w 0"/>
                <a:gd name="connsiteY1" fmla="*/ 3809 h 105558"/>
              </a:gdLst>
              <a:ahLst/>
              <a:cxnLst>
                <a:cxn ang="0">
                  <a:pos x="connsiteX0" y="connsiteY0"/>
                </a:cxn>
                <a:cxn ang="0">
                  <a:pos x="connsiteX1" y="connsiteY1"/>
                </a:cxn>
              </a:cxnLst>
              <a:rect l="l" t="t" r="r" b="b"/>
              <a:pathLst>
                <a:path h="105558">
                  <a:moveTo>
                    <a:pt x="3809" y="105145"/>
                  </a:moveTo>
                  <a:lnTo>
                    <a:pt x="3809" y="3809"/>
                  </a:lnTo>
                </a:path>
              </a:pathLst>
            </a:custGeom>
            <a:grpFill/>
            <a:ln w="4582" cap="flat">
              <a:solidFill>
                <a:schemeClr val="accent1"/>
              </a:solidFill>
              <a:prstDash val="solid"/>
              <a:miter/>
            </a:ln>
          </p:spPr>
          <p:txBody>
            <a:bodyPr rtlCol="0" anchor="ctr"/>
            <a:lstStyle/>
            <a:p>
              <a:endParaRPr lang="en-US"/>
            </a:p>
          </p:txBody>
        </p:sp>
        <p:sp>
          <p:nvSpPr>
            <p:cNvPr id="788" name="Freeform: Shape 787">
              <a:extLst>
                <a:ext uri="{FF2B5EF4-FFF2-40B4-BE49-F238E27FC236}">
                  <a16:creationId xmlns:a16="http://schemas.microsoft.com/office/drawing/2014/main" id="{C0922012-0FC5-45D5-9D08-6D8F5180A6B2}"/>
                </a:ext>
              </a:extLst>
            </p:cNvPr>
            <p:cNvSpPr/>
            <p:nvPr/>
          </p:nvSpPr>
          <p:spPr>
            <a:xfrm>
              <a:off x="8671097" y="5959554"/>
              <a:ext cx="42223" cy="42223"/>
            </a:xfrm>
            <a:custGeom>
              <a:avLst/>
              <a:gdLst>
                <a:gd name="connsiteX0" fmla="*/ 37473 w 42223"/>
                <a:gd name="connsiteY0" fmla="*/ 22695 h 42223"/>
                <a:gd name="connsiteX1" fmla="*/ 22695 w 42223"/>
                <a:gd name="connsiteY1" fmla="*/ 37473 h 42223"/>
                <a:gd name="connsiteX2" fmla="*/ 7916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7" y="37473"/>
                    <a:pt x="22695" y="37473"/>
                  </a:cubicBezTo>
                  <a:cubicBezTo>
                    <a:pt x="14533" y="37473"/>
                    <a:pt x="7916" y="30857"/>
                    <a:pt x="7916" y="22695"/>
                  </a:cubicBezTo>
                  <a:cubicBezTo>
                    <a:pt x="7916" y="14533"/>
                    <a:pt x="14533" y="7917"/>
                    <a:pt x="22695" y="7917"/>
                  </a:cubicBezTo>
                  <a:cubicBezTo>
                    <a:pt x="30857"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789" name="Freeform: Shape 788">
              <a:extLst>
                <a:ext uri="{FF2B5EF4-FFF2-40B4-BE49-F238E27FC236}">
                  <a16:creationId xmlns:a16="http://schemas.microsoft.com/office/drawing/2014/main" id="{298B3D4F-9AA1-4025-AE7C-59B6B72F5DFC}"/>
                </a:ext>
              </a:extLst>
            </p:cNvPr>
            <p:cNvSpPr/>
            <p:nvPr/>
          </p:nvSpPr>
          <p:spPr>
            <a:xfrm>
              <a:off x="8672152" y="5858218"/>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40" y="7917"/>
                    <a:pt x="22695" y="7917"/>
                  </a:cubicBezTo>
                  <a:cubicBezTo>
                    <a:pt x="14251" y="7917"/>
                    <a:pt x="7917" y="14250"/>
                    <a:pt x="7917" y="22695"/>
                  </a:cubicBezTo>
                  <a:cubicBezTo>
                    <a:pt x="7917" y="31140"/>
                    <a:pt x="14251" y="37473"/>
                    <a:pt x="22695" y="37473"/>
                  </a:cubicBezTo>
                  <a:cubicBezTo>
                    <a:pt x="31140"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790" name="Freeform: Shape 789">
              <a:extLst>
                <a:ext uri="{FF2B5EF4-FFF2-40B4-BE49-F238E27FC236}">
                  <a16:creationId xmlns:a16="http://schemas.microsoft.com/office/drawing/2014/main" id="{B76895CF-80E3-4950-AF16-2BC90F70974F}"/>
                </a:ext>
              </a:extLst>
            </p:cNvPr>
            <p:cNvSpPr/>
            <p:nvPr/>
          </p:nvSpPr>
          <p:spPr>
            <a:xfrm>
              <a:off x="8794486" y="5782102"/>
              <a:ext cx="10556" cy="158338"/>
            </a:xfrm>
            <a:custGeom>
              <a:avLst/>
              <a:gdLst>
                <a:gd name="connsiteX0" fmla="*/ 3809 w 0"/>
                <a:gd name="connsiteY0" fmla="*/ 157924 h 158337"/>
                <a:gd name="connsiteX1" fmla="*/ 3809 w 0"/>
                <a:gd name="connsiteY1" fmla="*/ 3809 h 158337"/>
              </a:gdLst>
              <a:ahLst/>
              <a:cxnLst>
                <a:cxn ang="0">
                  <a:pos x="connsiteX0" y="connsiteY0"/>
                </a:cxn>
                <a:cxn ang="0">
                  <a:pos x="connsiteX1" y="connsiteY1"/>
                </a:cxn>
              </a:cxnLst>
              <a:rect l="l" t="t" r="r" b="b"/>
              <a:pathLst>
                <a:path h="158337">
                  <a:moveTo>
                    <a:pt x="3809" y="157924"/>
                  </a:moveTo>
                  <a:lnTo>
                    <a:pt x="3809" y="3809"/>
                  </a:lnTo>
                </a:path>
              </a:pathLst>
            </a:custGeom>
            <a:grpFill/>
            <a:ln w="4582" cap="flat">
              <a:solidFill>
                <a:schemeClr val="accent1"/>
              </a:solidFill>
              <a:prstDash val="solid"/>
              <a:miter/>
            </a:ln>
          </p:spPr>
          <p:txBody>
            <a:bodyPr rtlCol="0" anchor="ctr"/>
            <a:lstStyle/>
            <a:p>
              <a:endParaRPr lang="en-US"/>
            </a:p>
          </p:txBody>
        </p:sp>
        <p:sp>
          <p:nvSpPr>
            <p:cNvPr id="791" name="Freeform: Shape 790">
              <a:extLst>
                <a:ext uri="{FF2B5EF4-FFF2-40B4-BE49-F238E27FC236}">
                  <a16:creationId xmlns:a16="http://schemas.microsoft.com/office/drawing/2014/main" id="{79B6317B-51E1-470D-A024-FA1B5A70879F}"/>
                </a:ext>
              </a:extLst>
            </p:cNvPr>
            <p:cNvSpPr/>
            <p:nvPr/>
          </p:nvSpPr>
          <p:spPr>
            <a:xfrm>
              <a:off x="8776655" y="5916275"/>
              <a:ext cx="42223" cy="42223"/>
            </a:xfrm>
            <a:custGeom>
              <a:avLst/>
              <a:gdLst>
                <a:gd name="connsiteX0" fmla="*/ 37473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1140"/>
                    <a:pt x="31140" y="37473"/>
                    <a:pt x="22695" y="37473"/>
                  </a:cubicBezTo>
                  <a:cubicBezTo>
                    <a:pt x="14250" y="37473"/>
                    <a:pt x="7917" y="31140"/>
                    <a:pt x="7917" y="22695"/>
                  </a:cubicBezTo>
                  <a:cubicBezTo>
                    <a:pt x="7917" y="14250"/>
                    <a:pt x="14250" y="7917"/>
                    <a:pt x="22695" y="7917"/>
                  </a:cubicBezTo>
                  <a:cubicBezTo>
                    <a:pt x="31140" y="7917"/>
                    <a:pt x="37473" y="14250"/>
                    <a:pt x="37473" y="22695"/>
                  </a:cubicBezTo>
                  <a:close/>
                </a:path>
              </a:pathLst>
            </a:custGeom>
            <a:grpFill/>
            <a:ln w="9525" cap="flat">
              <a:solidFill>
                <a:schemeClr val="accent1"/>
              </a:solidFill>
              <a:prstDash val="solid"/>
              <a:miter/>
            </a:ln>
          </p:spPr>
          <p:txBody>
            <a:bodyPr rtlCol="0" anchor="ctr"/>
            <a:lstStyle/>
            <a:p>
              <a:endParaRPr lang="en-US"/>
            </a:p>
          </p:txBody>
        </p:sp>
        <p:sp>
          <p:nvSpPr>
            <p:cNvPr id="792" name="Freeform: Shape 791">
              <a:extLst>
                <a:ext uri="{FF2B5EF4-FFF2-40B4-BE49-F238E27FC236}">
                  <a16:creationId xmlns:a16="http://schemas.microsoft.com/office/drawing/2014/main" id="{925290F9-957D-4354-A1BF-F091FBB56128}"/>
                </a:ext>
              </a:extLst>
            </p:cNvPr>
            <p:cNvSpPr/>
            <p:nvPr/>
          </p:nvSpPr>
          <p:spPr>
            <a:xfrm>
              <a:off x="8776655" y="5764271"/>
              <a:ext cx="42223" cy="42223"/>
            </a:xfrm>
            <a:custGeom>
              <a:avLst/>
              <a:gdLst>
                <a:gd name="connsiteX0" fmla="*/ 37473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14250"/>
                    <a:pt x="31140" y="7917"/>
                    <a:pt x="22695" y="7917"/>
                  </a:cubicBezTo>
                  <a:cubicBezTo>
                    <a:pt x="14250" y="7917"/>
                    <a:pt x="7917" y="14250"/>
                    <a:pt x="7917" y="22695"/>
                  </a:cubicBezTo>
                  <a:cubicBezTo>
                    <a:pt x="7917" y="31140"/>
                    <a:pt x="14250" y="37473"/>
                    <a:pt x="22695" y="37473"/>
                  </a:cubicBezTo>
                  <a:cubicBezTo>
                    <a:pt x="31140" y="37473"/>
                    <a:pt x="37473" y="31140"/>
                    <a:pt x="37473" y="22695"/>
                  </a:cubicBezTo>
                  <a:close/>
                </a:path>
              </a:pathLst>
            </a:custGeom>
            <a:grpFill/>
            <a:ln w="9525" cap="flat">
              <a:solidFill>
                <a:schemeClr val="accent1"/>
              </a:solidFill>
              <a:prstDash val="solid"/>
              <a:miter/>
            </a:ln>
          </p:spPr>
          <p:txBody>
            <a:bodyPr rtlCol="0" anchor="ctr"/>
            <a:lstStyle/>
            <a:p>
              <a:endParaRPr lang="en-US"/>
            </a:p>
          </p:txBody>
        </p:sp>
        <p:sp>
          <p:nvSpPr>
            <p:cNvPr id="793" name="Freeform: Shape 792">
              <a:extLst>
                <a:ext uri="{FF2B5EF4-FFF2-40B4-BE49-F238E27FC236}">
                  <a16:creationId xmlns:a16="http://schemas.microsoft.com/office/drawing/2014/main" id="{1C4F9182-A188-4002-B036-11989DE06D0B}"/>
                </a:ext>
              </a:extLst>
            </p:cNvPr>
            <p:cNvSpPr/>
            <p:nvPr/>
          </p:nvSpPr>
          <p:spPr>
            <a:xfrm>
              <a:off x="11689953" y="5466482"/>
              <a:ext cx="10556" cy="591127"/>
            </a:xfrm>
            <a:custGeom>
              <a:avLst/>
              <a:gdLst>
                <a:gd name="connsiteX0" fmla="*/ 3809 w 0"/>
                <a:gd name="connsiteY0" fmla="*/ 589658 h 591127"/>
                <a:gd name="connsiteX1" fmla="*/ 3809 w 0"/>
                <a:gd name="connsiteY1" fmla="*/ 3809 h 591127"/>
              </a:gdLst>
              <a:ahLst/>
              <a:cxnLst>
                <a:cxn ang="0">
                  <a:pos x="connsiteX0" y="connsiteY0"/>
                </a:cxn>
                <a:cxn ang="0">
                  <a:pos x="connsiteX1" y="connsiteY1"/>
                </a:cxn>
              </a:cxnLst>
              <a:rect l="l" t="t" r="r" b="b"/>
              <a:pathLst>
                <a:path h="591127">
                  <a:moveTo>
                    <a:pt x="3809" y="589658"/>
                  </a:moveTo>
                  <a:lnTo>
                    <a:pt x="3809" y="3809"/>
                  </a:lnTo>
                </a:path>
              </a:pathLst>
            </a:custGeom>
            <a:grpFill/>
            <a:ln w="4582" cap="flat">
              <a:solidFill>
                <a:schemeClr val="accent1"/>
              </a:solidFill>
              <a:prstDash val="solid"/>
              <a:miter/>
            </a:ln>
          </p:spPr>
          <p:txBody>
            <a:bodyPr rtlCol="0" anchor="ctr"/>
            <a:lstStyle/>
            <a:p>
              <a:endParaRPr lang="en-US"/>
            </a:p>
          </p:txBody>
        </p:sp>
        <p:sp>
          <p:nvSpPr>
            <p:cNvPr id="794" name="Freeform: Shape 793">
              <a:extLst>
                <a:ext uri="{FF2B5EF4-FFF2-40B4-BE49-F238E27FC236}">
                  <a16:creationId xmlns:a16="http://schemas.microsoft.com/office/drawing/2014/main" id="{012A33CA-9D26-4267-B654-C0164B3214C6}"/>
                </a:ext>
              </a:extLst>
            </p:cNvPr>
            <p:cNvSpPr/>
            <p:nvPr/>
          </p:nvSpPr>
          <p:spPr>
            <a:xfrm>
              <a:off x="11671067" y="6033445"/>
              <a:ext cx="42223" cy="42223"/>
            </a:xfrm>
            <a:custGeom>
              <a:avLst/>
              <a:gdLst>
                <a:gd name="connsiteX0" fmla="*/ 37472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2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2" y="22695"/>
                  </a:moveTo>
                  <a:cubicBezTo>
                    <a:pt x="37472" y="31140"/>
                    <a:pt x="31139" y="37473"/>
                    <a:pt x="22695" y="37473"/>
                  </a:cubicBezTo>
                  <a:cubicBezTo>
                    <a:pt x="14250" y="37473"/>
                    <a:pt x="7917" y="31140"/>
                    <a:pt x="7917" y="22695"/>
                  </a:cubicBezTo>
                  <a:cubicBezTo>
                    <a:pt x="7917" y="14250"/>
                    <a:pt x="14250" y="7917"/>
                    <a:pt x="22695" y="7917"/>
                  </a:cubicBezTo>
                  <a:cubicBezTo>
                    <a:pt x="31139" y="7917"/>
                    <a:pt x="37472" y="14250"/>
                    <a:pt x="37472" y="22695"/>
                  </a:cubicBezTo>
                  <a:close/>
                </a:path>
              </a:pathLst>
            </a:custGeom>
            <a:grpFill/>
            <a:ln w="9525" cap="flat">
              <a:solidFill>
                <a:schemeClr val="accent1"/>
              </a:solidFill>
              <a:prstDash val="solid"/>
              <a:miter/>
            </a:ln>
          </p:spPr>
          <p:txBody>
            <a:bodyPr rtlCol="0" anchor="ctr"/>
            <a:lstStyle/>
            <a:p>
              <a:endParaRPr lang="en-US"/>
            </a:p>
          </p:txBody>
        </p:sp>
        <p:sp>
          <p:nvSpPr>
            <p:cNvPr id="795" name="Freeform: Shape 794">
              <a:extLst>
                <a:ext uri="{FF2B5EF4-FFF2-40B4-BE49-F238E27FC236}">
                  <a16:creationId xmlns:a16="http://schemas.microsoft.com/office/drawing/2014/main" id="{53B54403-0DD6-429D-9659-133EBFAC3083}"/>
                </a:ext>
              </a:extLst>
            </p:cNvPr>
            <p:cNvSpPr/>
            <p:nvPr/>
          </p:nvSpPr>
          <p:spPr>
            <a:xfrm>
              <a:off x="11671067" y="5447596"/>
              <a:ext cx="42223" cy="42223"/>
            </a:xfrm>
            <a:custGeom>
              <a:avLst/>
              <a:gdLst>
                <a:gd name="connsiteX0" fmla="*/ 37472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2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2" y="22695"/>
                  </a:moveTo>
                  <a:cubicBezTo>
                    <a:pt x="37472" y="14250"/>
                    <a:pt x="31139" y="7917"/>
                    <a:pt x="22695" y="7917"/>
                  </a:cubicBezTo>
                  <a:cubicBezTo>
                    <a:pt x="14250" y="7917"/>
                    <a:pt x="7917" y="14250"/>
                    <a:pt x="7917" y="22695"/>
                  </a:cubicBezTo>
                  <a:cubicBezTo>
                    <a:pt x="7917" y="31140"/>
                    <a:pt x="14250" y="37473"/>
                    <a:pt x="22695" y="37473"/>
                  </a:cubicBezTo>
                  <a:cubicBezTo>
                    <a:pt x="31139" y="37473"/>
                    <a:pt x="37472" y="31140"/>
                    <a:pt x="37472" y="22695"/>
                  </a:cubicBezTo>
                  <a:close/>
                </a:path>
              </a:pathLst>
            </a:custGeom>
            <a:grpFill/>
            <a:ln w="9525" cap="flat">
              <a:solidFill>
                <a:schemeClr val="accent1"/>
              </a:solidFill>
              <a:prstDash val="solid"/>
              <a:miter/>
            </a:ln>
          </p:spPr>
          <p:txBody>
            <a:bodyPr rtlCol="0" anchor="ctr"/>
            <a:lstStyle/>
            <a:p>
              <a:endParaRPr lang="en-US"/>
            </a:p>
          </p:txBody>
        </p:sp>
        <p:sp>
          <p:nvSpPr>
            <p:cNvPr id="796" name="Freeform: Shape 795">
              <a:extLst>
                <a:ext uri="{FF2B5EF4-FFF2-40B4-BE49-F238E27FC236}">
                  <a16:creationId xmlns:a16="http://schemas.microsoft.com/office/drawing/2014/main" id="{9B86177F-3C13-4513-9976-F9D49C271889}"/>
                </a:ext>
              </a:extLst>
            </p:cNvPr>
            <p:cNvSpPr/>
            <p:nvPr/>
          </p:nvSpPr>
          <p:spPr>
            <a:xfrm>
              <a:off x="10902488" y="5848604"/>
              <a:ext cx="10556" cy="137226"/>
            </a:xfrm>
            <a:custGeom>
              <a:avLst/>
              <a:gdLst>
                <a:gd name="connsiteX0" fmla="*/ 3808 w 0"/>
                <a:gd name="connsiteY0" fmla="*/ 133646 h 137225"/>
                <a:gd name="connsiteX1" fmla="*/ 3808 w 0"/>
                <a:gd name="connsiteY1" fmla="*/ 3809 h 137225"/>
              </a:gdLst>
              <a:ahLst/>
              <a:cxnLst>
                <a:cxn ang="0">
                  <a:pos x="connsiteX0" y="connsiteY0"/>
                </a:cxn>
                <a:cxn ang="0">
                  <a:pos x="connsiteX1" y="connsiteY1"/>
                </a:cxn>
              </a:cxnLst>
              <a:rect l="l" t="t" r="r" b="b"/>
              <a:pathLst>
                <a:path h="137225">
                  <a:moveTo>
                    <a:pt x="3808" y="133646"/>
                  </a:moveTo>
                  <a:lnTo>
                    <a:pt x="3808" y="3809"/>
                  </a:lnTo>
                </a:path>
              </a:pathLst>
            </a:custGeom>
            <a:grpFill/>
            <a:ln w="4582" cap="flat">
              <a:solidFill>
                <a:schemeClr val="accent1"/>
              </a:solidFill>
              <a:prstDash val="solid"/>
              <a:miter/>
            </a:ln>
          </p:spPr>
          <p:txBody>
            <a:bodyPr rtlCol="0" anchor="ctr"/>
            <a:lstStyle/>
            <a:p>
              <a:endParaRPr lang="en-US"/>
            </a:p>
          </p:txBody>
        </p:sp>
        <p:sp>
          <p:nvSpPr>
            <p:cNvPr id="797" name="Freeform: Shape 796">
              <a:extLst>
                <a:ext uri="{FF2B5EF4-FFF2-40B4-BE49-F238E27FC236}">
                  <a16:creationId xmlns:a16="http://schemas.microsoft.com/office/drawing/2014/main" id="{9BA0585F-F043-4854-8B4A-3CD2A4B63899}"/>
                </a:ext>
              </a:extLst>
            </p:cNvPr>
            <p:cNvSpPr/>
            <p:nvPr/>
          </p:nvSpPr>
          <p:spPr>
            <a:xfrm>
              <a:off x="10883602" y="5959554"/>
              <a:ext cx="42223" cy="42223"/>
            </a:xfrm>
            <a:custGeom>
              <a:avLst/>
              <a:gdLst>
                <a:gd name="connsiteX0" fmla="*/ 37472 w 42223"/>
                <a:gd name="connsiteY0" fmla="*/ 22695 h 42223"/>
                <a:gd name="connsiteX1" fmla="*/ 22694 w 42223"/>
                <a:gd name="connsiteY1" fmla="*/ 37473 h 42223"/>
                <a:gd name="connsiteX2" fmla="*/ 7917 w 42223"/>
                <a:gd name="connsiteY2" fmla="*/ 22695 h 42223"/>
                <a:gd name="connsiteX3" fmla="*/ 22694 w 42223"/>
                <a:gd name="connsiteY3" fmla="*/ 7917 h 42223"/>
                <a:gd name="connsiteX4" fmla="*/ 37472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2" y="22695"/>
                  </a:moveTo>
                  <a:cubicBezTo>
                    <a:pt x="37472" y="31140"/>
                    <a:pt x="31139" y="37473"/>
                    <a:pt x="22694" y="37473"/>
                  </a:cubicBezTo>
                  <a:cubicBezTo>
                    <a:pt x="14250" y="37473"/>
                    <a:pt x="7917" y="31140"/>
                    <a:pt x="7917" y="22695"/>
                  </a:cubicBezTo>
                  <a:cubicBezTo>
                    <a:pt x="7917" y="14250"/>
                    <a:pt x="14250" y="7917"/>
                    <a:pt x="22694" y="7917"/>
                  </a:cubicBezTo>
                  <a:cubicBezTo>
                    <a:pt x="31139" y="7917"/>
                    <a:pt x="37472" y="14250"/>
                    <a:pt x="37472" y="22695"/>
                  </a:cubicBezTo>
                  <a:close/>
                </a:path>
              </a:pathLst>
            </a:custGeom>
            <a:grpFill/>
            <a:ln w="9525" cap="flat">
              <a:solidFill>
                <a:schemeClr val="accent1"/>
              </a:solidFill>
              <a:prstDash val="solid"/>
              <a:miter/>
            </a:ln>
          </p:spPr>
          <p:txBody>
            <a:bodyPr rtlCol="0" anchor="ctr"/>
            <a:lstStyle/>
            <a:p>
              <a:endParaRPr lang="en-US"/>
            </a:p>
          </p:txBody>
        </p:sp>
        <p:sp>
          <p:nvSpPr>
            <p:cNvPr id="798" name="Freeform: Shape 797">
              <a:extLst>
                <a:ext uri="{FF2B5EF4-FFF2-40B4-BE49-F238E27FC236}">
                  <a16:creationId xmlns:a16="http://schemas.microsoft.com/office/drawing/2014/main" id="{C8BBAD5F-ED0A-4D32-B60F-42D6D619D93D}"/>
                </a:ext>
              </a:extLst>
            </p:cNvPr>
            <p:cNvSpPr/>
            <p:nvPr/>
          </p:nvSpPr>
          <p:spPr>
            <a:xfrm>
              <a:off x="10883602" y="5830773"/>
              <a:ext cx="42223" cy="42223"/>
            </a:xfrm>
            <a:custGeom>
              <a:avLst/>
              <a:gdLst>
                <a:gd name="connsiteX0" fmla="*/ 37472 w 42223"/>
                <a:gd name="connsiteY0" fmla="*/ 22695 h 42223"/>
                <a:gd name="connsiteX1" fmla="*/ 22694 w 42223"/>
                <a:gd name="connsiteY1" fmla="*/ 7917 h 42223"/>
                <a:gd name="connsiteX2" fmla="*/ 7917 w 42223"/>
                <a:gd name="connsiteY2" fmla="*/ 22695 h 42223"/>
                <a:gd name="connsiteX3" fmla="*/ 22694 w 42223"/>
                <a:gd name="connsiteY3" fmla="*/ 37473 h 42223"/>
                <a:gd name="connsiteX4" fmla="*/ 37472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2" y="22695"/>
                  </a:moveTo>
                  <a:cubicBezTo>
                    <a:pt x="37472" y="14250"/>
                    <a:pt x="31139" y="7917"/>
                    <a:pt x="22694" y="7917"/>
                  </a:cubicBezTo>
                  <a:cubicBezTo>
                    <a:pt x="14250" y="7917"/>
                    <a:pt x="7917" y="14250"/>
                    <a:pt x="7917" y="22695"/>
                  </a:cubicBezTo>
                  <a:cubicBezTo>
                    <a:pt x="7917" y="31140"/>
                    <a:pt x="14250" y="37473"/>
                    <a:pt x="22694" y="37473"/>
                  </a:cubicBezTo>
                  <a:cubicBezTo>
                    <a:pt x="31139" y="37473"/>
                    <a:pt x="37472" y="31140"/>
                    <a:pt x="37472" y="22695"/>
                  </a:cubicBezTo>
                  <a:close/>
                </a:path>
              </a:pathLst>
            </a:custGeom>
            <a:grpFill/>
            <a:ln w="9525" cap="flat">
              <a:solidFill>
                <a:schemeClr val="accent1"/>
              </a:solidFill>
              <a:prstDash val="solid"/>
              <a:miter/>
            </a:ln>
          </p:spPr>
          <p:txBody>
            <a:bodyPr rtlCol="0" anchor="ctr"/>
            <a:lstStyle/>
            <a:p>
              <a:endParaRPr lang="en-US"/>
            </a:p>
          </p:txBody>
        </p:sp>
        <p:sp>
          <p:nvSpPr>
            <p:cNvPr id="799" name="Freeform: Shape 798">
              <a:extLst>
                <a:ext uri="{FF2B5EF4-FFF2-40B4-BE49-F238E27FC236}">
                  <a16:creationId xmlns:a16="http://schemas.microsoft.com/office/drawing/2014/main" id="{03942E51-C6F5-4F39-ADFB-35FFB2EFF487}"/>
                </a:ext>
              </a:extLst>
            </p:cNvPr>
            <p:cNvSpPr/>
            <p:nvPr/>
          </p:nvSpPr>
          <p:spPr>
            <a:xfrm>
              <a:off x="11018602" y="5785269"/>
              <a:ext cx="10556" cy="200561"/>
            </a:xfrm>
            <a:custGeom>
              <a:avLst/>
              <a:gdLst>
                <a:gd name="connsiteX0" fmla="*/ 3808 w 0"/>
                <a:gd name="connsiteY0" fmla="*/ 196981 h 200561"/>
                <a:gd name="connsiteX1" fmla="*/ 3808 w 0"/>
                <a:gd name="connsiteY1" fmla="*/ 3809 h 200561"/>
              </a:gdLst>
              <a:ahLst/>
              <a:cxnLst>
                <a:cxn ang="0">
                  <a:pos x="connsiteX0" y="connsiteY0"/>
                </a:cxn>
                <a:cxn ang="0">
                  <a:pos x="connsiteX1" y="connsiteY1"/>
                </a:cxn>
              </a:cxnLst>
              <a:rect l="l" t="t" r="r" b="b"/>
              <a:pathLst>
                <a:path h="200561">
                  <a:moveTo>
                    <a:pt x="3808" y="196981"/>
                  </a:moveTo>
                  <a:lnTo>
                    <a:pt x="3808" y="3809"/>
                  </a:lnTo>
                </a:path>
              </a:pathLst>
            </a:custGeom>
            <a:grpFill/>
            <a:ln w="4582" cap="flat">
              <a:solidFill>
                <a:schemeClr val="accent1"/>
              </a:solidFill>
              <a:prstDash val="solid"/>
              <a:miter/>
            </a:ln>
          </p:spPr>
          <p:txBody>
            <a:bodyPr rtlCol="0" anchor="ctr"/>
            <a:lstStyle/>
            <a:p>
              <a:endParaRPr lang="en-US"/>
            </a:p>
          </p:txBody>
        </p:sp>
        <p:sp>
          <p:nvSpPr>
            <p:cNvPr id="800" name="Freeform: Shape 799">
              <a:extLst>
                <a:ext uri="{FF2B5EF4-FFF2-40B4-BE49-F238E27FC236}">
                  <a16:creationId xmlns:a16="http://schemas.microsoft.com/office/drawing/2014/main" id="{F70DE0CF-B889-4425-ADF7-D66C6BC47294}"/>
                </a:ext>
              </a:extLst>
            </p:cNvPr>
            <p:cNvSpPr/>
            <p:nvPr/>
          </p:nvSpPr>
          <p:spPr>
            <a:xfrm>
              <a:off x="10999716" y="5959554"/>
              <a:ext cx="42223" cy="42223"/>
            </a:xfrm>
            <a:custGeom>
              <a:avLst/>
              <a:gdLst>
                <a:gd name="connsiteX0" fmla="*/ 37473 w 42223"/>
                <a:gd name="connsiteY0" fmla="*/ 22695 h 42223"/>
                <a:gd name="connsiteX1" fmla="*/ 22695 w 42223"/>
                <a:gd name="connsiteY1" fmla="*/ 37473 h 42223"/>
                <a:gd name="connsiteX2" fmla="*/ 7916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6" y="37473"/>
                    <a:pt x="22695" y="37473"/>
                  </a:cubicBezTo>
                  <a:cubicBezTo>
                    <a:pt x="14533" y="37473"/>
                    <a:pt x="7916" y="30857"/>
                    <a:pt x="7916" y="22695"/>
                  </a:cubicBezTo>
                  <a:cubicBezTo>
                    <a:pt x="7916" y="14533"/>
                    <a:pt x="14533" y="7917"/>
                    <a:pt x="22695" y="7917"/>
                  </a:cubicBezTo>
                  <a:cubicBezTo>
                    <a:pt x="30856"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801" name="Freeform: Shape 800">
              <a:extLst>
                <a:ext uri="{FF2B5EF4-FFF2-40B4-BE49-F238E27FC236}">
                  <a16:creationId xmlns:a16="http://schemas.microsoft.com/office/drawing/2014/main" id="{2B67BC0B-25D7-4344-90EA-0ED37789DD4F}"/>
                </a:ext>
              </a:extLst>
            </p:cNvPr>
            <p:cNvSpPr/>
            <p:nvPr/>
          </p:nvSpPr>
          <p:spPr>
            <a:xfrm>
              <a:off x="10999716" y="5766382"/>
              <a:ext cx="42223" cy="42223"/>
            </a:xfrm>
            <a:custGeom>
              <a:avLst/>
              <a:gdLst>
                <a:gd name="connsiteX0" fmla="*/ 37472 w 42223"/>
                <a:gd name="connsiteY0" fmla="*/ 22695 h 42223"/>
                <a:gd name="connsiteX1" fmla="*/ 22694 w 42223"/>
                <a:gd name="connsiteY1" fmla="*/ 7917 h 42223"/>
                <a:gd name="connsiteX2" fmla="*/ 7917 w 42223"/>
                <a:gd name="connsiteY2" fmla="*/ 22695 h 42223"/>
                <a:gd name="connsiteX3" fmla="*/ 22694 w 42223"/>
                <a:gd name="connsiteY3" fmla="*/ 37473 h 42223"/>
                <a:gd name="connsiteX4" fmla="*/ 37472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2" y="22695"/>
                  </a:moveTo>
                  <a:cubicBezTo>
                    <a:pt x="37472" y="14250"/>
                    <a:pt x="31139" y="7917"/>
                    <a:pt x="22694" y="7917"/>
                  </a:cubicBezTo>
                  <a:cubicBezTo>
                    <a:pt x="14250" y="7917"/>
                    <a:pt x="7917" y="14250"/>
                    <a:pt x="7917" y="22695"/>
                  </a:cubicBezTo>
                  <a:cubicBezTo>
                    <a:pt x="7917" y="31140"/>
                    <a:pt x="14250" y="37473"/>
                    <a:pt x="22694" y="37473"/>
                  </a:cubicBezTo>
                  <a:cubicBezTo>
                    <a:pt x="31139" y="37473"/>
                    <a:pt x="37472" y="31140"/>
                    <a:pt x="37472" y="22695"/>
                  </a:cubicBezTo>
                  <a:close/>
                </a:path>
              </a:pathLst>
            </a:custGeom>
            <a:grpFill/>
            <a:ln w="9525" cap="flat">
              <a:solidFill>
                <a:schemeClr val="accent1"/>
              </a:solidFill>
              <a:prstDash val="solid"/>
              <a:miter/>
            </a:ln>
          </p:spPr>
          <p:txBody>
            <a:bodyPr rtlCol="0" anchor="ctr"/>
            <a:lstStyle/>
            <a:p>
              <a:endParaRPr lang="en-US"/>
            </a:p>
          </p:txBody>
        </p:sp>
        <p:sp>
          <p:nvSpPr>
            <p:cNvPr id="802" name="Freeform: Shape 801">
              <a:extLst>
                <a:ext uri="{FF2B5EF4-FFF2-40B4-BE49-F238E27FC236}">
                  <a16:creationId xmlns:a16="http://schemas.microsoft.com/office/drawing/2014/main" id="{1F2C1AAB-A16A-4BCE-82AF-F5CD06F174D9}"/>
                </a:ext>
              </a:extLst>
            </p:cNvPr>
            <p:cNvSpPr/>
            <p:nvPr/>
          </p:nvSpPr>
          <p:spPr>
            <a:xfrm>
              <a:off x="11133661" y="5977385"/>
              <a:ext cx="10556" cy="105558"/>
            </a:xfrm>
            <a:custGeom>
              <a:avLst/>
              <a:gdLst>
                <a:gd name="connsiteX0" fmla="*/ 3809 w 0"/>
                <a:gd name="connsiteY0" fmla="*/ 110423 h 105558"/>
                <a:gd name="connsiteX1" fmla="*/ 3809 w 0"/>
                <a:gd name="connsiteY1" fmla="*/ 3809 h 105558"/>
              </a:gdLst>
              <a:ahLst/>
              <a:cxnLst>
                <a:cxn ang="0">
                  <a:pos x="connsiteX0" y="connsiteY0"/>
                </a:cxn>
                <a:cxn ang="0">
                  <a:pos x="connsiteX1" y="connsiteY1"/>
                </a:cxn>
              </a:cxnLst>
              <a:rect l="l" t="t" r="r" b="b"/>
              <a:pathLst>
                <a:path h="105558">
                  <a:moveTo>
                    <a:pt x="3809" y="110423"/>
                  </a:moveTo>
                  <a:lnTo>
                    <a:pt x="3809" y="3809"/>
                  </a:lnTo>
                </a:path>
              </a:pathLst>
            </a:custGeom>
            <a:grpFill/>
            <a:ln w="4582" cap="flat">
              <a:solidFill>
                <a:schemeClr val="accent1"/>
              </a:solidFill>
              <a:prstDash val="solid"/>
              <a:miter/>
            </a:ln>
          </p:spPr>
          <p:txBody>
            <a:bodyPr rtlCol="0" anchor="ctr"/>
            <a:lstStyle/>
            <a:p>
              <a:endParaRPr lang="en-US"/>
            </a:p>
          </p:txBody>
        </p:sp>
        <p:sp>
          <p:nvSpPr>
            <p:cNvPr id="803" name="Freeform: Shape 802">
              <a:extLst>
                <a:ext uri="{FF2B5EF4-FFF2-40B4-BE49-F238E27FC236}">
                  <a16:creationId xmlns:a16="http://schemas.microsoft.com/office/drawing/2014/main" id="{FB58C9D4-AC9D-4858-93CB-6BB80A01FEA8}"/>
                </a:ext>
              </a:extLst>
            </p:cNvPr>
            <p:cNvSpPr/>
            <p:nvPr/>
          </p:nvSpPr>
          <p:spPr>
            <a:xfrm>
              <a:off x="11115830" y="6065113"/>
              <a:ext cx="42223" cy="42223"/>
            </a:xfrm>
            <a:custGeom>
              <a:avLst/>
              <a:gdLst>
                <a:gd name="connsiteX0" fmla="*/ 37472 w 42223"/>
                <a:gd name="connsiteY0" fmla="*/ 22695 h 42223"/>
                <a:gd name="connsiteX1" fmla="*/ 22694 w 42223"/>
                <a:gd name="connsiteY1" fmla="*/ 37473 h 42223"/>
                <a:gd name="connsiteX2" fmla="*/ 7917 w 42223"/>
                <a:gd name="connsiteY2" fmla="*/ 22695 h 42223"/>
                <a:gd name="connsiteX3" fmla="*/ 22694 w 42223"/>
                <a:gd name="connsiteY3" fmla="*/ 7917 h 42223"/>
                <a:gd name="connsiteX4" fmla="*/ 37472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2" y="22695"/>
                  </a:moveTo>
                  <a:cubicBezTo>
                    <a:pt x="37472" y="31140"/>
                    <a:pt x="31139" y="37473"/>
                    <a:pt x="22694" y="37473"/>
                  </a:cubicBezTo>
                  <a:cubicBezTo>
                    <a:pt x="14250" y="37473"/>
                    <a:pt x="7917" y="31140"/>
                    <a:pt x="7917" y="22695"/>
                  </a:cubicBezTo>
                  <a:cubicBezTo>
                    <a:pt x="7917" y="14250"/>
                    <a:pt x="14250" y="7917"/>
                    <a:pt x="22694" y="7917"/>
                  </a:cubicBezTo>
                  <a:cubicBezTo>
                    <a:pt x="31139" y="7917"/>
                    <a:pt x="37472" y="14250"/>
                    <a:pt x="37472" y="22695"/>
                  </a:cubicBezTo>
                  <a:close/>
                </a:path>
              </a:pathLst>
            </a:custGeom>
            <a:grpFill/>
            <a:ln w="9525" cap="flat">
              <a:solidFill>
                <a:schemeClr val="accent1"/>
              </a:solidFill>
              <a:prstDash val="solid"/>
              <a:miter/>
            </a:ln>
          </p:spPr>
          <p:txBody>
            <a:bodyPr rtlCol="0" anchor="ctr"/>
            <a:lstStyle/>
            <a:p>
              <a:endParaRPr lang="en-US"/>
            </a:p>
          </p:txBody>
        </p:sp>
        <p:sp>
          <p:nvSpPr>
            <p:cNvPr id="804" name="Freeform: Shape 803">
              <a:extLst>
                <a:ext uri="{FF2B5EF4-FFF2-40B4-BE49-F238E27FC236}">
                  <a16:creationId xmlns:a16="http://schemas.microsoft.com/office/drawing/2014/main" id="{3AA57D2E-2C2B-44B5-9540-4BE0A3477E69}"/>
                </a:ext>
              </a:extLst>
            </p:cNvPr>
            <p:cNvSpPr/>
            <p:nvPr/>
          </p:nvSpPr>
          <p:spPr>
            <a:xfrm>
              <a:off x="11115830" y="5959554"/>
              <a:ext cx="42223" cy="42223"/>
            </a:xfrm>
            <a:custGeom>
              <a:avLst/>
              <a:gdLst>
                <a:gd name="connsiteX0" fmla="*/ 37472 w 42223"/>
                <a:gd name="connsiteY0" fmla="*/ 22695 h 42223"/>
                <a:gd name="connsiteX1" fmla="*/ 22694 w 42223"/>
                <a:gd name="connsiteY1" fmla="*/ 7917 h 42223"/>
                <a:gd name="connsiteX2" fmla="*/ 7917 w 42223"/>
                <a:gd name="connsiteY2" fmla="*/ 22695 h 42223"/>
                <a:gd name="connsiteX3" fmla="*/ 22694 w 42223"/>
                <a:gd name="connsiteY3" fmla="*/ 37473 h 42223"/>
                <a:gd name="connsiteX4" fmla="*/ 37472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2" y="22695"/>
                  </a:moveTo>
                  <a:cubicBezTo>
                    <a:pt x="37472" y="14250"/>
                    <a:pt x="31139" y="7917"/>
                    <a:pt x="22694" y="7917"/>
                  </a:cubicBezTo>
                  <a:cubicBezTo>
                    <a:pt x="14250" y="7917"/>
                    <a:pt x="7917" y="14250"/>
                    <a:pt x="7917" y="22695"/>
                  </a:cubicBezTo>
                  <a:cubicBezTo>
                    <a:pt x="7917" y="31140"/>
                    <a:pt x="14250" y="37473"/>
                    <a:pt x="22694" y="37473"/>
                  </a:cubicBezTo>
                  <a:cubicBezTo>
                    <a:pt x="31139" y="37473"/>
                    <a:pt x="37472" y="31140"/>
                    <a:pt x="37472" y="22695"/>
                  </a:cubicBezTo>
                  <a:close/>
                </a:path>
              </a:pathLst>
            </a:custGeom>
            <a:grpFill/>
            <a:ln w="9525" cap="flat">
              <a:solidFill>
                <a:schemeClr val="accent1"/>
              </a:solidFill>
              <a:prstDash val="solid"/>
              <a:miter/>
            </a:ln>
          </p:spPr>
          <p:txBody>
            <a:bodyPr rtlCol="0" anchor="ctr"/>
            <a:lstStyle/>
            <a:p>
              <a:endParaRPr lang="en-US"/>
            </a:p>
          </p:txBody>
        </p:sp>
        <p:sp>
          <p:nvSpPr>
            <p:cNvPr id="805" name="Freeform: Shape 804">
              <a:extLst>
                <a:ext uri="{FF2B5EF4-FFF2-40B4-BE49-F238E27FC236}">
                  <a16:creationId xmlns:a16="http://schemas.microsoft.com/office/drawing/2014/main" id="{561D23EC-7289-4E80-A7C9-A9327F5D6261}"/>
                </a:ext>
              </a:extLst>
            </p:cNvPr>
            <p:cNvSpPr/>
            <p:nvPr/>
          </p:nvSpPr>
          <p:spPr>
            <a:xfrm>
              <a:off x="11249775" y="5339812"/>
              <a:ext cx="10556" cy="591127"/>
            </a:xfrm>
            <a:custGeom>
              <a:avLst/>
              <a:gdLst>
                <a:gd name="connsiteX0" fmla="*/ 3809 w 0"/>
                <a:gd name="connsiteY0" fmla="*/ 589658 h 591127"/>
                <a:gd name="connsiteX1" fmla="*/ 3809 w 0"/>
                <a:gd name="connsiteY1" fmla="*/ 3809 h 591127"/>
              </a:gdLst>
              <a:ahLst/>
              <a:cxnLst>
                <a:cxn ang="0">
                  <a:pos x="connsiteX0" y="connsiteY0"/>
                </a:cxn>
                <a:cxn ang="0">
                  <a:pos x="connsiteX1" y="connsiteY1"/>
                </a:cxn>
              </a:cxnLst>
              <a:rect l="l" t="t" r="r" b="b"/>
              <a:pathLst>
                <a:path h="591127">
                  <a:moveTo>
                    <a:pt x="3809" y="589658"/>
                  </a:moveTo>
                  <a:lnTo>
                    <a:pt x="3809" y="3809"/>
                  </a:lnTo>
                </a:path>
              </a:pathLst>
            </a:custGeom>
            <a:grpFill/>
            <a:ln w="4582" cap="flat">
              <a:solidFill>
                <a:schemeClr val="accent1"/>
              </a:solidFill>
              <a:prstDash val="solid"/>
              <a:miter/>
            </a:ln>
          </p:spPr>
          <p:txBody>
            <a:bodyPr rtlCol="0" anchor="ctr"/>
            <a:lstStyle/>
            <a:p>
              <a:endParaRPr lang="en-US"/>
            </a:p>
          </p:txBody>
        </p:sp>
        <p:sp>
          <p:nvSpPr>
            <p:cNvPr id="806" name="Freeform: Shape 805">
              <a:extLst>
                <a:ext uri="{FF2B5EF4-FFF2-40B4-BE49-F238E27FC236}">
                  <a16:creationId xmlns:a16="http://schemas.microsoft.com/office/drawing/2014/main" id="{0316CECD-CBCB-4CE9-9F83-8D8AEB3A8E7C}"/>
                </a:ext>
              </a:extLst>
            </p:cNvPr>
            <p:cNvSpPr/>
            <p:nvPr/>
          </p:nvSpPr>
          <p:spPr>
            <a:xfrm>
              <a:off x="11230888" y="5905720"/>
              <a:ext cx="42223" cy="42223"/>
            </a:xfrm>
            <a:custGeom>
              <a:avLst/>
              <a:gdLst>
                <a:gd name="connsiteX0" fmla="*/ 37474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4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4" y="22695"/>
                  </a:moveTo>
                  <a:cubicBezTo>
                    <a:pt x="37474" y="31140"/>
                    <a:pt x="31141" y="37473"/>
                    <a:pt x="22695" y="37473"/>
                  </a:cubicBezTo>
                  <a:cubicBezTo>
                    <a:pt x="14251" y="37473"/>
                    <a:pt x="7917" y="31140"/>
                    <a:pt x="7917" y="22695"/>
                  </a:cubicBezTo>
                  <a:cubicBezTo>
                    <a:pt x="7917" y="14250"/>
                    <a:pt x="14251" y="7917"/>
                    <a:pt x="22695" y="7917"/>
                  </a:cubicBezTo>
                  <a:cubicBezTo>
                    <a:pt x="31141" y="7917"/>
                    <a:pt x="37474" y="14250"/>
                    <a:pt x="37474" y="22695"/>
                  </a:cubicBezTo>
                  <a:close/>
                </a:path>
              </a:pathLst>
            </a:custGeom>
            <a:grpFill/>
            <a:ln w="9525" cap="flat">
              <a:solidFill>
                <a:schemeClr val="accent1"/>
              </a:solidFill>
              <a:prstDash val="solid"/>
              <a:miter/>
            </a:ln>
          </p:spPr>
          <p:txBody>
            <a:bodyPr rtlCol="0" anchor="ctr"/>
            <a:lstStyle/>
            <a:p>
              <a:endParaRPr lang="en-US"/>
            </a:p>
          </p:txBody>
        </p:sp>
        <p:sp>
          <p:nvSpPr>
            <p:cNvPr id="807" name="Freeform: Shape 806">
              <a:extLst>
                <a:ext uri="{FF2B5EF4-FFF2-40B4-BE49-F238E27FC236}">
                  <a16:creationId xmlns:a16="http://schemas.microsoft.com/office/drawing/2014/main" id="{E9D9DABC-97D9-4644-AE07-4D44D2F89526}"/>
                </a:ext>
              </a:extLst>
            </p:cNvPr>
            <p:cNvSpPr/>
            <p:nvPr/>
          </p:nvSpPr>
          <p:spPr>
            <a:xfrm>
              <a:off x="11230888" y="5320926"/>
              <a:ext cx="42223" cy="42223"/>
            </a:xfrm>
            <a:custGeom>
              <a:avLst/>
              <a:gdLst>
                <a:gd name="connsiteX0" fmla="*/ 37474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4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4" y="22695"/>
                  </a:moveTo>
                  <a:cubicBezTo>
                    <a:pt x="37474" y="14250"/>
                    <a:pt x="31141" y="7917"/>
                    <a:pt x="22695" y="7917"/>
                  </a:cubicBezTo>
                  <a:cubicBezTo>
                    <a:pt x="14251" y="7917"/>
                    <a:pt x="7917" y="14250"/>
                    <a:pt x="7917" y="22695"/>
                  </a:cubicBezTo>
                  <a:cubicBezTo>
                    <a:pt x="7917" y="31140"/>
                    <a:pt x="14251" y="37473"/>
                    <a:pt x="22695" y="37473"/>
                  </a:cubicBezTo>
                  <a:cubicBezTo>
                    <a:pt x="31141" y="37473"/>
                    <a:pt x="37474" y="31140"/>
                    <a:pt x="37474" y="22695"/>
                  </a:cubicBezTo>
                  <a:close/>
                </a:path>
              </a:pathLst>
            </a:custGeom>
            <a:grpFill/>
            <a:ln w="9525" cap="flat">
              <a:solidFill>
                <a:schemeClr val="accent1"/>
              </a:solidFill>
              <a:prstDash val="solid"/>
              <a:miter/>
            </a:ln>
          </p:spPr>
          <p:txBody>
            <a:bodyPr rtlCol="0" anchor="ctr"/>
            <a:lstStyle/>
            <a:p>
              <a:endParaRPr lang="en-US"/>
            </a:p>
          </p:txBody>
        </p:sp>
        <p:sp>
          <p:nvSpPr>
            <p:cNvPr id="808" name="Freeform: Shape 807">
              <a:extLst>
                <a:ext uri="{FF2B5EF4-FFF2-40B4-BE49-F238E27FC236}">
                  <a16:creationId xmlns:a16="http://schemas.microsoft.com/office/drawing/2014/main" id="{6F55B55D-AC2E-40FC-A478-D8FA27844F46}"/>
                </a:ext>
              </a:extLst>
            </p:cNvPr>
            <p:cNvSpPr/>
            <p:nvPr/>
          </p:nvSpPr>
          <p:spPr>
            <a:xfrm>
              <a:off x="11733232" y="5827492"/>
              <a:ext cx="10556" cy="200561"/>
            </a:xfrm>
            <a:custGeom>
              <a:avLst/>
              <a:gdLst>
                <a:gd name="connsiteX0" fmla="*/ 3809 w 0"/>
                <a:gd name="connsiteY0" fmla="*/ 196981 h 200561"/>
                <a:gd name="connsiteX1" fmla="*/ 3809 w 0"/>
                <a:gd name="connsiteY1" fmla="*/ 3809 h 200561"/>
              </a:gdLst>
              <a:ahLst/>
              <a:cxnLst>
                <a:cxn ang="0">
                  <a:pos x="connsiteX0" y="connsiteY0"/>
                </a:cxn>
                <a:cxn ang="0">
                  <a:pos x="connsiteX1" y="connsiteY1"/>
                </a:cxn>
              </a:cxnLst>
              <a:rect l="l" t="t" r="r" b="b"/>
              <a:pathLst>
                <a:path h="200561">
                  <a:moveTo>
                    <a:pt x="3809" y="196981"/>
                  </a:moveTo>
                  <a:lnTo>
                    <a:pt x="3809" y="3809"/>
                  </a:lnTo>
                </a:path>
              </a:pathLst>
            </a:custGeom>
            <a:grpFill/>
            <a:ln w="4582" cap="flat">
              <a:solidFill>
                <a:schemeClr val="accent1"/>
              </a:solidFill>
              <a:prstDash val="solid"/>
              <a:miter/>
            </a:ln>
          </p:spPr>
          <p:txBody>
            <a:bodyPr rtlCol="0" anchor="ctr"/>
            <a:lstStyle/>
            <a:p>
              <a:endParaRPr lang="en-US"/>
            </a:p>
          </p:txBody>
        </p:sp>
        <p:sp>
          <p:nvSpPr>
            <p:cNvPr id="809" name="Freeform: Shape 808">
              <a:extLst>
                <a:ext uri="{FF2B5EF4-FFF2-40B4-BE49-F238E27FC236}">
                  <a16:creationId xmlns:a16="http://schemas.microsoft.com/office/drawing/2014/main" id="{E9635182-4132-4D6F-A51F-BEF3D238DE29}"/>
                </a:ext>
              </a:extLst>
            </p:cNvPr>
            <p:cNvSpPr/>
            <p:nvPr/>
          </p:nvSpPr>
          <p:spPr>
            <a:xfrm>
              <a:off x="11715401" y="6001778"/>
              <a:ext cx="42223" cy="42223"/>
            </a:xfrm>
            <a:custGeom>
              <a:avLst/>
              <a:gdLst>
                <a:gd name="connsiteX0" fmla="*/ 37474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4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4" y="22695"/>
                  </a:moveTo>
                  <a:cubicBezTo>
                    <a:pt x="37474" y="31140"/>
                    <a:pt x="31141" y="37473"/>
                    <a:pt x="22695" y="37473"/>
                  </a:cubicBezTo>
                  <a:cubicBezTo>
                    <a:pt x="14250" y="37473"/>
                    <a:pt x="7917" y="31140"/>
                    <a:pt x="7917" y="22695"/>
                  </a:cubicBezTo>
                  <a:cubicBezTo>
                    <a:pt x="7917" y="14250"/>
                    <a:pt x="14250" y="7917"/>
                    <a:pt x="22695" y="7917"/>
                  </a:cubicBezTo>
                  <a:cubicBezTo>
                    <a:pt x="31141" y="7917"/>
                    <a:pt x="37474" y="14250"/>
                    <a:pt x="37474" y="22695"/>
                  </a:cubicBezTo>
                  <a:close/>
                </a:path>
              </a:pathLst>
            </a:custGeom>
            <a:grpFill/>
            <a:ln w="9525" cap="flat">
              <a:solidFill>
                <a:schemeClr val="accent1"/>
              </a:solidFill>
              <a:prstDash val="solid"/>
              <a:miter/>
            </a:ln>
          </p:spPr>
          <p:txBody>
            <a:bodyPr rtlCol="0" anchor="ctr"/>
            <a:lstStyle/>
            <a:p>
              <a:endParaRPr lang="en-US"/>
            </a:p>
          </p:txBody>
        </p:sp>
        <p:sp>
          <p:nvSpPr>
            <p:cNvPr id="810" name="Freeform: Shape 809">
              <a:extLst>
                <a:ext uri="{FF2B5EF4-FFF2-40B4-BE49-F238E27FC236}">
                  <a16:creationId xmlns:a16="http://schemas.microsoft.com/office/drawing/2014/main" id="{1679C400-A06B-4AA4-8CBD-30F6031EFB7A}"/>
                </a:ext>
              </a:extLst>
            </p:cNvPr>
            <p:cNvSpPr/>
            <p:nvPr/>
          </p:nvSpPr>
          <p:spPr>
            <a:xfrm>
              <a:off x="11715401" y="5808606"/>
              <a:ext cx="42223" cy="42223"/>
            </a:xfrm>
            <a:custGeom>
              <a:avLst/>
              <a:gdLst>
                <a:gd name="connsiteX0" fmla="*/ 37474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4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4" y="22695"/>
                  </a:moveTo>
                  <a:cubicBezTo>
                    <a:pt x="37474" y="14250"/>
                    <a:pt x="31141" y="7917"/>
                    <a:pt x="22695" y="7917"/>
                  </a:cubicBezTo>
                  <a:cubicBezTo>
                    <a:pt x="14250" y="7917"/>
                    <a:pt x="7917" y="14250"/>
                    <a:pt x="7917" y="22695"/>
                  </a:cubicBezTo>
                  <a:cubicBezTo>
                    <a:pt x="7917" y="31140"/>
                    <a:pt x="14250" y="37473"/>
                    <a:pt x="22695" y="37473"/>
                  </a:cubicBezTo>
                  <a:cubicBezTo>
                    <a:pt x="31141" y="37473"/>
                    <a:pt x="37474" y="31140"/>
                    <a:pt x="37474" y="22695"/>
                  </a:cubicBezTo>
                  <a:close/>
                </a:path>
              </a:pathLst>
            </a:custGeom>
            <a:grpFill/>
            <a:ln w="9525" cap="flat">
              <a:solidFill>
                <a:schemeClr val="accent1"/>
              </a:solidFill>
              <a:prstDash val="solid"/>
              <a:miter/>
            </a:ln>
          </p:spPr>
          <p:txBody>
            <a:bodyPr rtlCol="0" anchor="ctr"/>
            <a:lstStyle/>
            <a:p>
              <a:endParaRPr lang="en-US"/>
            </a:p>
          </p:txBody>
        </p:sp>
        <p:sp>
          <p:nvSpPr>
            <p:cNvPr id="811" name="Freeform: Shape 810">
              <a:extLst>
                <a:ext uri="{FF2B5EF4-FFF2-40B4-BE49-F238E27FC236}">
                  <a16:creationId xmlns:a16="http://schemas.microsoft.com/office/drawing/2014/main" id="{9E6694D9-D266-4C61-A996-DFED36A96310}"/>
                </a:ext>
              </a:extLst>
            </p:cNvPr>
            <p:cNvSpPr/>
            <p:nvPr/>
          </p:nvSpPr>
          <p:spPr>
            <a:xfrm>
              <a:off x="11828235" y="5450648"/>
              <a:ext cx="10556" cy="559460"/>
            </a:xfrm>
            <a:custGeom>
              <a:avLst/>
              <a:gdLst>
                <a:gd name="connsiteX0" fmla="*/ 3809 w 0"/>
                <a:gd name="connsiteY0" fmla="*/ 563269 h 559459"/>
                <a:gd name="connsiteX1" fmla="*/ 3809 w 0"/>
                <a:gd name="connsiteY1" fmla="*/ 3809 h 559459"/>
              </a:gdLst>
              <a:ahLst/>
              <a:cxnLst>
                <a:cxn ang="0">
                  <a:pos x="connsiteX0" y="connsiteY0"/>
                </a:cxn>
                <a:cxn ang="0">
                  <a:pos x="connsiteX1" y="connsiteY1"/>
                </a:cxn>
              </a:cxnLst>
              <a:rect l="l" t="t" r="r" b="b"/>
              <a:pathLst>
                <a:path h="559459">
                  <a:moveTo>
                    <a:pt x="3809" y="563269"/>
                  </a:moveTo>
                  <a:lnTo>
                    <a:pt x="3809" y="3809"/>
                  </a:lnTo>
                </a:path>
              </a:pathLst>
            </a:custGeom>
            <a:grpFill/>
            <a:ln w="4582" cap="flat">
              <a:solidFill>
                <a:schemeClr val="accent1"/>
              </a:solidFill>
              <a:prstDash val="solid"/>
              <a:miter/>
            </a:ln>
          </p:spPr>
          <p:txBody>
            <a:bodyPr rtlCol="0" anchor="ctr"/>
            <a:lstStyle/>
            <a:p>
              <a:endParaRPr lang="en-US"/>
            </a:p>
          </p:txBody>
        </p:sp>
        <p:sp>
          <p:nvSpPr>
            <p:cNvPr id="812" name="Freeform: Shape 811">
              <a:extLst>
                <a:ext uri="{FF2B5EF4-FFF2-40B4-BE49-F238E27FC236}">
                  <a16:creationId xmlns:a16="http://schemas.microsoft.com/office/drawing/2014/main" id="{317E6B01-4244-4F49-91FF-B259F28F180E}"/>
                </a:ext>
              </a:extLst>
            </p:cNvPr>
            <p:cNvSpPr/>
            <p:nvPr/>
          </p:nvSpPr>
          <p:spPr>
            <a:xfrm>
              <a:off x="11809349" y="5991222"/>
              <a:ext cx="42223" cy="42223"/>
            </a:xfrm>
            <a:custGeom>
              <a:avLst/>
              <a:gdLst>
                <a:gd name="connsiteX0" fmla="*/ 37474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4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4" y="22695"/>
                  </a:moveTo>
                  <a:cubicBezTo>
                    <a:pt x="37474" y="31140"/>
                    <a:pt x="31139" y="37473"/>
                    <a:pt x="22695" y="37473"/>
                  </a:cubicBezTo>
                  <a:cubicBezTo>
                    <a:pt x="14250" y="37473"/>
                    <a:pt x="7917" y="31140"/>
                    <a:pt x="7917" y="22695"/>
                  </a:cubicBezTo>
                  <a:cubicBezTo>
                    <a:pt x="7917" y="14250"/>
                    <a:pt x="14250" y="7917"/>
                    <a:pt x="22695" y="7917"/>
                  </a:cubicBezTo>
                  <a:cubicBezTo>
                    <a:pt x="31139" y="7917"/>
                    <a:pt x="37474" y="14250"/>
                    <a:pt x="37474" y="22695"/>
                  </a:cubicBezTo>
                  <a:close/>
                </a:path>
              </a:pathLst>
            </a:custGeom>
            <a:grpFill/>
            <a:ln w="9525" cap="flat">
              <a:solidFill>
                <a:schemeClr val="accent1"/>
              </a:solidFill>
              <a:prstDash val="solid"/>
              <a:miter/>
            </a:ln>
          </p:spPr>
          <p:txBody>
            <a:bodyPr rtlCol="0" anchor="ctr"/>
            <a:lstStyle/>
            <a:p>
              <a:endParaRPr lang="en-US"/>
            </a:p>
          </p:txBody>
        </p:sp>
        <p:sp>
          <p:nvSpPr>
            <p:cNvPr id="813" name="Freeform: Shape 812">
              <a:extLst>
                <a:ext uri="{FF2B5EF4-FFF2-40B4-BE49-F238E27FC236}">
                  <a16:creationId xmlns:a16="http://schemas.microsoft.com/office/drawing/2014/main" id="{BE61FEE0-A222-456B-AFEF-6DA03F722B43}"/>
                </a:ext>
              </a:extLst>
            </p:cNvPr>
            <p:cNvSpPr/>
            <p:nvPr/>
          </p:nvSpPr>
          <p:spPr>
            <a:xfrm>
              <a:off x="11809349" y="5432818"/>
              <a:ext cx="42223" cy="42223"/>
            </a:xfrm>
            <a:custGeom>
              <a:avLst/>
              <a:gdLst>
                <a:gd name="connsiteX0" fmla="*/ 37474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4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4" y="22695"/>
                  </a:moveTo>
                  <a:cubicBezTo>
                    <a:pt x="37474" y="14250"/>
                    <a:pt x="31139" y="7917"/>
                    <a:pt x="22695" y="7917"/>
                  </a:cubicBezTo>
                  <a:cubicBezTo>
                    <a:pt x="14250" y="7917"/>
                    <a:pt x="7917" y="14250"/>
                    <a:pt x="7917" y="22695"/>
                  </a:cubicBezTo>
                  <a:cubicBezTo>
                    <a:pt x="7917" y="31140"/>
                    <a:pt x="14250" y="37473"/>
                    <a:pt x="22695" y="37473"/>
                  </a:cubicBezTo>
                  <a:cubicBezTo>
                    <a:pt x="31139" y="37473"/>
                    <a:pt x="37474" y="31140"/>
                    <a:pt x="37474" y="22695"/>
                  </a:cubicBezTo>
                  <a:close/>
                </a:path>
              </a:pathLst>
            </a:custGeom>
            <a:grpFill/>
            <a:ln w="9525" cap="flat">
              <a:solidFill>
                <a:schemeClr val="accent1"/>
              </a:solidFill>
              <a:prstDash val="solid"/>
              <a:miter/>
            </a:ln>
          </p:spPr>
          <p:txBody>
            <a:bodyPr rtlCol="0" anchor="ctr"/>
            <a:lstStyle/>
            <a:p>
              <a:endParaRPr lang="en-US"/>
            </a:p>
          </p:txBody>
        </p:sp>
        <p:sp>
          <p:nvSpPr>
            <p:cNvPr id="814" name="Freeform: Shape 813">
              <a:extLst>
                <a:ext uri="{FF2B5EF4-FFF2-40B4-BE49-F238E27FC236}">
                  <a16:creationId xmlns:a16="http://schemas.microsoft.com/office/drawing/2014/main" id="{7C3D0496-E45E-4BF5-A8CC-3AB8F2D2DFB9}"/>
                </a:ext>
              </a:extLst>
            </p:cNvPr>
            <p:cNvSpPr/>
            <p:nvPr/>
          </p:nvSpPr>
          <p:spPr>
            <a:xfrm>
              <a:off x="11872569" y="5676544"/>
              <a:ext cx="10556" cy="306120"/>
            </a:xfrm>
            <a:custGeom>
              <a:avLst/>
              <a:gdLst>
                <a:gd name="connsiteX0" fmla="*/ 3809 w 0"/>
                <a:gd name="connsiteY0" fmla="*/ 305706 h 306119"/>
                <a:gd name="connsiteX1" fmla="*/ 3809 w 0"/>
                <a:gd name="connsiteY1" fmla="*/ 3809 h 306119"/>
              </a:gdLst>
              <a:ahLst/>
              <a:cxnLst>
                <a:cxn ang="0">
                  <a:pos x="connsiteX0" y="connsiteY0"/>
                </a:cxn>
                <a:cxn ang="0">
                  <a:pos x="connsiteX1" y="connsiteY1"/>
                </a:cxn>
              </a:cxnLst>
              <a:rect l="l" t="t" r="r" b="b"/>
              <a:pathLst>
                <a:path h="306119">
                  <a:moveTo>
                    <a:pt x="3809" y="305706"/>
                  </a:moveTo>
                  <a:lnTo>
                    <a:pt x="3809" y="3809"/>
                  </a:lnTo>
                </a:path>
              </a:pathLst>
            </a:custGeom>
            <a:grpFill/>
            <a:ln w="4582" cap="flat">
              <a:solidFill>
                <a:schemeClr val="accent1"/>
              </a:solidFill>
              <a:prstDash val="solid"/>
              <a:miter/>
            </a:ln>
          </p:spPr>
          <p:txBody>
            <a:bodyPr rtlCol="0" anchor="ctr"/>
            <a:lstStyle/>
            <a:p>
              <a:endParaRPr lang="en-US"/>
            </a:p>
          </p:txBody>
        </p:sp>
        <p:sp>
          <p:nvSpPr>
            <p:cNvPr id="815" name="Freeform: Shape 814">
              <a:extLst>
                <a:ext uri="{FF2B5EF4-FFF2-40B4-BE49-F238E27FC236}">
                  <a16:creationId xmlns:a16="http://schemas.microsoft.com/office/drawing/2014/main" id="{033171F6-5C66-4835-98C2-DE5A42D2D042}"/>
                </a:ext>
              </a:extLst>
            </p:cNvPr>
            <p:cNvSpPr/>
            <p:nvPr/>
          </p:nvSpPr>
          <p:spPr>
            <a:xfrm>
              <a:off x="11853683" y="5959554"/>
              <a:ext cx="42223" cy="42223"/>
            </a:xfrm>
            <a:custGeom>
              <a:avLst/>
              <a:gdLst>
                <a:gd name="connsiteX0" fmla="*/ 37474 w 42223"/>
                <a:gd name="connsiteY0" fmla="*/ 22695 h 42223"/>
                <a:gd name="connsiteX1" fmla="*/ 22695 w 42223"/>
                <a:gd name="connsiteY1" fmla="*/ 37473 h 42223"/>
                <a:gd name="connsiteX2" fmla="*/ 7917 w 42223"/>
                <a:gd name="connsiteY2" fmla="*/ 22695 h 42223"/>
                <a:gd name="connsiteX3" fmla="*/ 22695 w 42223"/>
                <a:gd name="connsiteY3" fmla="*/ 7917 h 42223"/>
                <a:gd name="connsiteX4" fmla="*/ 37474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4" y="22695"/>
                  </a:moveTo>
                  <a:cubicBezTo>
                    <a:pt x="37474" y="31140"/>
                    <a:pt x="31141" y="37473"/>
                    <a:pt x="22695" y="37473"/>
                  </a:cubicBezTo>
                  <a:cubicBezTo>
                    <a:pt x="14251" y="37473"/>
                    <a:pt x="7917" y="31140"/>
                    <a:pt x="7917" y="22695"/>
                  </a:cubicBezTo>
                  <a:cubicBezTo>
                    <a:pt x="7917" y="14250"/>
                    <a:pt x="14251" y="7917"/>
                    <a:pt x="22695" y="7917"/>
                  </a:cubicBezTo>
                  <a:cubicBezTo>
                    <a:pt x="31141" y="7917"/>
                    <a:pt x="37474" y="14250"/>
                    <a:pt x="37474" y="22695"/>
                  </a:cubicBezTo>
                  <a:close/>
                </a:path>
              </a:pathLst>
            </a:custGeom>
            <a:grpFill/>
            <a:ln w="9525" cap="flat">
              <a:solidFill>
                <a:schemeClr val="accent1"/>
              </a:solidFill>
              <a:prstDash val="solid"/>
              <a:miter/>
            </a:ln>
          </p:spPr>
          <p:txBody>
            <a:bodyPr rtlCol="0" anchor="ctr"/>
            <a:lstStyle/>
            <a:p>
              <a:endParaRPr lang="en-US"/>
            </a:p>
          </p:txBody>
        </p:sp>
        <p:sp>
          <p:nvSpPr>
            <p:cNvPr id="816" name="Freeform: Shape 815">
              <a:extLst>
                <a:ext uri="{FF2B5EF4-FFF2-40B4-BE49-F238E27FC236}">
                  <a16:creationId xmlns:a16="http://schemas.microsoft.com/office/drawing/2014/main" id="{5BF2D6DE-71D3-415F-8624-031BE1100C69}"/>
                </a:ext>
              </a:extLst>
            </p:cNvPr>
            <p:cNvSpPr/>
            <p:nvPr/>
          </p:nvSpPr>
          <p:spPr>
            <a:xfrm>
              <a:off x="11853683" y="5658713"/>
              <a:ext cx="42223" cy="42223"/>
            </a:xfrm>
            <a:custGeom>
              <a:avLst/>
              <a:gdLst>
                <a:gd name="connsiteX0" fmla="*/ 37474 w 42223"/>
                <a:gd name="connsiteY0" fmla="*/ 22695 h 42223"/>
                <a:gd name="connsiteX1" fmla="*/ 22695 w 42223"/>
                <a:gd name="connsiteY1" fmla="*/ 7917 h 42223"/>
                <a:gd name="connsiteX2" fmla="*/ 7917 w 42223"/>
                <a:gd name="connsiteY2" fmla="*/ 22695 h 42223"/>
                <a:gd name="connsiteX3" fmla="*/ 22695 w 42223"/>
                <a:gd name="connsiteY3" fmla="*/ 37473 h 42223"/>
                <a:gd name="connsiteX4" fmla="*/ 37474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4" y="22695"/>
                  </a:moveTo>
                  <a:cubicBezTo>
                    <a:pt x="37474" y="14250"/>
                    <a:pt x="31141" y="7917"/>
                    <a:pt x="22695" y="7917"/>
                  </a:cubicBezTo>
                  <a:cubicBezTo>
                    <a:pt x="14251" y="7917"/>
                    <a:pt x="7917" y="14250"/>
                    <a:pt x="7917" y="22695"/>
                  </a:cubicBezTo>
                  <a:cubicBezTo>
                    <a:pt x="7917" y="31140"/>
                    <a:pt x="14251" y="37473"/>
                    <a:pt x="22695" y="37473"/>
                  </a:cubicBezTo>
                  <a:cubicBezTo>
                    <a:pt x="31141" y="37473"/>
                    <a:pt x="37474" y="31140"/>
                    <a:pt x="37474" y="22695"/>
                  </a:cubicBezTo>
                  <a:close/>
                </a:path>
              </a:pathLst>
            </a:custGeom>
            <a:grpFill/>
            <a:ln w="9525" cap="flat">
              <a:solidFill>
                <a:schemeClr val="accent1"/>
              </a:solidFill>
              <a:prstDash val="solid"/>
              <a:miter/>
            </a:ln>
          </p:spPr>
          <p:txBody>
            <a:bodyPr rtlCol="0" anchor="ctr"/>
            <a:lstStyle/>
            <a:p>
              <a:endParaRPr lang="en-US"/>
            </a:p>
          </p:txBody>
        </p:sp>
        <p:sp>
          <p:nvSpPr>
            <p:cNvPr id="817" name="Freeform: Shape 816">
              <a:extLst>
                <a:ext uri="{FF2B5EF4-FFF2-40B4-BE49-F238E27FC236}">
                  <a16:creationId xmlns:a16="http://schemas.microsoft.com/office/drawing/2014/main" id="{8701F326-7CD9-4A5D-A111-6092F08FCA1F}"/>
                </a:ext>
              </a:extLst>
            </p:cNvPr>
            <p:cNvSpPr/>
            <p:nvPr/>
          </p:nvSpPr>
          <p:spPr>
            <a:xfrm>
              <a:off x="11905293" y="5500261"/>
              <a:ext cx="10556" cy="654462"/>
            </a:xfrm>
            <a:custGeom>
              <a:avLst/>
              <a:gdLst>
                <a:gd name="connsiteX0" fmla="*/ 3808 w 0"/>
                <a:gd name="connsiteY0" fmla="*/ 650882 h 654462"/>
                <a:gd name="connsiteX1" fmla="*/ 3808 w 0"/>
                <a:gd name="connsiteY1" fmla="*/ 3809 h 654462"/>
              </a:gdLst>
              <a:ahLst/>
              <a:cxnLst>
                <a:cxn ang="0">
                  <a:pos x="connsiteX0" y="connsiteY0"/>
                </a:cxn>
                <a:cxn ang="0">
                  <a:pos x="connsiteX1" y="connsiteY1"/>
                </a:cxn>
              </a:cxnLst>
              <a:rect l="l" t="t" r="r" b="b"/>
              <a:pathLst>
                <a:path h="654462">
                  <a:moveTo>
                    <a:pt x="3808" y="650882"/>
                  </a:moveTo>
                  <a:lnTo>
                    <a:pt x="3808" y="3809"/>
                  </a:lnTo>
                </a:path>
              </a:pathLst>
            </a:custGeom>
            <a:grpFill/>
            <a:ln w="4582" cap="flat">
              <a:solidFill>
                <a:schemeClr val="accent1"/>
              </a:solidFill>
              <a:prstDash val="solid"/>
              <a:miter/>
            </a:ln>
          </p:spPr>
          <p:txBody>
            <a:bodyPr rtlCol="0" anchor="ctr"/>
            <a:lstStyle/>
            <a:p>
              <a:endParaRPr lang="en-US"/>
            </a:p>
          </p:txBody>
        </p:sp>
        <p:sp>
          <p:nvSpPr>
            <p:cNvPr id="818" name="Freeform: Shape 817">
              <a:extLst>
                <a:ext uri="{FF2B5EF4-FFF2-40B4-BE49-F238E27FC236}">
                  <a16:creationId xmlns:a16="http://schemas.microsoft.com/office/drawing/2014/main" id="{22471CF3-D359-413F-AC4B-610CC21CFFF8}"/>
                </a:ext>
              </a:extLst>
            </p:cNvPr>
            <p:cNvSpPr/>
            <p:nvPr/>
          </p:nvSpPr>
          <p:spPr>
            <a:xfrm>
              <a:off x="11886406" y="6128448"/>
              <a:ext cx="42223" cy="42223"/>
            </a:xfrm>
            <a:custGeom>
              <a:avLst/>
              <a:gdLst>
                <a:gd name="connsiteX0" fmla="*/ 37473 w 42223"/>
                <a:gd name="connsiteY0" fmla="*/ 22695 h 42223"/>
                <a:gd name="connsiteX1" fmla="*/ 22695 w 42223"/>
                <a:gd name="connsiteY1" fmla="*/ 37473 h 42223"/>
                <a:gd name="connsiteX2" fmla="*/ 7916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6" y="37473"/>
                    <a:pt x="22695" y="37473"/>
                  </a:cubicBezTo>
                  <a:cubicBezTo>
                    <a:pt x="14533" y="37473"/>
                    <a:pt x="7916" y="30857"/>
                    <a:pt x="7916" y="22695"/>
                  </a:cubicBezTo>
                  <a:cubicBezTo>
                    <a:pt x="7916" y="14533"/>
                    <a:pt x="14533" y="7917"/>
                    <a:pt x="22695" y="7917"/>
                  </a:cubicBezTo>
                  <a:cubicBezTo>
                    <a:pt x="30856"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819" name="Freeform: Shape 818">
              <a:extLst>
                <a:ext uri="{FF2B5EF4-FFF2-40B4-BE49-F238E27FC236}">
                  <a16:creationId xmlns:a16="http://schemas.microsoft.com/office/drawing/2014/main" id="{CD2B5445-83EA-4E89-97C0-8C4749D34C25}"/>
                </a:ext>
              </a:extLst>
            </p:cNvPr>
            <p:cNvSpPr/>
            <p:nvPr/>
          </p:nvSpPr>
          <p:spPr>
            <a:xfrm>
              <a:off x="11886406" y="5482430"/>
              <a:ext cx="42223" cy="42223"/>
            </a:xfrm>
            <a:custGeom>
              <a:avLst/>
              <a:gdLst>
                <a:gd name="connsiteX0" fmla="*/ 37473 w 42223"/>
                <a:gd name="connsiteY0" fmla="*/ 22695 h 42223"/>
                <a:gd name="connsiteX1" fmla="*/ 22695 w 42223"/>
                <a:gd name="connsiteY1" fmla="*/ 37473 h 42223"/>
                <a:gd name="connsiteX2" fmla="*/ 7916 w 42223"/>
                <a:gd name="connsiteY2" fmla="*/ 22695 h 42223"/>
                <a:gd name="connsiteX3" fmla="*/ 22695 w 42223"/>
                <a:gd name="connsiteY3" fmla="*/ 7917 h 42223"/>
                <a:gd name="connsiteX4" fmla="*/ 37473 w 42223"/>
                <a:gd name="connsiteY4" fmla="*/ 22695 h 4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3" h="42223">
                  <a:moveTo>
                    <a:pt x="37473" y="22695"/>
                  </a:moveTo>
                  <a:cubicBezTo>
                    <a:pt x="37473" y="30857"/>
                    <a:pt x="30856" y="37473"/>
                    <a:pt x="22695" y="37473"/>
                  </a:cubicBezTo>
                  <a:cubicBezTo>
                    <a:pt x="14533" y="37473"/>
                    <a:pt x="7916" y="30857"/>
                    <a:pt x="7916" y="22695"/>
                  </a:cubicBezTo>
                  <a:cubicBezTo>
                    <a:pt x="7916" y="14533"/>
                    <a:pt x="14533" y="7917"/>
                    <a:pt x="22695" y="7917"/>
                  </a:cubicBezTo>
                  <a:cubicBezTo>
                    <a:pt x="30856" y="7917"/>
                    <a:pt x="37473" y="14533"/>
                    <a:pt x="37473" y="22695"/>
                  </a:cubicBezTo>
                  <a:close/>
                </a:path>
              </a:pathLst>
            </a:custGeom>
            <a:grpFill/>
            <a:ln w="9525" cap="flat">
              <a:solidFill>
                <a:schemeClr val="accent1"/>
              </a:solidFill>
              <a:prstDash val="solid"/>
              <a:miter/>
            </a:ln>
          </p:spPr>
          <p:txBody>
            <a:bodyPr rtlCol="0" anchor="ctr"/>
            <a:lstStyle/>
            <a:p>
              <a:endParaRPr lang="en-US"/>
            </a:p>
          </p:txBody>
        </p:sp>
        <p:sp>
          <p:nvSpPr>
            <p:cNvPr id="820" name="Freeform: Shape 819">
              <a:extLst>
                <a:ext uri="{FF2B5EF4-FFF2-40B4-BE49-F238E27FC236}">
                  <a16:creationId xmlns:a16="http://schemas.microsoft.com/office/drawing/2014/main" id="{60C7B6DD-FD5E-4875-A2F8-099179B77566}"/>
                </a:ext>
              </a:extLst>
            </p:cNvPr>
            <p:cNvSpPr/>
            <p:nvPr/>
          </p:nvSpPr>
          <p:spPr>
            <a:xfrm>
              <a:off x="3167811" y="5218009"/>
              <a:ext cx="116114" cy="116114"/>
            </a:xfrm>
            <a:custGeom>
              <a:avLst/>
              <a:gdLst>
                <a:gd name="connsiteX0" fmla="*/ 122445 w 116114"/>
                <a:gd name="connsiteY0" fmla="*/ 62277 h 116114"/>
                <a:gd name="connsiteX1" fmla="*/ 62277 w 116114"/>
                <a:gd name="connsiteY1" fmla="*/ 122445 h 116114"/>
                <a:gd name="connsiteX2" fmla="*/ 2108 w 116114"/>
                <a:gd name="connsiteY2" fmla="*/ 62277 h 116114"/>
                <a:gd name="connsiteX3" fmla="*/ 62277 w 116114"/>
                <a:gd name="connsiteY3" fmla="*/ 2108 h 116114"/>
                <a:gd name="connsiteX4" fmla="*/ 122445 w 116114"/>
                <a:gd name="connsiteY4" fmla="*/ 62277 h 116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114" h="116114">
                  <a:moveTo>
                    <a:pt x="122445" y="62277"/>
                  </a:moveTo>
                  <a:cubicBezTo>
                    <a:pt x="122445" y="95507"/>
                    <a:pt x="95507" y="122445"/>
                    <a:pt x="62277" y="122445"/>
                  </a:cubicBezTo>
                  <a:cubicBezTo>
                    <a:pt x="29047" y="122445"/>
                    <a:pt x="2108" y="95507"/>
                    <a:pt x="2108" y="62277"/>
                  </a:cubicBezTo>
                  <a:cubicBezTo>
                    <a:pt x="2108" y="29047"/>
                    <a:pt x="29047" y="2108"/>
                    <a:pt x="62277" y="2108"/>
                  </a:cubicBezTo>
                  <a:cubicBezTo>
                    <a:pt x="95507" y="2108"/>
                    <a:pt x="122445" y="29047"/>
                    <a:pt x="122445" y="62277"/>
                  </a:cubicBezTo>
                  <a:close/>
                </a:path>
              </a:pathLst>
            </a:custGeom>
            <a:grpFill/>
            <a:ln w="2537" cap="flat">
              <a:solidFill>
                <a:schemeClr val="accent1"/>
              </a:solidFill>
              <a:prstDash val="solid"/>
              <a:miter/>
            </a:ln>
          </p:spPr>
          <p:txBody>
            <a:bodyPr rtlCol="0" anchor="ctr"/>
            <a:lstStyle/>
            <a:p>
              <a:endParaRPr lang="en-US"/>
            </a:p>
          </p:txBody>
        </p:sp>
        <p:sp>
          <p:nvSpPr>
            <p:cNvPr id="821" name="Freeform: Shape 820">
              <a:extLst>
                <a:ext uri="{FF2B5EF4-FFF2-40B4-BE49-F238E27FC236}">
                  <a16:creationId xmlns:a16="http://schemas.microsoft.com/office/drawing/2014/main" id="{6E72CD68-6EDC-402D-9257-2DE43A9838F5}"/>
                </a:ext>
              </a:extLst>
            </p:cNvPr>
            <p:cNvSpPr/>
            <p:nvPr/>
          </p:nvSpPr>
          <p:spPr>
            <a:xfrm>
              <a:off x="-13343" y="5844347"/>
              <a:ext cx="52779" cy="21112"/>
            </a:xfrm>
            <a:custGeom>
              <a:avLst/>
              <a:gdLst>
                <a:gd name="connsiteX0" fmla="*/ 15455 w 52779"/>
                <a:gd name="connsiteY0" fmla="*/ 15455 h 21111"/>
                <a:gd name="connsiteX1" fmla="*/ 40789 w 52779"/>
                <a:gd name="connsiteY1" fmla="*/ 15455 h 21111"/>
              </a:gdLst>
              <a:ahLst/>
              <a:cxnLst>
                <a:cxn ang="0">
                  <a:pos x="connsiteX0" y="connsiteY0"/>
                </a:cxn>
                <a:cxn ang="0">
                  <a:pos x="connsiteX1" y="connsiteY1"/>
                </a:cxn>
              </a:cxnLst>
              <a:rect l="l" t="t" r="r" b="b"/>
              <a:pathLst>
                <a:path w="52779" h="21111">
                  <a:moveTo>
                    <a:pt x="15455" y="15455"/>
                  </a:moveTo>
                  <a:lnTo>
                    <a:pt x="40789" y="15455"/>
                  </a:lnTo>
                </a:path>
              </a:pathLst>
            </a:custGeom>
            <a:grpFill/>
            <a:ln w="18594" cap="flat">
              <a:solidFill>
                <a:schemeClr val="accent1"/>
              </a:solidFill>
              <a:prstDash val="solid"/>
              <a:miter/>
            </a:ln>
          </p:spPr>
          <p:txBody>
            <a:bodyPr rtlCol="0" anchor="ctr"/>
            <a:lstStyle/>
            <a:p>
              <a:endParaRPr lang="en-US"/>
            </a:p>
          </p:txBody>
        </p:sp>
        <p:sp>
          <p:nvSpPr>
            <p:cNvPr id="822" name="Freeform: Shape 821">
              <a:extLst>
                <a:ext uri="{FF2B5EF4-FFF2-40B4-BE49-F238E27FC236}">
                  <a16:creationId xmlns:a16="http://schemas.microsoft.com/office/drawing/2014/main" id="{C618CF4E-34DB-46CA-B560-6CBE43B50448}"/>
                </a:ext>
              </a:extLst>
            </p:cNvPr>
            <p:cNvSpPr/>
            <p:nvPr/>
          </p:nvSpPr>
          <p:spPr>
            <a:xfrm>
              <a:off x="33102" y="5844347"/>
              <a:ext cx="12128663" cy="21112"/>
            </a:xfrm>
            <a:custGeom>
              <a:avLst/>
              <a:gdLst>
                <a:gd name="connsiteX0" fmla="*/ 15455 w 12128662"/>
                <a:gd name="connsiteY0" fmla="*/ 15455 h 21111"/>
                <a:gd name="connsiteX1" fmla="*/ 12114562 w 12128662"/>
                <a:gd name="connsiteY1" fmla="*/ 15455 h 21111"/>
              </a:gdLst>
              <a:ahLst/>
              <a:cxnLst>
                <a:cxn ang="0">
                  <a:pos x="connsiteX0" y="connsiteY0"/>
                </a:cxn>
                <a:cxn ang="0">
                  <a:pos x="connsiteX1" y="connsiteY1"/>
                </a:cxn>
              </a:cxnLst>
              <a:rect l="l" t="t" r="r" b="b"/>
              <a:pathLst>
                <a:path w="12128662" h="21111">
                  <a:moveTo>
                    <a:pt x="15455" y="15455"/>
                  </a:moveTo>
                  <a:lnTo>
                    <a:pt x="12114562" y="15455"/>
                  </a:lnTo>
                </a:path>
              </a:pathLst>
            </a:custGeom>
            <a:grpFill/>
            <a:ln w="18594" cap="flat">
              <a:solidFill>
                <a:schemeClr val="accent1"/>
              </a:solidFill>
              <a:custDash>
                <a:ds d="365805" sp="146325"/>
              </a:custDash>
              <a:miter/>
            </a:ln>
          </p:spPr>
          <p:txBody>
            <a:bodyPr rtlCol="0" anchor="ctr"/>
            <a:lstStyle/>
            <a:p>
              <a:endParaRPr lang="en-US"/>
            </a:p>
          </p:txBody>
        </p:sp>
        <p:sp>
          <p:nvSpPr>
            <p:cNvPr id="823" name="Freeform: Shape 822">
              <a:extLst>
                <a:ext uri="{FF2B5EF4-FFF2-40B4-BE49-F238E27FC236}">
                  <a16:creationId xmlns:a16="http://schemas.microsoft.com/office/drawing/2014/main" id="{3A628254-436F-44A4-9878-BD90D94B4533}"/>
                </a:ext>
              </a:extLst>
            </p:cNvPr>
            <p:cNvSpPr/>
            <p:nvPr/>
          </p:nvSpPr>
          <p:spPr>
            <a:xfrm>
              <a:off x="12142765" y="5844347"/>
              <a:ext cx="52779" cy="21112"/>
            </a:xfrm>
            <a:custGeom>
              <a:avLst/>
              <a:gdLst>
                <a:gd name="connsiteX0" fmla="*/ 15455 w 52779"/>
                <a:gd name="connsiteY0" fmla="*/ 15455 h 21111"/>
                <a:gd name="connsiteX1" fmla="*/ 40788 w 52779"/>
                <a:gd name="connsiteY1" fmla="*/ 15455 h 21111"/>
              </a:gdLst>
              <a:ahLst/>
              <a:cxnLst>
                <a:cxn ang="0">
                  <a:pos x="connsiteX0" y="connsiteY0"/>
                </a:cxn>
                <a:cxn ang="0">
                  <a:pos x="connsiteX1" y="connsiteY1"/>
                </a:cxn>
              </a:cxnLst>
              <a:rect l="l" t="t" r="r" b="b"/>
              <a:pathLst>
                <a:path w="52779" h="21111">
                  <a:moveTo>
                    <a:pt x="15455" y="15455"/>
                  </a:moveTo>
                  <a:lnTo>
                    <a:pt x="40788" y="15455"/>
                  </a:lnTo>
                </a:path>
              </a:pathLst>
            </a:custGeom>
            <a:grpFill/>
            <a:ln w="18594" cap="flat">
              <a:solidFill>
                <a:schemeClr val="accent1"/>
              </a:solidFill>
              <a:prstDash val="solid"/>
              <a:miter/>
            </a:ln>
          </p:spPr>
          <p:txBody>
            <a:bodyPr rtlCol="0" anchor="ctr"/>
            <a:lstStyle/>
            <a:p>
              <a:endParaRPr lang="en-US"/>
            </a:p>
          </p:txBody>
        </p:sp>
        <p:sp>
          <p:nvSpPr>
            <p:cNvPr id="824" name="Freeform: Shape 823">
              <a:extLst>
                <a:ext uri="{FF2B5EF4-FFF2-40B4-BE49-F238E27FC236}">
                  <a16:creationId xmlns:a16="http://schemas.microsoft.com/office/drawing/2014/main" id="{8FD53228-E0C8-4445-BD51-A4B57DF1195B}"/>
                </a:ext>
              </a:extLst>
            </p:cNvPr>
            <p:cNvSpPr/>
            <p:nvPr/>
          </p:nvSpPr>
          <p:spPr>
            <a:xfrm>
              <a:off x="11632" y="5903101"/>
              <a:ext cx="21112" cy="21112"/>
            </a:xfrm>
            <a:custGeom>
              <a:avLst/>
              <a:gdLst>
                <a:gd name="connsiteX0" fmla="*/ 11591 w 21111"/>
                <a:gd name="connsiteY0" fmla="*/ 11591 h 21111"/>
                <a:gd name="connsiteX1" fmla="*/ 11591 w 21111"/>
                <a:gd name="connsiteY1" fmla="*/ 11591 h 21111"/>
              </a:gdLst>
              <a:ahLst/>
              <a:cxnLst>
                <a:cxn ang="0">
                  <a:pos x="connsiteX0" y="connsiteY0"/>
                </a:cxn>
                <a:cxn ang="0">
                  <a:pos x="connsiteX1" y="connsiteY1"/>
                </a:cxn>
              </a:cxnLst>
              <a:rect l="l" t="t" r="r" b="b"/>
              <a:pathLst>
                <a:path w="21111" h="21111">
                  <a:moveTo>
                    <a:pt x="11591" y="11591"/>
                  </a:moveTo>
                  <a:lnTo>
                    <a:pt x="11591" y="11591"/>
                  </a:lnTo>
                </a:path>
              </a:pathLst>
            </a:custGeom>
            <a:grpFill/>
            <a:ln w="13946" cap="rnd">
              <a:solidFill>
                <a:schemeClr val="accent1"/>
              </a:solidFill>
              <a:prstDash val="solid"/>
              <a:miter/>
            </a:ln>
          </p:spPr>
          <p:txBody>
            <a:bodyPr rtlCol="0" anchor="ctr"/>
            <a:lstStyle/>
            <a:p>
              <a:endParaRPr lang="en-US"/>
            </a:p>
          </p:txBody>
        </p:sp>
        <p:sp>
          <p:nvSpPr>
            <p:cNvPr id="825" name="Freeform: Shape 824">
              <a:extLst>
                <a:ext uri="{FF2B5EF4-FFF2-40B4-BE49-F238E27FC236}">
                  <a16:creationId xmlns:a16="http://schemas.microsoft.com/office/drawing/2014/main" id="{FB637ED1-3AFC-4A43-A523-F027B31AF003}"/>
                </a:ext>
              </a:extLst>
            </p:cNvPr>
            <p:cNvSpPr/>
            <p:nvPr/>
          </p:nvSpPr>
          <p:spPr>
            <a:xfrm>
              <a:off x="42244" y="5903101"/>
              <a:ext cx="12128663" cy="21112"/>
            </a:xfrm>
            <a:custGeom>
              <a:avLst/>
              <a:gdLst>
                <a:gd name="connsiteX0" fmla="*/ 11591 w 12128662"/>
                <a:gd name="connsiteY0" fmla="*/ 11591 h 21111"/>
                <a:gd name="connsiteX1" fmla="*/ 12125475 w 12128662"/>
                <a:gd name="connsiteY1" fmla="*/ 11591 h 21111"/>
              </a:gdLst>
              <a:ahLst/>
              <a:cxnLst>
                <a:cxn ang="0">
                  <a:pos x="connsiteX0" y="connsiteY0"/>
                </a:cxn>
                <a:cxn ang="0">
                  <a:pos x="connsiteX1" y="connsiteY1"/>
                </a:cxn>
              </a:cxnLst>
              <a:rect l="l" t="t" r="r" b="b"/>
              <a:pathLst>
                <a:path w="12128662" h="21111">
                  <a:moveTo>
                    <a:pt x="11591" y="11591"/>
                  </a:moveTo>
                  <a:lnTo>
                    <a:pt x="12125475" y="11591"/>
                  </a:lnTo>
                </a:path>
              </a:pathLst>
            </a:custGeom>
            <a:grpFill/>
            <a:ln w="13946" cap="rnd">
              <a:solidFill>
                <a:schemeClr val="accent1"/>
              </a:solidFill>
              <a:custDash>
                <a:ds d="731534" sp="731534"/>
              </a:custDash>
              <a:miter/>
            </a:ln>
          </p:spPr>
          <p:txBody>
            <a:bodyPr rtlCol="0" anchor="ctr"/>
            <a:lstStyle/>
            <a:p>
              <a:endParaRPr lang="en-US"/>
            </a:p>
          </p:txBody>
        </p:sp>
        <p:sp>
          <p:nvSpPr>
            <p:cNvPr id="826" name="Freeform: Shape 825">
              <a:extLst>
                <a:ext uri="{FF2B5EF4-FFF2-40B4-BE49-F238E27FC236}">
                  <a16:creationId xmlns:a16="http://schemas.microsoft.com/office/drawing/2014/main" id="{94B56BC3-6A28-48F0-892E-174DD1415725}"/>
                </a:ext>
              </a:extLst>
            </p:cNvPr>
            <p:cNvSpPr/>
            <p:nvPr/>
          </p:nvSpPr>
          <p:spPr>
            <a:xfrm>
              <a:off x="12170907" y="5903101"/>
              <a:ext cx="21112" cy="21112"/>
            </a:xfrm>
            <a:custGeom>
              <a:avLst/>
              <a:gdLst>
                <a:gd name="connsiteX0" fmla="*/ 11591 w 21111"/>
                <a:gd name="connsiteY0" fmla="*/ 11591 h 21111"/>
                <a:gd name="connsiteX1" fmla="*/ 12646 w 21111"/>
                <a:gd name="connsiteY1" fmla="*/ 11591 h 21111"/>
              </a:gdLst>
              <a:ahLst/>
              <a:cxnLst>
                <a:cxn ang="0">
                  <a:pos x="connsiteX0" y="connsiteY0"/>
                </a:cxn>
                <a:cxn ang="0">
                  <a:pos x="connsiteX1" y="connsiteY1"/>
                </a:cxn>
              </a:cxnLst>
              <a:rect l="l" t="t" r="r" b="b"/>
              <a:pathLst>
                <a:path w="21111" h="21111">
                  <a:moveTo>
                    <a:pt x="11591" y="11591"/>
                  </a:moveTo>
                  <a:lnTo>
                    <a:pt x="12646" y="11591"/>
                  </a:lnTo>
                </a:path>
              </a:pathLst>
            </a:custGeom>
            <a:grpFill/>
            <a:ln w="13946" cap="rnd">
              <a:solidFill>
                <a:schemeClr val="accent1"/>
              </a:solidFill>
              <a:prstDash val="solid"/>
              <a:miter/>
            </a:ln>
          </p:spPr>
          <p:txBody>
            <a:bodyPr rtlCol="0" anchor="ctr"/>
            <a:lstStyle/>
            <a:p>
              <a:endParaRPr lang="en-US"/>
            </a:p>
          </p:txBody>
        </p:sp>
      </p:grpSp>
    </p:spTree>
    <p:extLst>
      <p:ext uri="{BB962C8B-B14F-4D97-AF65-F5344CB8AC3E}">
        <p14:creationId xmlns:p14="http://schemas.microsoft.com/office/powerpoint/2010/main" val="11656182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09E11AE7-FF23-4D8D-9007-5F18BC412CD0}"/>
              </a:ext>
            </a:extLst>
          </p:cNvPr>
          <p:cNvSpPr/>
          <p:nvPr/>
        </p:nvSpPr>
        <p:spPr>
          <a:xfrm>
            <a:off x="1334116" y="5154090"/>
            <a:ext cx="10257250" cy="10557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95A99F2C-EF9B-4517-B9C3-E533983D2BD2}"/>
              </a:ext>
            </a:extLst>
          </p:cNvPr>
          <p:cNvSpPr/>
          <p:nvPr/>
        </p:nvSpPr>
        <p:spPr>
          <a:xfrm>
            <a:off x="1334116" y="4044734"/>
            <a:ext cx="10257250" cy="10557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E84866F-D819-43E4-B688-ADF2A619565B}"/>
              </a:ext>
            </a:extLst>
          </p:cNvPr>
          <p:cNvSpPr/>
          <p:nvPr/>
        </p:nvSpPr>
        <p:spPr>
          <a:xfrm>
            <a:off x="1334116" y="2052718"/>
            <a:ext cx="10257250" cy="194350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9" name="Title 5">
            <a:extLst>
              <a:ext uri="{FF2B5EF4-FFF2-40B4-BE49-F238E27FC236}">
                <a16:creationId xmlns:a16="http://schemas.microsoft.com/office/drawing/2014/main" id="{47396696-5BBF-44A6-B6A0-CE83BBD6BA98}"/>
              </a:ext>
            </a:extLst>
          </p:cNvPr>
          <p:cNvSpPr txBox="1">
            <a:spLocks/>
          </p:cNvSpPr>
          <p:nvPr/>
        </p:nvSpPr>
        <p:spPr>
          <a:xfrm>
            <a:off x="421341" y="381179"/>
            <a:ext cx="11170024" cy="594360"/>
          </a:xfrm>
          <a:prstGeom prst="rect">
            <a:avLst/>
          </a:prstGeom>
        </p:spPr>
        <p:txBody>
          <a:bodyPr vert="horz" lIns="0" tIns="45720" rIns="0" bIns="0" rtlCol="0" anchor="t" anchorCtr="0">
            <a:noAutofit/>
          </a:bodyPr>
          <a:lstStyle>
            <a:lvl1pPr algn="l" defTabSz="914400" rtl="0" eaLnBrk="1" latinLnBrk="0" hangingPunct="1">
              <a:lnSpc>
                <a:spcPct val="80000"/>
              </a:lnSpc>
              <a:spcBef>
                <a:spcPct val="0"/>
              </a:spcBef>
              <a:buNone/>
              <a:defRPr sz="2800" b="0" i="0" kern="1200" cap="none" spc="-1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3200" dirty="0">
                <a:latin typeface="+mj-lt"/>
              </a:rPr>
              <a:t>Top API Threats</a:t>
            </a:r>
          </a:p>
        </p:txBody>
      </p:sp>
      <p:sp>
        <p:nvSpPr>
          <p:cNvPr id="93" name="Text Placeholder 2">
            <a:extLst>
              <a:ext uri="{FF2B5EF4-FFF2-40B4-BE49-F238E27FC236}">
                <a16:creationId xmlns:a16="http://schemas.microsoft.com/office/drawing/2014/main" id="{0D05925A-5A1E-44BB-BA8D-3CA7529293A4}"/>
              </a:ext>
            </a:extLst>
          </p:cNvPr>
          <p:cNvSpPr txBox="1">
            <a:spLocks/>
          </p:cNvSpPr>
          <p:nvPr/>
        </p:nvSpPr>
        <p:spPr>
          <a:xfrm>
            <a:off x="1678427" y="2119574"/>
            <a:ext cx="1645920" cy="475488"/>
          </a:xfrm>
          <a:prstGeom prst="rect">
            <a:avLst/>
          </a:prstGeom>
        </p:spPr>
        <p:txBody>
          <a:bodyPr vert="horz" lIns="0" tIns="0" rIns="0" bIns="0" rtlCol="0">
            <a:noAutofit/>
          </a:bodyPr>
          <a:lstStyle>
            <a:defPPr>
              <a:defRPr lang="en-US"/>
            </a:defPPr>
            <a:lvl1pPr indent="0">
              <a:lnSpc>
                <a:spcPct val="100000"/>
              </a:lnSpc>
              <a:spcBef>
                <a:spcPts val="1000"/>
              </a:spcBef>
              <a:buClr>
                <a:schemeClr val="accent5"/>
              </a:buClr>
              <a:buSzPct val="75000"/>
              <a:buFont typeface="Arial" panose="020B0604020202020204" pitchFamily="34" charset="0"/>
              <a:buNone/>
              <a:defRPr sz="1000" spc="-30">
                <a:ea typeface="Open Sans" charset="0"/>
                <a:cs typeface="Open Sans" charset="0"/>
              </a:defRPr>
            </a:lvl1pPr>
            <a:lvl2pPr marL="685800" indent="-228600">
              <a:lnSpc>
                <a:spcPct val="100000"/>
              </a:lnSpc>
              <a:spcBef>
                <a:spcPts val="500"/>
              </a:spcBef>
              <a:buClr>
                <a:schemeClr val="accent5"/>
              </a:buClr>
              <a:buSzPct val="75000"/>
              <a:buFont typeface="Arial" panose="020B0604020202020204" pitchFamily="34" charset="0"/>
              <a:buChar char="•"/>
              <a:defRPr spc="-30">
                <a:ea typeface="Open Sans" charset="0"/>
                <a:cs typeface="Open Sans" charset="0"/>
              </a:defRPr>
            </a:lvl2pPr>
            <a:lvl3pPr marL="1143000" indent="-228600">
              <a:lnSpc>
                <a:spcPct val="100000"/>
              </a:lnSpc>
              <a:spcBef>
                <a:spcPts val="500"/>
              </a:spcBef>
              <a:buClr>
                <a:schemeClr val="accent5"/>
              </a:buClr>
              <a:buSzPct val="75000"/>
              <a:buFont typeface="Arial" panose="020B0604020202020204" pitchFamily="34" charset="0"/>
              <a:buChar char="•"/>
              <a:defRPr sz="1600" spc="-30">
                <a:ea typeface="Open Sans" charset="0"/>
                <a:cs typeface="Open Sans" charset="0"/>
              </a:defRPr>
            </a:lvl3pPr>
            <a:lvl4pPr marL="1600200" indent="-228600">
              <a:lnSpc>
                <a:spcPct val="100000"/>
              </a:lnSpc>
              <a:spcBef>
                <a:spcPts val="500"/>
              </a:spcBef>
              <a:buClr>
                <a:schemeClr val="accent5"/>
              </a:buClr>
              <a:buSzPct val="75000"/>
              <a:buFont typeface="Arial" panose="020B0604020202020204" pitchFamily="34" charset="0"/>
              <a:buChar char="•"/>
              <a:defRPr sz="1400" spc="-30">
                <a:ea typeface="Open Sans" charset="0"/>
                <a:cs typeface="Open Sans" charset="0"/>
              </a:defRPr>
            </a:lvl4pPr>
            <a:lvl5pPr marL="2057400" indent="-228600">
              <a:lnSpc>
                <a:spcPct val="100000"/>
              </a:lnSpc>
              <a:spcBef>
                <a:spcPts val="500"/>
              </a:spcBef>
              <a:buClr>
                <a:schemeClr val="accent5"/>
              </a:buClr>
              <a:buSzPct val="75000"/>
              <a:buFont typeface="Arial" panose="020B0604020202020204" pitchFamily="34" charset="0"/>
              <a:buChar char="•"/>
              <a:defRPr sz="1400" spc="-30">
                <a:ea typeface="Open Sans" charset="0"/>
                <a:cs typeface="Open Sans"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latin typeface="Open Sans" panose="020B0606030504020204" pitchFamily="34" charset="0"/>
                <a:ea typeface="Open Sans" panose="020B0606030504020204" pitchFamily="34" charset="0"/>
                <a:cs typeface="Open Sans" panose="020B0606030504020204" pitchFamily="34" charset="0"/>
              </a:rPr>
              <a:t>APIs which are not designed with enough security and assessment and available for hackers to gain easy access and can be used to maliciously mine and do user data harvesting. Absence of adequate controls i.e. authentication, authorization and easily accessible credentials can cause these types of API threats.</a:t>
            </a:r>
          </a:p>
        </p:txBody>
      </p:sp>
      <p:sp>
        <p:nvSpPr>
          <p:cNvPr id="94" name="Rectangle 93">
            <a:extLst>
              <a:ext uri="{FF2B5EF4-FFF2-40B4-BE49-F238E27FC236}">
                <a16:creationId xmlns:a16="http://schemas.microsoft.com/office/drawing/2014/main" id="{C1AA212C-CCA9-4449-B259-8D26D099F7D5}"/>
              </a:ext>
            </a:extLst>
          </p:cNvPr>
          <p:cNvSpPr/>
          <p:nvPr/>
        </p:nvSpPr>
        <p:spPr>
          <a:xfrm>
            <a:off x="1678427" y="1466556"/>
            <a:ext cx="1640795" cy="348999"/>
          </a:xfrm>
          <a:prstGeom prst="rect">
            <a:avLst/>
          </a:prstGeom>
        </p:spPr>
        <p:txBody>
          <a:bodyPr wrap="square" lIns="0" tIns="0" rIns="0" bIns="0" anchor="t" anchorCtr="0">
            <a:noAutofit/>
          </a:bodyPr>
          <a:lstStyle/>
          <a:p>
            <a:r>
              <a:rPr lang="en-US" sz="1400" b="1" dirty="0">
                <a:latin typeface="Open Sans" panose="020B0606030504020204" pitchFamily="34" charset="0"/>
                <a:ea typeface="Open Sans" panose="020B0606030504020204" pitchFamily="34" charset="0"/>
                <a:cs typeface="Open Sans" panose="020B0606030504020204" pitchFamily="34" charset="0"/>
              </a:rPr>
              <a:t>Unprotected </a:t>
            </a:r>
          </a:p>
          <a:p>
            <a:r>
              <a:rPr lang="en-US" sz="1400" b="1" dirty="0">
                <a:latin typeface="Open Sans" panose="020B0606030504020204" pitchFamily="34" charset="0"/>
                <a:ea typeface="Open Sans" panose="020B0606030504020204" pitchFamily="34" charset="0"/>
                <a:cs typeface="Open Sans" panose="020B0606030504020204" pitchFamily="34" charset="0"/>
              </a:rPr>
              <a:t>APIs</a:t>
            </a:r>
            <a:endParaRPr lang="en-US" sz="1400"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97" name="Straight Connector 96">
            <a:extLst>
              <a:ext uri="{FF2B5EF4-FFF2-40B4-BE49-F238E27FC236}">
                <a16:creationId xmlns:a16="http://schemas.microsoft.com/office/drawing/2014/main" id="{E559CE15-2D2E-4504-BCF9-B2CADF4BED78}"/>
              </a:ext>
            </a:extLst>
          </p:cNvPr>
          <p:cNvCxnSpPr>
            <a:cxnSpLocks/>
          </p:cNvCxnSpPr>
          <p:nvPr/>
        </p:nvCxnSpPr>
        <p:spPr>
          <a:xfrm>
            <a:off x="1678427" y="1246843"/>
            <a:ext cx="1645920"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3" name="Text Placeholder 2">
            <a:extLst>
              <a:ext uri="{FF2B5EF4-FFF2-40B4-BE49-F238E27FC236}">
                <a16:creationId xmlns:a16="http://schemas.microsoft.com/office/drawing/2014/main" id="{B72158C8-BDE6-47E4-973D-AE68126BF0E3}"/>
              </a:ext>
            </a:extLst>
          </p:cNvPr>
          <p:cNvSpPr txBox="1">
            <a:spLocks/>
          </p:cNvSpPr>
          <p:nvPr/>
        </p:nvSpPr>
        <p:spPr>
          <a:xfrm>
            <a:off x="7391528" y="2095491"/>
            <a:ext cx="1651047" cy="47548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lang="en-US" sz="12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00" dirty="0">
                <a:latin typeface="Open Sans" panose="020B0606030504020204" pitchFamily="34" charset="0"/>
                <a:ea typeface="Open Sans" panose="020B0606030504020204" pitchFamily="34" charset="0"/>
                <a:cs typeface="Open Sans" panose="020B0606030504020204" pitchFamily="34" charset="0"/>
              </a:rPr>
              <a:t>Certain loads on Application layer that can impact the application availability are known as </a:t>
            </a:r>
            <a:r>
              <a:rPr lang="en-US" sz="1000" dirty="0" err="1">
                <a:latin typeface="Open Sans" panose="020B0606030504020204" pitchFamily="34" charset="0"/>
                <a:ea typeface="Open Sans" panose="020B0606030504020204" pitchFamily="34" charset="0"/>
                <a:cs typeface="Open Sans" panose="020B0606030504020204" pitchFamily="34" charset="0"/>
              </a:rPr>
              <a:t>DoS</a:t>
            </a:r>
            <a:r>
              <a:rPr lang="en-US" sz="1000" dirty="0">
                <a:latin typeface="Open Sans" panose="020B0606030504020204" pitchFamily="34" charset="0"/>
                <a:ea typeface="Open Sans" panose="020B0606030504020204" pitchFamily="34" charset="0"/>
                <a:cs typeface="Open Sans" panose="020B0606030504020204" pitchFamily="34" charset="0"/>
              </a:rPr>
              <a:t> attacks. This load can be comprised of large volume or big size request or response messages that can drain the application resources and make APIs unavailable.</a:t>
            </a:r>
          </a:p>
        </p:txBody>
      </p:sp>
      <p:sp>
        <p:nvSpPr>
          <p:cNvPr id="104" name="Rectangle 103">
            <a:extLst>
              <a:ext uri="{FF2B5EF4-FFF2-40B4-BE49-F238E27FC236}">
                <a16:creationId xmlns:a16="http://schemas.microsoft.com/office/drawing/2014/main" id="{13FF9B2E-C7E7-43D4-9A7D-436BAE16D4C3}"/>
              </a:ext>
            </a:extLst>
          </p:cNvPr>
          <p:cNvSpPr/>
          <p:nvPr/>
        </p:nvSpPr>
        <p:spPr>
          <a:xfrm>
            <a:off x="7391528" y="1466556"/>
            <a:ext cx="1651047" cy="219414"/>
          </a:xfrm>
          <a:prstGeom prst="rect">
            <a:avLst/>
          </a:prstGeom>
        </p:spPr>
        <p:txBody>
          <a:bodyPr wrap="square" lIns="0" tIns="0" rIns="0" bIns="0" anchor="t" anchorCtr="0">
            <a:noAutofit/>
          </a:bodyPr>
          <a:lstStyle/>
          <a:p>
            <a:r>
              <a:rPr lang="en-US" sz="1400" b="1" dirty="0">
                <a:latin typeface="Open Sans" panose="020B0606030504020204" pitchFamily="34" charset="0"/>
                <a:ea typeface="Open Sans" panose="020B0606030504020204" pitchFamily="34" charset="0"/>
                <a:cs typeface="Open Sans" panose="020B0606030504020204" pitchFamily="34" charset="0"/>
              </a:rPr>
              <a:t>API Denials of Service Attacks</a:t>
            </a:r>
            <a:endParaRPr lang="en-US" sz="1400"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107" name="Straight Connector 106">
            <a:extLst>
              <a:ext uri="{FF2B5EF4-FFF2-40B4-BE49-F238E27FC236}">
                <a16:creationId xmlns:a16="http://schemas.microsoft.com/office/drawing/2014/main" id="{ED12C084-C121-4A1C-8FE6-73381971DFF0}"/>
              </a:ext>
            </a:extLst>
          </p:cNvPr>
          <p:cNvCxnSpPr>
            <a:cxnSpLocks/>
          </p:cNvCxnSpPr>
          <p:nvPr/>
        </p:nvCxnSpPr>
        <p:spPr>
          <a:xfrm>
            <a:off x="3584503" y="1246843"/>
            <a:ext cx="1645920" cy="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B7B0F02A-55AD-4726-A687-81B923DE88FD}"/>
              </a:ext>
            </a:extLst>
          </p:cNvPr>
          <p:cNvSpPr/>
          <p:nvPr/>
        </p:nvSpPr>
        <p:spPr>
          <a:xfrm>
            <a:off x="3584504" y="1466556"/>
            <a:ext cx="1640796" cy="348998"/>
          </a:xfrm>
          <a:prstGeom prst="rect">
            <a:avLst/>
          </a:prstGeom>
        </p:spPr>
        <p:txBody>
          <a:bodyPr wrap="square" lIns="0" tIns="0" rIns="0" bIns="0" anchor="t" anchorCtr="0">
            <a:noAutofit/>
          </a:bodyPr>
          <a:lstStyle/>
          <a:p>
            <a:r>
              <a:rPr lang="en-US" sz="1400" b="1" dirty="0">
                <a:latin typeface="Open Sans" panose="020B0606030504020204" pitchFamily="34" charset="0"/>
                <a:ea typeface="Open Sans" panose="020B0606030504020204" pitchFamily="34" charset="0"/>
                <a:cs typeface="Open Sans" panose="020B0606030504020204" pitchFamily="34" charset="0"/>
              </a:rPr>
              <a:t>Injection </a:t>
            </a:r>
          </a:p>
          <a:p>
            <a:r>
              <a:rPr lang="en-US" sz="1400" b="1" dirty="0">
                <a:latin typeface="Open Sans" panose="020B0606030504020204" pitchFamily="34" charset="0"/>
                <a:ea typeface="Open Sans" panose="020B0606030504020204" pitchFamily="34" charset="0"/>
                <a:cs typeface="Open Sans" panose="020B0606030504020204" pitchFamily="34" charset="0"/>
              </a:rPr>
              <a:t>Attacks</a:t>
            </a:r>
            <a:endParaRPr lang="en-US" sz="1400"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98" name="Straight Connector 97">
            <a:extLst>
              <a:ext uri="{FF2B5EF4-FFF2-40B4-BE49-F238E27FC236}">
                <a16:creationId xmlns:a16="http://schemas.microsoft.com/office/drawing/2014/main" id="{8299C475-7757-43F3-B144-D9DE127D679A}"/>
              </a:ext>
            </a:extLst>
          </p:cNvPr>
          <p:cNvCxnSpPr>
            <a:cxnSpLocks/>
          </p:cNvCxnSpPr>
          <p:nvPr/>
        </p:nvCxnSpPr>
        <p:spPr>
          <a:xfrm>
            <a:off x="5490579" y="1246843"/>
            <a:ext cx="164592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1" name="Text Placeholder 2">
            <a:extLst>
              <a:ext uri="{FF2B5EF4-FFF2-40B4-BE49-F238E27FC236}">
                <a16:creationId xmlns:a16="http://schemas.microsoft.com/office/drawing/2014/main" id="{31A9B8D0-4A75-4347-85F2-0831B4266757}"/>
              </a:ext>
            </a:extLst>
          </p:cNvPr>
          <p:cNvSpPr txBox="1">
            <a:spLocks/>
          </p:cNvSpPr>
          <p:nvPr/>
        </p:nvSpPr>
        <p:spPr>
          <a:xfrm>
            <a:off x="3584503" y="2119572"/>
            <a:ext cx="1645922" cy="475488"/>
          </a:xfrm>
          <a:prstGeom prst="rect">
            <a:avLst/>
          </a:prstGeom>
        </p:spPr>
        <p:txBody>
          <a:bodyPr vert="horz" lIns="0" tIns="0" rIns="0" bIns="0" rtlCol="0">
            <a:noAutofit/>
          </a:bodyPr>
          <a:lstStyle>
            <a:defPPr>
              <a:defRPr lang="en-US"/>
            </a:defPPr>
            <a:lvl1pPr indent="0">
              <a:lnSpc>
                <a:spcPct val="100000"/>
              </a:lnSpc>
              <a:spcBef>
                <a:spcPts val="1000"/>
              </a:spcBef>
              <a:buClr>
                <a:schemeClr val="accent5"/>
              </a:buClr>
              <a:buSzPct val="75000"/>
              <a:buFont typeface="Arial" panose="020B0604020202020204" pitchFamily="34" charset="0"/>
              <a:buNone/>
              <a:defRPr sz="1000" spc="-30">
                <a:ea typeface="Open Sans" charset="0"/>
                <a:cs typeface="Open Sans" charset="0"/>
              </a:defRPr>
            </a:lvl1pPr>
            <a:lvl2pPr marL="685800" indent="-228600">
              <a:lnSpc>
                <a:spcPct val="100000"/>
              </a:lnSpc>
              <a:spcBef>
                <a:spcPts val="500"/>
              </a:spcBef>
              <a:buClr>
                <a:schemeClr val="accent5"/>
              </a:buClr>
              <a:buSzPct val="75000"/>
              <a:buFont typeface="Arial" panose="020B0604020202020204" pitchFamily="34" charset="0"/>
              <a:buChar char="•"/>
              <a:defRPr spc="-30">
                <a:ea typeface="Open Sans" charset="0"/>
                <a:cs typeface="Open Sans" charset="0"/>
              </a:defRPr>
            </a:lvl2pPr>
            <a:lvl3pPr marL="1143000" indent="-228600">
              <a:lnSpc>
                <a:spcPct val="100000"/>
              </a:lnSpc>
              <a:spcBef>
                <a:spcPts val="500"/>
              </a:spcBef>
              <a:buClr>
                <a:schemeClr val="accent5"/>
              </a:buClr>
              <a:buSzPct val="75000"/>
              <a:buFont typeface="Arial" panose="020B0604020202020204" pitchFamily="34" charset="0"/>
              <a:buChar char="•"/>
              <a:defRPr sz="1600" spc="-30">
                <a:ea typeface="Open Sans" charset="0"/>
                <a:cs typeface="Open Sans" charset="0"/>
              </a:defRPr>
            </a:lvl3pPr>
            <a:lvl4pPr marL="1600200" indent="-228600">
              <a:lnSpc>
                <a:spcPct val="100000"/>
              </a:lnSpc>
              <a:spcBef>
                <a:spcPts val="500"/>
              </a:spcBef>
              <a:buClr>
                <a:schemeClr val="accent5"/>
              </a:buClr>
              <a:buSzPct val="75000"/>
              <a:buFont typeface="Arial" panose="020B0604020202020204" pitchFamily="34" charset="0"/>
              <a:buChar char="•"/>
              <a:defRPr sz="1400" spc="-30">
                <a:ea typeface="Open Sans" charset="0"/>
                <a:cs typeface="Open Sans" charset="0"/>
              </a:defRPr>
            </a:lvl4pPr>
            <a:lvl5pPr marL="2057400" indent="-228600">
              <a:lnSpc>
                <a:spcPct val="100000"/>
              </a:lnSpc>
              <a:spcBef>
                <a:spcPts val="500"/>
              </a:spcBef>
              <a:buClr>
                <a:schemeClr val="accent5"/>
              </a:buClr>
              <a:buSzPct val="75000"/>
              <a:buFont typeface="Arial" panose="020B0604020202020204" pitchFamily="34" charset="0"/>
              <a:buChar char="•"/>
              <a:defRPr sz="1400" spc="-30">
                <a:ea typeface="Open Sans" charset="0"/>
                <a:cs typeface="Open Sans"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latin typeface="Open Sans" panose="020B0606030504020204" pitchFamily="34" charset="0"/>
                <a:ea typeface="Open Sans" panose="020B0606030504020204" pitchFamily="34" charset="0"/>
                <a:cs typeface="Open Sans" panose="020B0606030504020204" pitchFamily="34" charset="0"/>
              </a:rPr>
              <a:t>Dangerous code is injected in an APIs that can impact the backend system ex. SQL injection or cross-site scripting. And result in unauthorized access or other damages. </a:t>
            </a:r>
          </a:p>
        </p:txBody>
      </p:sp>
      <p:sp>
        <p:nvSpPr>
          <p:cNvPr id="105" name="Rectangle 104">
            <a:extLst>
              <a:ext uri="{FF2B5EF4-FFF2-40B4-BE49-F238E27FC236}">
                <a16:creationId xmlns:a16="http://schemas.microsoft.com/office/drawing/2014/main" id="{201521A4-134F-413F-9094-A1DB516AB10C}"/>
              </a:ext>
            </a:extLst>
          </p:cNvPr>
          <p:cNvSpPr/>
          <p:nvPr/>
        </p:nvSpPr>
        <p:spPr>
          <a:xfrm>
            <a:off x="9302729" y="1466556"/>
            <a:ext cx="1649147" cy="362432"/>
          </a:xfrm>
          <a:prstGeom prst="rect">
            <a:avLst/>
          </a:prstGeom>
        </p:spPr>
        <p:txBody>
          <a:bodyPr wrap="square" lIns="0" tIns="0" rIns="0" bIns="0" anchor="t" anchorCtr="0">
            <a:noAutofit/>
          </a:bodyPr>
          <a:lstStyle/>
          <a:p>
            <a:r>
              <a:rPr lang="en-US" sz="1400" b="1" dirty="0">
                <a:latin typeface="Open Sans" panose="020B0606030504020204" pitchFamily="34" charset="0"/>
                <a:ea typeface="Open Sans" panose="020B0606030504020204" pitchFamily="34" charset="0"/>
                <a:cs typeface="Open Sans" panose="020B0606030504020204" pitchFamily="34" charset="0"/>
              </a:rPr>
              <a:t>Man in the Middle Attack</a:t>
            </a:r>
            <a:endParaRPr lang="en-US" sz="1400"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108" name="Straight Connector 107">
            <a:extLst>
              <a:ext uri="{FF2B5EF4-FFF2-40B4-BE49-F238E27FC236}">
                <a16:creationId xmlns:a16="http://schemas.microsoft.com/office/drawing/2014/main" id="{D79C1648-5455-47B6-83F4-5BCD68A4ECE6}"/>
              </a:ext>
            </a:extLst>
          </p:cNvPr>
          <p:cNvCxnSpPr>
            <a:cxnSpLocks/>
          </p:cNvCxnSpPr>
          <p:nvPr/>
        </p:nvCxnSpPr>
        <p:spPr>
          <a:xfrm>
            <a:off x="7396655" y="1246843"/>
            <a:ext cx="1645920"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10" name="Text Placeholder 2">
            <a:extLst>
              <a:ext uri="{FF2B5EF4-FFF2-40B4-BE49-F238E27FC236}">
                <a16:creationId xmlns:a16="http://schemas.microsoft.com/office/drawing/2014/main" id="{5FD3605E-43F5-426B-B9D7-0DDB452B3C6C}"/>
              </a:ext>
            </a:extLst>
          </p:cNvPr>
          <p:cNvSpPr txBox="1">
            <a:spLocks/>
          </p:cNvSpPr>
          <p:nvPr/>
        </p:nvSpPr>
        <p:spPr>
          <a:xfrm>
            <a:off x="9302729" y="2091520"/>
            <a:ext cx="1649146" cy="47548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lang="en-US" sz="12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00" dirty="0">
                <a:latin typeface="Open Sans" panose="020B0606030504020204" pitchFamily="34" charset="0"/>
                <a:ea typeface="Open Sans" panose="020B0606030504020204" pitchFamily="34" charset="0"/>
                <a:cs typeface="Open Sans" panose="020B0606030504020204" pitchFamily="34" charset="0"/>
              </a:rPr>
              <a:t>Altering, intercepting, or relaying the messages or data during the API call between the calling application and API application. Absence of Transport layer security or security signatures can led to MITM attacks. </a:t>
            </a:r>
          </a:p>
        </p:txBody>
      </p:sp>
      <p:sp>
        <p:nvSpPr>
          <p:cNvPr id="96" name="Rectangle 95">
            <a:extLst>
              <a:ext uri="{FF2B5EF4-FFF2-40B4-BE49-F238E27FC236}">
                <a16:creationId xmlns:a16="http://schemas.microsoft.com/office/drawing/2014/main" id="{592883E4-2BBF-4B38-B6ED-35629B252AFD}"/>
              </a:ext>
            </a:extLst>
          </p:cNvPr>
          <p:cNvSpPr/>
          <p:nvPr/>
        </p:nvSpPr>
        <p:spPr>
          <a:xfrm>
            <a:off x="5490579" y="1469611"/>
            <a:ext cx="1640795" cy="430886"/>
          </a:xfrm>
          <a:prstGeom prst="rect">
            <a:avLst/>
          </a:prstGeom>
        </p:spPr>
        <p:txBody>
          <a:bodyPr wrap="square" lIns="0" tIns="0" rIns="0" bIns="0" anchor="t" anchorCtr="0">
            <a:noAutofit/>
          </a:bodyPr>
          <a:lstStyle/>
          <a:p>
            <a:r>
              <a:rPr lang="en-US" sz="1400" b="1" dirty="0">
                <a:latin typeface="Open Sans" panose="020B0606030504020204" pitchFamily="34" charset="0"/>
                <a:ea typeface="Open Sans" panose="020B0606030504020204" pitchFamily="34" charset="0"/>
                <a:cs typeface="Open Sans" panose="020B0606030504020204" pitchFamily="34" charset="0"/>
              </a:rPr>
              <a:t>Identity </a:t>
            </a:r>
          </a:p>
          <a:p>
            <a:r>
              <a:rPr lang="en-US" sz="1400" b="1" dirty="0">
                <a:latin typeface="Open Sans" panose="020B0606030504020204" pitchFamily="34" charset="0"/>
                <a:ea typeface="Open Sans" panose="020B0606030504020204" pitchFamily="34" charset="0"/>
                <a:cs typeface="Open Sans" panose="020B0606030504020204" pitchFamily="34" charset="0"/>
              </a:rPr>
              <a:t>Attacks</a:t>
            </a:r>
            <a:endParaRPr lang="en-US" sz="1400"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99" name="Straight Connector 98">
            <a:extLst>
              <a:ext uri="{FF2B5EF4-FFF2-40B4-BE49-F238E27FC236}">
                <a16:creationId xmlns:a16="http://schemas.microsoft.com/office/drawing/2014/main" id="{DAB389C3-55B1-4A0A-930D-FCDA1307C4E5}"/>
              </a:ext>
            </a:extLst>
          </p:cNvPr>
          <p:cNvCxnSpPr>
            <a:cxnSpLocks/>
          </p:cNvCxnSpPr>
          <p:nvPr/>
        </p:nvCxnSpPr>
        <p:spPr>
          <a:xfrm>
            <a:off x="9302731" y="1246843"/>
            <a:ext cx="1645920" cy="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sp>
        <p:nvSpPr>
          <p:cNvPr id="102" name="Text Placeholder 2">
            <a:extLst>
              <a:ext uri="{FF2B5EF4-FFF2-40B4-BE49-F238E27FC236}">
                <a16:creationId xmlns:a16="http://schemas.microsoft.com/office/drawing/2014/main" id="{23BA92E0-4F1C-4673-8EDF-2231EF202FDB}"/>
              </a:ext>
            </a:extLst>
          </p:cNvPr>
          <p:cNvSpPr txBox="1">
            <a:spLocks/>
          </p:cNvSpPr>
          <p:nvPr/>
        </p:nvSpPr>
        <p:spPr>
          <a:xfrm>
            <a:off x="5490579" y="2122627"/>
            <a:ext cx="1651047" cy="475488"/>
          </a:xfrm>
          <a:prstGeom prst="rect">
            <a:avLst/>
          </a:prstGeom>
        </p:spPr>
        <p:txBody>
          <a:bodyPr vert="horz" lIns="0" tIns="0" rIns="0" bIns="0" rtlCol="0">
            <a:noAutofit/>
          </a:bodyPr>
          <a:lstStyle>
            <a:defPPr>
              <a:defRPr lang="en-US"/>
            </a:defPPr>
            <a:lvl1pPr indent="0">
              <a:lnSpc>
                <a:spcPct val="100000"/>
              </a:lnSpc>
              <a:spcBef>
                <a:spcPts val="1000"/>
              </a:spcBef>
              <a:buClr>
                <a:schemeClr val="accent5"/>
              </a:buClr>
              <a:buSzPct val="75000"/>
              <a:buFont typeface="Arial" panose="020B0604020202020204" pitchFamily="34" charset="0"/>
              <a:buNone/>
              <a:defRPr sz="1000" spc="-30">
                <a:ea typeface="Open Sans" charset="0"/>
                <a:cs typeface="Open Sans" charset="0"/>
              </a:defRPr>
            </a:lvl1pPr>
            <a:lvl2pPr marL="685800" indent="-228600">
              <a:lnSpc>
                <a:spcPct val="100000"/>
              </a:lnSpc>
              <a:spcBef>
                <a:spcPts val="500"/>
              </a:spcBef>
              <a:buClr>
                <a:schemeClr val="accent5"/>
              </a:buClr>
              <a:buSzPct val="75000"/>
              <a:buFont typeface="Arial" panose="020B0604020202020204" pitchFamily="34" charset="0"/>
              <a:buChar char="•"/>
              <a:defRPr spc="-30">
                <a:ea typeface="Open Sans" charset="0"/>
                <a:cs typeface="Open Sans" charset="0"/>
              </a:defRPr>
            </a:lvl2pPr>
            <a:lvl3pPr marL="1143000" indent="-228600">
              <a:lnSpc>
                <a:spcPct val="100000"/>
              </a:lnSpc>
              <a:spcBef>
                <a:spcPts val="500"/>
              </a:spcBef>
              <a:buClr>
                <a:schemeClr val="accent5"/>
              </a:buClr>
              <a:buSzPct val="75000"/>
              <a:buFont typeface="Arial" panose="020B0604020202020204" pitchFamily="34" charset="0"/>
              <a:buChar char="•"/>
              <a:defRPr sz="1600" spc="-30">
                <a:ea typeface="Open Sans" charset="0"/>
                <a:cs typeface="Open Sans" charset="0"/>
              </a:defRPr>
            </a:lvl3pPr>
            <a:lvl4pPr marL="1600200" indent="-228600">
              <a:lnSpc>
                <a:spcPct val="100000"/>
              </a:lnSpc>
              <a:spcBef>
                <a:spcPts val="500"/>
              </a:spcBef>
              <a:buClr>
                <a:schemeClr val="accent5"/>
              </a:buClr>
              <a:buSzPct val="75000"/>
              <a:buFont typeface="Arial" panose="020B0604020202020204" pitchFamily="34" charset="0"/>
              <a:buChar char="•"/>
              <a:defRPr sz="1400" spc="-30">
                <a:ea typeface="Open Sans" charset="0"/>
                <a:cs typeface="Open Sans" charset="0"/>
              </a:defRPr>
            </a:lvl4pPr>
            <a:lvl5pPr marL="2057400" indent="-228600">
              <a:lnSpc>
                <a:spcPct val="100000"/>
              </a:lnSpc>
              <a:spcBef>
                <a:spcPts val="500"/>
              </a:spcBef>
              <a:buClr>
                <a:schemeClr val="accent5"/>
              </a:buClr>
              <a:buSzPct val="75000"/>
              <a:buFont typeface="Arial" panose="020B0604020202020204" pitchFamily="34" charset="0"/>
              <a:buChar char="•"/>
              <a:defRPr sz="1400" spc="-30">
                <a:ea typeface="Open Sans" charset="0"/>
                <a:cs typeface="Open Sans"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Identity attacks exploit flaws in authentication, authorization and session tracking. In particular, many of these result in bad practices from the Web migrating into API development. API keys are not enough to secure the APIs and should have additional secret or token mechanism.</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26" name="Text Placeholder 2">
            <a:extLst>
              <a:ext uri="{FF2B5EF4-FFF2-40B4-BE49-F238E27FC236}">
                <a16:creationId xmlns:a16="http://schemas.microsoft.com/office/drawing/2014/main" id="{0581C903-E4F2-489A-924F-C0086EEB1E0A}"/>
              </a:ext>
            </a:extLst>
          </p:cNvPr>
          <p:cNvSpPr txBox="1">
            <a:spLocks/>
          </p:cNvSpPr>
          <p:nvPr/>
        </p:nvSpPr>
        <p:spPr>
          <a:xfrm>
            <a:off x="1671979" y="4083194"/>
            <a:ext cx="1645920" cy="475488"/>
          </a:xfrm>
          <a:prstGeom prst="rect">
            <a:avLst/>
          </a:prstGeom>
        </p:spPr>
        <p:txBody>
          <a:bodyPr vert="horz" lIns="0" tIns="0" rIns="0" bIns="0" rtlCol="0">
            <a:noAutofit/>
          </a:bodyPr>
          <a:lstStyle>
            <a:defPPr>
              <a:defRPr lang="en-US"/>
            </a:defPPr>
            <a:lvl1pPr indent="0">
              <a:lnSpc>
                <a:spcPct val="100000"/>
              </a:lnSpc>
              <a:spcBef>
                <a:spcPts val="1000"/>
              </a:spcBef>
              <a:buClr>
                <a:schemeClr val="accent5"/>
              </a:buClr>
              <a:buSzPct val="75000"/>
              <a:buFont typeface="Arial" panose="020B0604020202020204" pitchFamily="34" charset="0"/>
              <a:buNone/>
              <a:defRPr sz="1000" spc="-30">
                <a:ea typeface="Open Sans" charset="0"/>
                <a:cs typeface="Open Sans" charset="0"/>
              </a:defRPr>
            </a:lvl1pPr>
            <a:lvl2pPr marL="685800" indent="-228600">
              <a:lnSpc>
                <a:spcPct val="100000"/>
              </a:lnSpc>
              <a:spcBef>
                <a:spcPts val="500"/>
              </a:spcBef>
              <a:buClr>
                <a:schemeClr val="accent5"/>
              </a:buClr>
              <a:buSzPct val="75000"/>
              <a:buFont typeface="Arial" panose="020B0604020202020204" pitchFamily="34" charset="0"/>
              <a:buChar char="•"/>
              <a:defRPr spc="-30">
                <a:ea typeface="Open Sans" charset="0"/>
                <a:cs typeface="Open Sans" charset="0"/>
              </a:defRPr>
            </a:lvl2pPr>
            <a:lvl3pPr marL="1143000" indent="-228600">
              <a:lnSpc>
                <a:spcPct val="100000"/>
              </a:lnSpc>
              <a:spcBef>
                <a:spcPts val="500"/>
              </a:spcBef>
              <a:buClr>
                <a:schemeClr val="accent5"/>
              </a:buClr>
              <a:buSzPct val="75000"/>
              <a:buFont typeface="Arial" panose="020B0604020202020204" pitchFamily="34" charset="0"/>
              <a:buChar char="•"/>
              <a:defRPr sz="1600" spc="-30">
                <a:ea typeface="Open Sans" charset="0"/>
                <a:cs typeface="Open Sans" charset="0"/>
              </a:defRPr>
            </a:lvl3pPr>
            <a:lvl4pPr marL="1600200" indent="-228600">
              <a:lnSpc>
                <a:spcPct val="100000"/>
              </a:lnSpc>
              <a:spcBef>
                <a:spcPts val="500"/>
              </a:spcBef>
              <a:buClr>
                <a:schemeClr val="accent5"/>
              </a:buClr>
              <a:buSzPct val="75000"/>
              <a:buFont typeface="Arial" panose="020B0604020202020204" pitchFamily="34" charset="0"/>
              <a:buChar char="•"/>
              <a:defRPr sz="1400" spc="-30">
                <a:ea typeface="Open Sans" charset="0"/>
                <a:cs typeface="Open Sans" charset="0"/>
              </a:defRPr>
            </a:lvl4pPr>
            <a:lvl5pPr marL="2057400" indent="-228600">
              <a:lnSpc>
                <a:spcPct val="100000"/>
              </a:lnSpc>
              <a:spcBef>
                <a:spcPts val="500"/>
              </a:spcBef>
              <a:buClr>
                <a:schemeClr val="accent5"/>
              </a:buClr>
              <a:buSzPct val="75000"/>
              <a:buFont typeface="Arial" panose="020B0604020202020204" pitchFamily="34" charset="0"/>
              <a:buChar char="•"/>
              <a:defRPr sz="1400" spc="-30">
                <a:ea typeface="Open Sans" charset="0"/>
                <a:cs typeface="Open Sans"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latin typeface="Open Sans" panose="020B0606030504020204" pitchFamily="34" charset="0"/>
                <a:ea typeface="Open Sans" panose="020B0606030504020204" pitchFamily="34" charset="0"/>
                <a:cs typeface="Open Sans" panose="020B0606030504020204" pitchFamily="34" charset="0"/>
              </a:rPr>
              <a:t>SSL, Strict Authentication &amp; Authorization, Parameter validation, Vulnerability Assessment, API Security Testing </a:t>
            </a:r>
          </a:p>
        </p:txBody>
      </p:sp>
      <p:sp>
        <p:nvSpPr>
          <p:cNvPr id="27" name="Text Placeholder 2">
            <a:extLst>
              <a:ext uri="{FF2B5EF4-FFF2-40B4-BE49-F238E27FC236}">
                <a16:creationId xmlns:a16="http://schemas.microsoft.com/office/drawing/2014/main" id="{26C292CF-D0AA-45D4-985B-E6F8C6B4932A}"/>
              </a:ext>
            </a:extLst>
          </p:cNvPr>
          <p:cNvSpPr txBox="1">
            <a:spLocks/>
          </p:cNvSpPr>
          <p:nvPr/>
        </p:nvSpPr>
        <p:spPr>
          <a:xfrm>
            <a:off x="7385080" y="4059111"/>
            <a:ext cx="1651047" cy="47548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lang="en-US" sz="12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00" dirty="0">
                <a:latin typeface="Open Sans" panose="020B0606030504020204" pitchFamily="34" charset="0"/>
                <a:ea typeface="Open Sans" panose="020B0606030504020204" pitchFamily="34" charset="0"/>
                <a:cs typeface="Open Sans" panose="020B0606030504020204" pitchFamily="34" charset="0"/>
              </a:rPr>
              <a:t>API Gateway, Rate limiting &amp; throttling, Message size validation, Data search range</a:t>
            </a:r>
          </a:p>
        </p:txBody>
      </p:sp>
      <p:sp>
        <p:nvSpPr>
          <p:cNvPr id="28" name="Text Placeholder 2">
            <a:extLst>
              <a:ext uri="{FF2B5EF4-FFF2-40B4-BE49-F238E27FC236}">
                <a16:creationId xmlns:a16="http://schemas.microsoft.com/office/drawing/2014/main" id="{B3BEB43A-028A-4B83-808B-05EBEF24A0E7}"/>
              </a:ext>
            </a:extLst>
          </p:cNvPr>
          <p:cNvSpPr txBox="1">
            <a:spLocks/>
          </p:cNvSpPr>
          <p:nvPr/>
        </p:nvSpPr>
        <p:spPr>
          <a:xfrm>
            <a:off x="3578055" y="4083192"/>
            <a:ext cx="1645922" cy="475488"/>
          </a:xfrm>
          <a:prstGeom prst="rect">
            <a:avLst/>
          </a:prstGeom>
        </p:spPr>
        <p:txBody>
          <a:bodyPr vert="horz" lIns="0" tIns="0" rIns="0" bIns="0" rtlCol="0">
            <a:noAutofit/>
          </a:bodyPr>
          <a:lstStyle>
            <a:defPPr>
              <a:defRPr lang="en-US"/>
            </a:defPPr>
            <a:lvl1pPr indent="0">
              <a:lnSpc>
                <a:spcPct val="100000"/>
              </a:lnSpc>
              <a:spcBef>
                <a:spcPts val="1000"/>
              </a:spcBef>
              <a:buClr>
                <a:schemeClr val="accent5"/>
              </a:buClr>
              <a:buSzPct val="75000"/>
              <a:buFont typeface="Arial" panose="020B0604020202020204" pitchFamily="34" charset="0"/>
              <a:buNone/>
              <a:defRPr sz="1000" spc="-30">
                <a:ea typeface="Open Sans" charset="0"/>
                <a:cs typeface="Open Sans" charset="0"/>
              </a:defRPr>
            </a:lvl1pPr>
            <a:lvl2pPr marL="685800" indent="-228600">
              <a:lnSpc>
                <a:spcPct val="100000"/>
              </a:lnSpc>
              <a:spcBef>
                <a:spcPts val="500"/>
              </a:spcBef>
              <a:buClr>
                <a:schemeClr val="accent5"/>
              </a:buClr>
              <a:buSzPct val="75000"/>
              <a:buFont typeface="Arial" panose="020B0604020202020204" pitchFamily="34" charset="0"/>
              <a:buChar char="•"/>
              <a:defRPr spc="-30">
                <a:ea typeface="Open Sans" charset="0"/>
                <a:cs typeface="Open Sans" charset="0"/>
              </a:defRPr>
            </a:lvl2pPr>
            <a:lvl3pPr marL="1143000" indent="-228600">
              <a:lnSpc>
                <a:spcPct val="100000"/>
              </a:lnSpc>
              <a:spcBef>
                <a:spcPts val="500"/>
              </a:spcBef>
              <a:buClr>
                <a:schemeClr val="accent5"/>
              </a:buClr>
              <a:buSzPct val="75000"/>
              <a:buFont typeface="Arial" panose="020B0604020202020204" pitchFamily="34" charset="0"/>
              <a:buChar char="•"/>
              <a:defRPr sz="1600" spc="-30">
                <a:ea typeface="Open Sans" charset="0"/>
                <a:cs typeface="Open Sans" charset="0"/>
              </a:defRPr>
            </a:lvl3pPr>
            <a:lvl4pPr marL="1600200" indent="-228600">
              <a:lnSpc>
                <a:spcPct val="100000"/>
              </a:lnSpc>
              <a:spcBef>
                <a:spcPts val="500"/>
              </a:spcBef>
              <a:buClr>
                <a:schemeClr val="accent5"/>
              </a:buClr>
              <a:buSzPct val="75000"/>
              <a:buFont typeface="Arial" panose="020B0604020202020204" pitchFamily="34" charset="0"/>
              <a:buChar char="•"/>
              <a:defRPr sz="1400" spc="-30">
                <a:ea typeface="Open Sans" charset="0"/>
                <a:cs typeface="Open Sans" charset="0"/>
              </a:defRPr>
            </a:lvl4pPr>
            <a:lvl5pPr marL="2057400" indent="-228600">
              <a:lnSpc>
                <a:spcPct val="100000"/>
              </a:lnSpc>
              <a:spcBef>
                <a:spcPts val="500"/>
              </a:spcBef>
              <a:buClr>
                <a:schemeClr val="accent5"/>
              </a:buClr>
              <a:buSzPct val="75000"/>
              <a:buFont typeface="Arial" panose="020B0604020202020204" pitchFamily="34" charset="0"/>
              <a:buChar char="•"/>
              <a:defRPr sz="1400" spc="-30">
                <a:ea typeface="Open Sans" charset="0"/>
                <a:cs typeface="Open Sans"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latin typeface="Open Sans" panose="020B0606030504020204" pitchFamily="34" charset="0"/>
                <a:ea typeface="Open Sans" panose="020B0606030504020204" pitchFamily="34" charset="0"/>
                <a:cs typeface="Open Sans" panose="020B0606030504020204" pitchFamily="34" charset="0"/>
              </a:rPr>
              <a:t>Query </a:t>
            </a:r>
            <a:r>
              <a:rPr lang="en-US" dirty="0" err="1">
                <a:latin typeface="Open Sans" panose="020B0606030504020204" pitchFamily="34" charset="0"/>
                <a:ea typeface="Open Sans" panose="020B0606030504020204" pitchFamily="34" charset="0"/>
                <a:cs typeface="Open Sans" panose="020B0606030504020204" pitchFamily="34" charset="0"/>
              </a:rPr>
              <a:t>param</a:t>
            </a:r>
            <a:r>
              <a:rPr lang="en-US" dirty="0">
                <a:latin typeface="Open Sans" panose="020B0606030504020204" pitchFamily="34" charset="0"/>
                <a:ea typeface="Open Sans" panose="020B0606030504020204" pitchFamily="34" charset="0"/>
                <a:cs typeface="Open Sans" panose="020B0606030504020204" pitchFamily="34" charset="0"/>
              </a:rPr>
              <a:t> validation, schema validation</a:t>
            </a:r>
          </a:p>
        </p:txBody>
      </p:sp>
      <p:sp>
        <p:nvSpPr>
          <p:cNvPr id="29" name="Text Placeholder 2">
            <a:extLst>
              <a:ext uri="{FF2B5EF4-FFF2-40B4-BE49-F238E27FC236}">
                <a16:creationId xmlns:a16="http://schemas.microsoft.com/office/drawing/2014/main" id="{0F0D089E-667B-427D-836F-AC888F842EAC}"/>
              </a:ext>
            </a:extLst>
          </p:cNvPr>
          <p:cNvSpPr txBox="1">
            <a:spLocks/>
          </p:cNvSpPr>
          <p:nvPr/>
        </p:nvSpPr>
        <p:spPr>
          <a:xfrm>
            <a:off x="9296281" y="4055140"/>
            <a:ext cx="1649146" cy="47548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lang="en-US" sz="12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00" dirty="0">
                <a:latin typeface="Open Sans" panose="020B0606030504020204" pitchFamily="34" charset="0"/>
                <a:ea typeface="Open Sans" panose="020B0606030504020204" pitchFamily="34" charset="0"/>
                <a:cs typeface="Open Sans" panose="020B0606030504020204" pitchFamily="34" charset="0"/>
              </a:rPr>
              <a:t>Transport Layer Security, Digital Signatures</a:t>
            </a:r>
          </a:p>
        </p:txBody>
      </p:sp>
      <p:sp>
        <p:nvSpPr>
          <p:cNvPr id="30" name="Text Placeholder 2">
            <a:extLst>
              <a:ext uri="{FF2B5EF4-FFF2-40B4-BE49-F238E27FC236}">
                <a16:creationId xmlns:a16="http://schemas.microsoft.com/office/drawing/2014/main" id="{5ECFA8D6-E7DC-4BF0-BEC4-25618B7FAF31}"/>
              </a:ext>
            </a:extLst>
          </p:cNvPr>
          <p:cNvSpPr txBox="1">
            <a:spLocks/>
          </p:cNvSpPr>
          <p:nvPr/>
        </p:nvSpPr>
        <p:spPr>
          <a:xfrm>
            <a:off x="5484131" y="4086247"/>
            <a:ext cx="1651047" cy="475488"/>
          </a:xfrm>
          <a:prstGeom prst="rect">
            <a:avLst/>
          </a:prstGeom>
        </p:spPr>
        <p:txBody>
          <a:bodyPr vert="horz" lIns="0" tIns="0" rIns="0" bIns="0" rtlCol="0">
            <a:noAutofit/>
          </a:bodyPr>
          <a:lstStyle>
            <a:defPPr>
              <a:defRPr lang="en-US"/>
            </a:defPPr>
            <a:lvl1pPr indent="0">
              <a:lnSpc>
                <a:spcPct val="100000"/>
              </a:lnSpc>
              <a:spcBef>
                <a:spcPts val="1000"/>
              </a:spcBef>
              <a:buClr>
                <a:schemeClr val="accent5"/>
              </a:buClr>
              <a:buSzPct val="75000"/>
              <a:buFont typeface="Arial" panose="020B0604020202020204" pitchFamily="34" charset="0"/>
              <a:buNone/>
              <a:defRPr sz="1000" spc="-30">
                <a:ea typeface="Open Sans" charset="0"/>
                <a:cs typeface="Open Sans" charset="0"/>
              </a:defRPr>
            </a:lvl1pPr>
            <a:lvl2pPr marL="685800" indent="-228600">
              <a:lnSpc>
                <a:spcPct val="100000"/>
              </a:lnSpc>
              <a:spcBef>
                <a:spcPts val="500"/>
              </a:spcBef>
              <a:buClr>
                <a:schemeClr val="accent5"/>
              </a:buClr>
              <a:buSzPct val="75000"/>
              <a:buFont typeface="Arial" panose="020B0604020202020204" pitchFamily="34" charset="0"/>
              <a:buChar char="•"/>
              <a:defRPr spc="-30">
                <a:ea typeface="Open Sans" charset="0"/>
                <a:cs typeface="Open Sans" charset="0"/>
              </a:defRPr>
            </a:lvl2pPr>
            <a:lvl3pPr marL="1143000" indent="-228600">
              <a:lnSpc>
                <a:spcPct val="100000"/>
              </a:lnSpc>
              <a:spcBef>
                <a:spcPts val="500"/>
              </a:spcBef>
              <a:buClr>
                <a:schemeClr val="accent5"/>
              </a:buClr>
              <a:buSzPct val="75000"/>
              <a:buFont typeface="Arial" panose="020B0604020202020204" pitchFamily="34" charset="0"/>
              <a:buChar char="•"/>
              <a:defRPr sz="1600" spc="-30">
                <a:ea typeface="Open Sans" charset="0"/>
                <a:cs typeface="Open Sans" charset="0"/>
              </a:defRPr>
            </a:lvl3pPr>
            <a:lvl4pPr marL="1600200" indent="-228600">
              <a:lnSpc>
                <a:spcPct val="100000"/>
              </a:lnSpc>
              <a:spcBef>
                <a:spcPts val="500"/>
              </a:spcBef>
              <a:buClr>
                <a:schemeClr val="accent5"/>
              </a:buClr>
              <a:buSzPct val="75000"/>
              <a:buFont typeface="Arial" panose="020B0604020202020204" pitchFamily="34" charset="0"/>
              <a:buChar char="•"/>
              <a:defRPr sz="1400" spc="-30">
                <a:ea typeface="Open Sans" charset="0"/>
                <a:cs typeface="Open Sans" charset="0"/>
              </a:defRPr>
            </a:lvl4pPr>
            <a:lvl5pPr marL="2057400" indent="-228600">
              <a:lnSpc>
                <a:spcPct val="100000"/>
              </a:lnSpc>
              <a:spcBef>
                <a:spcPts val="500"/>
              </a:spcBef>
              <a:buClr>
                <a:schemeClr val="accent5"/>
              </a:buClr>
              <a:buSzPct val="75000"/>
              <a:buFont typeface="Arial" panose="020B0604020202020204" pitchFamily="34" charset="0"/>
              <a:buChar char="•"/>
              <a:defRPr sz="1400" spc="-30">
                <a:ea typeface="Open Sans" charset="0"/>
                <a:cs typeface="Open Sans"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latin typeface="Open Sans" panose="020B0606030504020204" pitchFamily="34" charset="0"/>
                <a:ea typeface="Open Sans" panose="020B0606030504020204" pitchFamily="34" charset="0"/>
                <a:cs typeface="Open Sans" panose="020B0606030504020204" pitchFamily="34" charset="0"/>
              </a:rPr>
              <a:t>Secret and Token based authentication and authorization</a:t>
            </a:r>
          </a:p>
        </p:txBody>
      </p:sp>
      <p:sp>
        <p:nvSpPr>
          <p:cNvPr id="32" name="Text Placeholder 2">
            <a:extLst>
              <a:ext uri="{FF2B5EF4-FFF2-40B4-BE49-F238E27FC236}">
                <a16:creationId xmlns:a16="http://schemas.microsoft.com/office/drawing/2014/main" id="{097DC7DF-2934-416C-9A11-66CF06A9FA91}"/>
              </a:ext>
            </a:extLst>
          </p:cNvPr>
          <p:cNvSpPr txBox="1">
            <a:spLocks/>
          </p:cNvSpPr>
          <p:nvPr/>
        </p:nvSpPr>
        <p:spPr>
          <a:xfrm>
            <a:off x="1671979" y="5194826"/>
            <a:ext cx="1645920" cy="475488"/>
          </a:xfrm>
          <a:prstGeom prst="rect">
            <a:avLst/>
          </a:prstGeom>
        </p:spPr>
        <p:txBody>
          <a:bodyPr vert="horz" lIns="0" tIns="0" rIns="0" bIns="0" rtlCol="0">
            <a:noAutofit/>
          </a:bodyPr>
          <a:lstStyle>
            <a:defPPr>
              <a:defRPr lang="en-US"/>
            </a:defPPr>
            <a:lvl1pPr indent="0">
              <a:lnSpc>
                <a:spcPct val="100000"/>
              </a:lnSpc>
              <a:spcBef>
                <a:spcPts val="1000"/>
              </a:spcBef>
              <a:buClr>
                <a:schemeClr val="accent5"/>
              </a:buClr>
              <a:buSzPct val="75000"/>
              <a:buFont typeface="Arial" panose="020B0604020202020204" pitchFamily="34" charset="0"/>
              <a:buNone/>
              <a:defRPr sz="1000" spc="-30">
                <a:ea typeface="Open Sans" charset="0"/>
                <a:cs typeface="Open Sans" charset="0"/>
              </a:defRPr>
            </a:lvl1pPr>
            <a:lvl2pPr marL="685800" indent="-228600">
              <a:lnSpc>
                <a:spcPct val="100000"/>
              </a:lnSpc>
              <a:spcBef>
                <a:spcPts val="500"/>
              </a:spcBef>
              <a:buClr>
                <a:schemeClr val="accent5"/>
              </a:buClr>
              <a:buSzPct val="75000"/>
              <a:buFont typeface="Arial" panose="020B0604020202020204" pitchFamily="34" charset="0"/>
              <a:buChar char="•"/>
              <a:defRPr spc="-30">
                <a:ea typeface="Open Sans" charset="0"/>
                <a:cs typeface="Open Sans" charset="0"/>
              </a:defRPr>
            </a:lvl2pPr>
            <a:lvl3pPr marL="1143000" indent="-228600">
              <a:lnSpc>
                <a:spcPct val="100000"/>
              </a:lnSpc>
              <a:spcBef>
                <a:spcPts val="500"/>
              </a:spcBef>
              <a:buClr>
                <a:schemeClr val="accent5"/>
              </a:buClr>
              <a:buSzPct val="75000"/>
              <a:buFont typeface="Arial" panose="020B0604020202020204" pitchFamily="34" charset="0"/>
              <a:buChar char="•"/>
              <a:defRPr sz="1600" spc="-30">
                <a:ea typeface="Open Sans" charset="0"/>
                <a:cs typeface="Open Sans" charset="0"/>
              </a:defRPr>
            </a:lvl3pPr>
            <a:lvl4pPr marL="1600200" indent="-228600">
              <a:lnSpc>
                <a:spcPct val="100000"/>
              </a:lnSpc>
              <a:spcBef>
                <a:spcPts val="500"/>
              </a:spcBef>
              <a:buClr>
                <a:schemeClr val="accent5"/>
              </a:buClr>
              <a:buSzPct val="75000"/>
              <a:buFont typeface="Arial" panose="020B0604020202020204" pitchFamily="34" charset="0"/>
              <a:buChar char="•"/>
              <a:defRPr sz="1400" spc="-30">
                <a:ea typeface="Open Sans" charset="0"/>
                <a:cs typeface="Open Sans" charset="0"/>
              </a:defRPr>
            </a:lvl4pPr>
            <a:lvl5pPr marL="2057400" indent="-228600">
              <a:lnSpc>
                <a:spcPct val="100000"/>
              </a:lnSpc>
              <a:spcBef>
                <a:spcPts val="500"/>
              </a:spcBef>
              <a:buClr>
                <a:schemeClr val="accent5"/>
              </a:buClr>
              <a:buSzPct val="75000"/>
              <a:buFont typeface="Arial" panose="020B0604020202020204" pitchFamily="34" charset="0"/>
              <a:buChar char="•"/>
              <a:defRPr sz="1400" spc="-30">
                <a:ea typeface="Open Sans" charset="0"/>
                <a:cs typeface="Open Sans"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latin typeface="Open Sans" panose="020B0606030504020204" pitchFamily="34" charset="0"/>
                <a:ea typeface="Open Sans" panose="020B0606030504020204" pitchFamily="34" charset="0"/>
                <a:cs typeface="Open Sans" panose="020B0606030504020204" pitchFamily="34" charset="0"/>
              </a:rPr>
              <a:t>API Gateway, Centralized Identity management Systems, TLS 1.2, API Security Testing Tools</a:t>
            </a:r>
          </a:p>
        </p:txBody>
      </p:sp>
      <p:sp>
        <p:nvSpPr>
          <p:cNvPr id="33" name="Text Placeholder 2">
            <a:extLst>
              <a:ext uri="{FF2B5EF4-FFF2-40B4-BE49-F238E27FC236}">
                <a16:creationId xmlns:a16="http://schemas.microsoft.com/office/drawing/2014/main" id="{FEA41ACD-CD8D-46A3-8582-F5BD3577BC30}"/>
              </a:ext>
            </a:extLst>
          </p:cNvPr>
          <p:cNvSpPr txBox="1">
            <a:spLocks/>
          </p:cNvSpPr>
          <p:nvPr/>
        </p:nvSpPr>
        <p:spPr>
          <a:xfrm>
            <a:off x="7385080" y="5170743"/>
            <a:ext cx="1651047" cy="47548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lang="en-US" sz="12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00" dirty="0">
                <a:latin typeface="Open Sans" panose="020B0606030504020204" pitchFamily="34" charset="0"/>
                <a:ea typeface="Open Sans" panose="020B0606030504020204" pitchFamily="34" charset="0"/>
                <a:cs typeface="Open Sans" panose="020B0606030504020204" pitchFamily="34" charset="0"/>
              </a:rPr>
              <a:t>API Gateway, Rate limiting &amp; throttling, Message size validation, Data search range</a:t>
            </a:r>
          </a:p>
        </p:txBody>
      </p:sp>
      <p:sp>
        <p:nvSpPr>
          <p:cNvPr id="34" name="Text Placeholder 2">
            <a:extLst>
              <a:ext uri="{FF2B5EF4-FFF2-40B4-BE49-F238E27FC236}">
                <a16:creationId xmlns:a16="http://schemas.microsoft.com/office/drawing/2014/main" id="{08079473-8C32-4392-BD22-EBAF8F6EB13A}"/>
              </a:ext>
            </a:extLst>
          </p:cNvPr>
          <p:cNvSpPr txBox="1">
            <a:spLocks/>
          </p:cNvSpPr>
          <p:nvPr/>
        </p:nvSpPr>
        <p:spPr>
          <a:xfrm>
            <a:off x="3578055" y="5194824"/>
            <a:ext cx="1645922" cy="475488"/>
          </a:xfrm>
          <a:prstGeom prst="rect">
            <a:avLst/>
          </a:prstGeom>
        </p:spPr>
        <p:txBody>
          <a:bodyPr vert="horz" lIns="0" tIns="0" rIns="0" bIns="0" rtlCol="0">
            <a:noAutofit/>
          </a:bodyPr>
          <a:lstStyle>
            <a:defPPr>
              <a:defRPr lang="en-US"/>
            </a:defPPr>
            <a:lvl1pPr indent="0">
              <a:lnSpc>
                <a:spcPct val="100000"/>
              </a:lnSpc>
              <a:spcBef>
                <a:spcPts val="1000"/>
              </a:spcBef>
              <a:buClr>
                <a:schemeClr val="accent5"/>
              </a:buClr>
              <a:buSzPct val="75000"/>
              <a:buFont typeface="Arial" panose="020B0604020202020204" pitchFamily="34" charset="0"/>
              <a:buNone/>
              <a:defRPr sz="1000" spc="-30">
                <a:ea typeface="Open Sans" charset="0"/>
                <a:cs typeface="Open Sans" charset="0"/>
              </a:defRPr>
            </a:lvl1pPr>
            <a:lvl2pPr marL="685800" indent="-228600">
              <a:lnSpc>
                <a:spcPct val="100000"/>
              </a:lnSpc>
              <a:spcBef>
                <a:spcPts val="500"/>
              </a:spcBef>
              <a:buClr>
                <a:schemeClr val="accent5"/>
              </a:buClr>
              <a:buSzPct val="75000"/>
              <a:buFont typeface="Arial" panose="020B0604020202020204" pitchFamily="34" charset="0"/>
              <a:buChar char="•"/>
              <a:defRPr spc="-30">
                <a:ea typeface="Open Sans" charset="0"/>
                <a:cs typeface="Open Sans" charset="0"/>
              </a:defRPr>
            </a:lvl2pPr>
            <a:lvl3pPr marL="1143000" indent="-228600">
              <a:lnSpc>
                <a:spcPct val="100000"/>
              </a:lnSpc>
              <a:spcBef>
                <a:spcPts val="500"/>
              </a:spcBef>
              <a:buClr>
                <a:schemeClr val="accent5"/>
              </a:buClr>
              <a:buSzPct val="75000"/>
              <a:buFont typeface="Arial" panose="020B0604020202020204" pitchFamily="34" charset="0"/>
              <a:buChar char="•"/>
              <a:defRPr sz="1600" spc="-30">
                <a:ea typeface="Open Sans" charset="0"/>
                <a:cs typeface="Open Sans" charset="0"/>
              </a:defRPr>
            </a:lvl3pPr>
            <a:lvl4pPr marL="1600200" indent="-228600">
              <a:lnSpc>
                <a:spcPct val="100000"/>
              </a:lnSpc>
              <a:spcBef>
                <a:spcPts val="500"/>
              </a:spcBef>
              <a:buClr>
                <a:schemeClr val="accent5"/>
              </a:buClr>
              <a:buSzPct val="75000"/>
              <a:buFont typeface="Arial" panose="020B0604020202020204" pitchFamily="34" charset="0"/>
              <a:buChar char="•"/>
              <a:defRPr sz="1400" spc="-30">
                <a:ea typeface="Open Sans" charset="0"/>
                <a:cs typeface="Open Sans" charset="0"/>
              </a:defRPr>
            </a:lvl4pPr>
            <a:lvl5pPr marL="2057400" indent="-228600">
              <a:lnSpc>
                <a:spcPct val="100000"/>
              </a:lnSpc>
              <a:spcBef>
                <a:spcPts val="500"/>
              </a:spcBef>
              <a:buClr>
                <a:schemeClr val="accent5"/>
              </a:buClr>
              <a:buSzPct val="75000"/>
              <a:buFont typeface="Arial" panose="020B0604020202020204" pitchFamily="34" charset="0"/>
              <a:buChar char="•"/>
              <a:defRPr sz="1400" spc="-30">
                <a:ea typeface="Open Sans" charset="0"/>
                <a:cs typeface="Open Sans"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latin typeface="Open Sans" panose="020B0606030504020204" pitchFamily="34" charset="0"/>
                <a:ea typeface="Open Sans" panose="020B0606030504020204" pitchFamily="34" charset="0"/>
                <a:cs typeface="Open Sans" panose="020B0606030504020204" pitchFamily="34" charset="0"/>
              </a:rPr>
              <a:t>Query </a:t>
            </a:r>
            <a:r>
              <a:rPr lang="en-US" dirty="0" err="1">
                <a:latin typeface="Open Sans" panose="020B0606030504020204" pitchFamily="34" charset="0"/>
                <a:ea typeface="Open Sans" panose="020B0606030504020204" pitchFamily="34" charset="0"/>
                <a:cs typeface="Open Sans" panose="020B0606030504020204" pitchFamily="34" charset="0"/>
              </a:rPr>
              <a:t>param</a:t>
            </a:r>
            <a:r>
              <a:rPr lang="en-US" dirty="0">
                <a:latin typeface="Open Sans" panose="020B0606030504020204" pitchFamily="34" charset="0"/>
                <a:ea typeface="Open Sans" panose="020B0606030504020204" pitchFamily="34" charset="0"/>
                <a:cs typeface="Open Sans" panose="020B0606030504020204" pitchFamily="34" charset="0"/>
              </a:rPr>
              <a:t> validation, schema validation JSV and XSD</a:t>
            </a:r>
          </a:p>
        </p:txBody>
      </p:sp>
      <p:sp>
        <p:nvSpPr>
          <p:cNvPr id="35" name="Text Placeholder 2">
            <a:extLst>
              <a:ext uri="{FF2B5EF4-FFF2-40B4-BE49-F238E27FC236}">
                <a16:creationId xmlns:a16="http://schemas.microsoft.com/office/drawing/2014/main" id="{AA146DE1-BDCB-46B1-B8EF-0FA5285B1E8C}"/>
              </a:ext>
            </a:extLst>
          </p:cNvPr>
          <p:cNvSpPr txBox="1">
            <a:spLocks/>
          </p:cNvSpPr>
          <p:nvPr/>
        </p:nvSpPr>
        <p:spPr>
          <a:xfrm>
            <a:off x="9296281" y="5166772"/>
            <a:ext cx="1649146" cy="47548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lang="en-US" sz="12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00" dirty="0">
                <a:latin typeface="Open Sans" panose="020B0606030504020204" pitchFamily="34" charset="0"/>
                <a:ea typeface="Open Sans" panose="020B0606030504020204" pitchFamily="34" charset="0"/>
                <a:cs typeface="Open Sans" panose="020B0606030504020204" pitchFamily="34" charset="0"/>
              </a:rPr>
              <a:t>SSL/ TLS1.2, Digital Signature's </a:t>
            </a:r>
          </a:p>
        </p:txBody>
      </p:sp>
      <p:sp>
        <p:nvSpPr>
          <p:cNvPr id="36" name="Text Placeholder 2">
            <a:extLst>
              <a:ext uri="{FF2B5EF4-FFF2-40B4-BE49-F238E27FC236}">
                <a16:creationId xmlns:a16="http://schemas.microsoft.com/office/drawing/2014/main" id="{281CA704-D561-4FCD-B3C7-FA251535F786}"/>
              </a:ext>
            </a:extLst>
          </p:cNvPr>
          <p:cNvSpPr txBox="1">
            <a:spLocks/>
          </p:cNvSpPr>
          <p:nvPr/>
        </p:nvSpPr>
        <p:spPr>
          <a:xfrm>
            <a:off x="5484131" y="5197879"/>
            <a:ext cx="1651047" cy="475488"/>
          </a:xfrm>
          <a:prstGeom prst="rect">
            <a:avLst/>
          </a:prstGeom>
        </p:spPr>
        <p:txBody>
          <a:bodyPr vert="horz" lIns="0" tIns="0" rIns="0" bIns="0" rtlCol="0">
            <a:noAutofit/>
          </a:bodyPr>
          <a:lstStyle>
            <a:defPPr>
              <a:defRPr lang="en-US"/>
            </a:defPPr>
            <a:lvl1pPr indent="0">
              <a:lnSpc>
                <a:spcPct val="100000"/>
              </a:lnSpc>
              <a:spcBef>
                <a:spcPts val="1000"/>
              </a:spcBef>
              <a:buClr>
                <a:schemeClr val="accent5"/>
              </a:buClr>
              <a:buSzPct val="75000"/>
              <a:buFont typeface="Arial" panose="020B0604020202020204" pitchFamily="34" charset="0"/>
              <a:buNone/>
              <a:defRPr sz="1000" spc="-30">
                <a:ea typeface="Open Sans" charset="0"/>
                <a:cs typeface="Open Sans" charset="0"/>
              </a:defRPr>
            </a:lvl1pPr>
            <a:lvl2pPr marL="685800" indent="-228600">
              <a:lnSpc>
                <a:spcPct val="100000"/>
              </a:lnSpc>
              <a:spcBef>
                <a:spcPts val="500"/>
              </a:spcBef>
              <a:buClr>
                <a:schemeClr val="accent5"/>
              </a:buClr>
              <a:buSzPct val="75000"/>
              <a:buFont typeface="Arial" panose="020B0604020202020204" pitchFamily="34" charset="0"/>
              <a:buChar char="•"/>
              <a:defRPr spc="-30">
                <a:ea typeface="Open Sans" charset="0"/>
                <a:cs typeface="Open Sans" charset="0"/>
              </a:defRPr>
            </a:lvl2pPr>
            <a:lvl3pPr marL="1143000" indent="-228600">
              <a:lnSpc>
                <a:spcPct val="100000"/>
              </a:lnSpc>
              <a:spcBef>
                <a:spcPts val="500"/>
              </a:spcBef>
              <a:buClr>
                <a:schemeClr val="accent5"/>
              </a:buClr>
              <a:buSzPct val="75000"/>
              <a:buFont typeface="Arial" panose="020B0604020202020204" pitchFamily="34" charset="0"/>
              <a:buChar char="•"/>
              <a:defRPr sz="1600" spc="-30">
                <a:ea typeface="Open Sans" charset="0"/>
                <a:cs typeface="Open Sans" charset="0"/>
              </a:defRPr>
            </a:lvl3pPr>
            <a:lvl4pPr marL="1600200" indent="-228600">
              <a:lnSpc>
                <a:spcPct val="100000"/>
              </a:lnSpc>
              <a:spcBef>
                <a:spcPts val="500"/>
              </a:spcBef>
              <a:buClr>
                <a:schemeClr val="accent5"/>
              </a:buClr>
              <a:buSzPct val="75000"/>
              <a:buFont typeface="Arial" panose="020B0604020202020204" pitchFamily="34" charset="0"/>
              <a:buChar char="•"/>
              <a:defRPr sz="1400" spc="-30">
                <a:ea typeface="Open Sans" charset="0"/>
                <a:cs typeface="Open Sans" charset="0"/>
              </a:defRPr>
            </a:lvl4pPr>
            <a:lvl5pPr marL="2057400" indent="-228600">
              <a:lnSpc>
                <a:spcPct val="100000"/>
              </a:lnSpc>
              <a:spcBef>
                <a:spcPts val="500"/>
              </a:spcBef>
              <a:buClr>
                <a:schemeClr val="accent5"/>
              </a:buClr>
              <a:buSzPct val="75000"/>
              <a:buFont typeface="Arial" panose="020B0604020202020204" pitchFamily="34" charset="0"/>
              <a:buChar char="•"/>
              <a:defRPr sz="1400" spc="-30">
                <a:ea typeface="Open Sans" charset="0"/>
                <a:cs typeface="Open Sans"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err="1">
                <a:latin typeface="Open Sans" panose="020B0606030504020204" pitchFamily="34" charset="0"/>
                <a:ea typeface="Open Sans" panose="020B0606030504020204" pitchFamily="34" charset="0"/>
                <a:cs typeface="Open Sans" panose="020B0606030504020204" pitchFamily="34" charset="0"/>
              </a:rPr>
              <a:t>Oauth</a:t>
            </a:r>
            <a:r>
              <a:rPr lang="en-US" dirty="0">
                <a:latin typeface="Open Sans" panose="020B0606030504020204" pitchFamily="34" charset="0"/>
                <a:ea typeface="Open Sans" panose="020B0606030504020204" pitchFamily="34" charset="0"/>
                <a:cs typeface="Open Sans" panose="020B0606030504020204" pitchFamily="34" charset="0"/>
              </a:rPr>
              <a:t> 2.0</a:t>
            </a:r>
          </a:p>
        </p:txBody>
      </p:sp>
      <p:sp>
        <p:nvSpPr>
          <p:cNvPr id="38" name="Rectangle 37">
            <a:extLst>
              <a:ext uri="{FF2B5EF4-FFF2-40B4-BE49-F238E27FC236}">
                <a16:creationId xmlns:a16="http://schemas.microsoft.com/office/drawing/2014/main" id="{3B459E92-F051-48EF-A791-682F15EDC232}"/>
              </a:ext>
            </a:extLst>
          </p:cNvPr>
          <p:cNvSpPr/>
          <p:nvPr/>
        </p:nvSpPr>
        <p:spPr>
          <a:xfrm>
            <a:off x="1275561" y="2305879"/>
            <a:ext cx="353943" cy="1448473"/>
          </a:xfrm>
          <a:prstGeom prst="rect">
            <a:avLst/>
          </a:prstGeom>
        </p:spPr>
        <p:txBody>
          <a:bodyPr vert="vert270"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spc="300" dirty="0">
                <a:solidFill>
                  <a:srgbClr val="000000"/>
                </a:solidFill>
                <a:latin typeface="Open Sans"/>
              </a:rPr>
              <a:t>DESCRIPTION</a:t>
            </a:r>
            <a:endParaRPr kumimoji="0" lang="en-US" sz="1100" b="1" i="0" u="none" strike="noStrike" kern="1200" cap="none" spc="300" normalizeH="0" baseline="0" noProof="0" dirty="0">
              <a:ln>
                <a:noFill/>
              </a:ln>
              <a:solidFill>
                <a:srgbClr val="000000"/>
              </a:solidFill>
              <a:effectLst/>
              <a:uLnTx/>
              <a:uFillTx/>
              <a:latin typeface="Open Sans"/>
            </a:endParaRPr>
          </a:p>
        </p:txBody>
      </p:sp>
      <p:sp>
        <p:nvSpPr>
          <p:cNvPr id="39" name="Rectangle 38">
            <a:extLst>
              <a:ext uri="{FF2B5EF4-FFF2-40B4-BE49-F238E27FC236}">
                <a16:creationId xmlns:a16="http://schemas.microsoft.com/office/drawing/2014/main" id="{13974E59-5262-4FB3-8042-9154671083BC}"/>
              </a:ext>
            </a:extLst>
          </p:cNvPr>
          <p:cNvSpPr/>
          <p:nvPr/>
        </p:nvSpPr>
        <p:spPr>
          <a:xfrm>
            <a:off x="1275561" y="4044733"/>
            <a:ext cx="353943" cy="1055738"/>
          </a:xfrm>
          <a:prstGeom prst="rect">
            <a:avLst/>
          </a:prstGeom>
        </p:spPr>
        <p:txBody>
          <a:bodyPr vert="vert270"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spc="300" dirty="0">
                <a:solidFill>
                  <a:srgbClr val="000000"/>
                </a:solidFill>
                <a:latin typeface="Open Sans"/>
              </a:rPr>
              <a:t>METHODS</a:t>
            </a:r>
            <a:endParaRPr kumimoji="0" lang="en-US" sz="1100" b="1" i="0" u="none" strike="noStrike" kern="1200" cap="none" spc="300" normalizeH="0" baseline="0" noProof="0" dirty="0">
              <a:ln>
                <a:noFill/>
              </a:ln>
              <a:solidFill>
                <a:srgbClr val="000000"/>
              </a:solidFill>
              <a:effectLst/>
              <a:uLnTx/>
              <a:uFillTx/>
              <a:latin typeface="Open Sans"/>
            </a:endParaRPr>
          </a:p>
        </p:txBody>
      </p:sp>
      <p:sp>
        <p:nvSpPr>
          <p:cNvPr id="40" name="Rectangle 39">
            <a:extLst>
              <a:ext uri="{FF2B5EF4-FFF2-40B4-BE49-F238E27FC236}">
                <a16:creationId xmlns:a16="http://schemas.microsoft.com/office/drawing/2014/main" id="{3CE7D7A0-C616-4635-BE25-D572F1F841D8}"/>
              </a:ext>
            </a:extLst>
          </p:cNvPr>
          <p:cNvSpPr/>
          <p:nvPr/>
        </p:nvSpPr>
        <p:spPr>
          <a:xfrm>
            <a:off x="1275561" y="5307977"/>
            <a:ext cx="353943" cy="747962"/>
          </a:xfrm>
          <a:prstGeom prst="rect">
            <a:avLst/>
          </a:prstGeom>
        </p:spPr>
        <p:txBody>
          <a:bodyPr vert="vert270"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spc="300" dirty="0">
                <a:solidFill>
                  <a:srgbClr val="000000"/>
                </a:solidFill>
                <a:latin typeface="Open Sans"/>
              </a:rPr>
              <a:t>TOOLS</a:t>
            </a:r>
            <a:endParaRPr kumimoji="0" lang="en-US" sz="1100" b="1" i="0" u="none" strike="noStrike" kern="1200" cap="none" spc="300" normalizeH="0" baseline="0" noProof="0" dirty="0">
              <a:ln>
                <a:noFill/>
              </a:ln>
              <a:solidFill>
                <a:srgbClr val="000000"/>
              </a:solidFill>
              <a:effectLst/>
              <a:uLnTx/>
              <a:uFillTx/>
              <a:latin typeface="Open Sans"/>
            </a:endParaRPr>
          </a:p>
        </p:txBody>
      </p:sp>
    </p:spTree>
    <p:extLst>
      <p:ext uri="{BB962C8B-B14F-4D97-AF65-F5344CB8AC3E}">
        <p14:creationId xmlns:p14="http://schemas.microsoft.com/office/powerpoint/2010/main" val="372089943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5">
            <a:extLst>
              <a:ext uri="{FF2B5EF4-FFF2-40B4-BE49-F238E27FC236}">
                <a16:creationId xmlns:a16="http://schemas.microsoft.com/office/drawing/2014/main" id="{BA5CB4C2-24BA-4E55-B691-D3E7C806547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774" r="14614"/>
          <a:stretch/>
        </p:blipFill>
        <p:spPr>
          <a:xfrm>
            <a:off x="0" y="0"/>
            <a:ext cx="12192000" cy="6858000"/>
          </a:xfrm>
          <a:prstGeom prst="rect">
            <a:avLst/>
          </a:prstGeom>
        </p:spPr>
      </p:pic>
      <p:sp>
        <p:nvSpPr>
          <p:cNvPr id="5" name="Rectangle 4">
            <a:extLst>
              <a:ext uri="{FF2B5EF4-FFF2-40B4-BE49-F238E27FC236}">
                <a16:creationId xmlns:a16="http://schemas.microsoft.com/office/drawing/2014/main" id="{A9058CEF-0EDF-4859-B5AD-463B5040C812}"/>
              </a:ext>
            </a:extLst>
          </p:cNvPr>
          <p:cNvSpPr/>
          <p:nvPr/>
        </p:nvSpPr>
        <p:spPr>
          <a:xfrm>
            <a:off x="0" y="0"/>
            <a:ext cx="12192000" cy="685800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01654B-DF73-4749-B3F8-CFBD4513BCA2}"/>
              </a:ext>
            </a:extLst>
          </p:cNvPr>
          <p:cNvSpPr/>
          <p:nvPr/>
        </p:nvSpPr>
        <p:spPr>
          <a:xfrm>
            <a:off x="949568" y="5078272"/>
            <a:ext cx="4457701" cy="1777866"/>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API Security Strategy</a:t>
            </a:r>
          </a:p>
        </p:txBody>
      </p:sp>
    </p:spTree>
    <p:extLst>
      <p:ext uri="{BB962C8B-B14F-4D97-AF65-F5344CB8AC3E}">
        <p14:creationId xmlns:p14="http://schemas.microsoft.com/office/powerpoint/2010/main" val="747346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2407537-8C10-491C-8EEB-AE022FF0A32C}"/>
              </a:ext>
            </a:extLst>
          </p:cNvPr>
          <p:cNvSpPr/>
          <p:nvPr/>
        </p:nvSpPr>
        <p:spPr>
          <a:xfrm>
            <a:off x="0" y="5054015"/>
            <a:ext cx="12192000" cy="1206112"/>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9" name="Title 5">
            <a:extLst>
              <a:ext uri="{FF2B5EF4-FFF2-40B4-BE49-F238E27FC236}">
                <a16:creationId xmlns:a16="http://schemas.microsoft.com/office/drawing/2014/main" id="{47396696-5BBF-44A6-B6A0-CE83BBD6BA98}"/>
              </a:ext>
            </a:extLst>
          </p:cNvPr>
          <p:cNvSpPr txBox="1">
            <a:spLocks/>
          </p:cNvSpPr>
          <p:nvPr/>
        </p:nvSpPr>
        <p:spPr>
          <a:xfrm>
            <a:off x="421341" y="381179"/>
            <a:ext cx="11170024" cy="594360"/>
          </a:xfrm>
          <a:prstGeom prst="rect">
            <a:avLst/>
          </a:prstGeom>
        </p:spPr>
        <p:txBody>
          <a:bodyPr vert="horz" lIns="0" tIns="45720" rIns="0" bIns="0" rtlCol="0" anchor="t" anchorCtr="0">
            <a:noAutofit/>
          </a:bodyPr>
          <a:lstStyle>
            <a:lvl1pPr algn="l" defTabSz="914400" rtl="0" eaLnBrk="1" latinLnBrk="0" hangingPunct="1">
              <a:lnSpc>
                <a:spcPct val="80000"/>
              </a:lnSpc>
              <a:spcBef>
                <a:spcPct val="0"/>
              </a:spcBef>
              <a:buNone/>
              <a:defRPr sz="2800" b="0" i="0" kern="1200" cap="none" spc="-1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3200" dirty="0">
                <a:latin typeface="+mj-lt"/>
              </a:rPr>
              <a:t>API Security Strategy</a:t>
            </a:r>
          </a:p>
        </p:txBody>
      </p:sp>
      <p:grpSp>
        <p:nvGrpSpPr>
          <p:cNvPr id="22" name="Group 21">
            <a:extLst>
              <a:ext uri="{FF2B5EF4-FFF2-40B4-BE49-F238E27FC236}">
                <a16:creationId xmlns:a16="http://schemas.microsoft.com/office/drawing/2014/main" id="{0DCFF0A4-F634-4DA7-BC41-4CFBD32A6603}"/>
              </a:ext>
            </a:extLst>
          </p:cNvPr>
          <p:cNvGrpSpPr/>
          <p:nvPr/>
        </p:nvGrpSpPr>
        <p:grpSpPr>
          <a:xfrm>
            <a:off x="4565694" y="993095"/>
            <a:ext cx="2737469" cy="2737468"/>
            <a:chOff x="3425354" y="1110095"/>
            <a:chExt cx="5343919" cy="5343880"/>
          </a:xfrm>
          <a:solidFill>
            <a:schemeClr val="tx2">
              <a:lumMod val="20000"/>
              <a:lumOff val="80000"/>
            </a:schemeClr>
          </a:solidFill>
        </p:grpSpPr>
        <p:grpSp>
          <p:nvGrpSpPr>
            <p:cNvPr id="23" name="Group 22">
              <a:extLst>
                <a:ext uri="{FF2B5EF4-FFF2-40B4-BE49-F238E27FC236}">
                  <a16:creationId xmlns:a16="http://schemas.microsoft.com/office/drawing/2014/main" id="{B2A9550A-BAA2-4FAA-A220-D9297D280F26}"/>
                </a:ext>
              </a:extLst>
            </p:cNvPr>
            <p:cNvGrpSpPr/>
            <p:nvPr/>
          </p:nvGrpSpPr>
          <p:grpSpPr>
            <a:xfrm>
              <a:off x="3425354" y="1110095"/>
              <a:ext cx="5343919" cy="5343880"/>
              <a:chOff x="3425345" y="1110100"/>
              <a:chExt cx="5343904" cy="5343906"/>
            </a:xfrm>
            <a:grpFill/>
          </p:grpSpPr>
          <p:grpSp>
            <p:nvGrpSpPr>
              <p:cNvPr id="25" name="Group 24">
                <a:extLst>
                  <a:ext uri="{FF2B5EF4-FFF2-40B4-BE49-F238E27FC236}">
                    <a16:creationId xmlns:a16="http://schemas.microsoft.com/office/drawing/2014/main" id="{845F242E-8C0E-4111-BC8E-D0CE6500E7E2}"/>
                  </a:ext>
                </a:extLst>
              </p:cNvPr>
              <p:cNvGrpSpPr/>
              <p:nvPr/>
            </p:nvGrpSpPr>
            <p:grpSpPr>
              <a:xfrm>
                <a:off x="3425345" y="1110100"/>
                <a:ext cx="5343904" cy="5343906"/>
                <a:chOff x="3425346" y="1110100"/>
                <a:chExt cx="5343902" cy="5343902"/>
              </a:xfrm>
              <a:grpFill/>
            </p:grpSpPr>
            <p:grpSp>
              <p:nvGrpSpPr>
                <p:cNvPr id="27" name="Group 26">
                  <a:extLst>
                    <a:ext uri="{FF2B5EF4-FFF2-40B4-BE49-F238E27FC236}">
                      <a16:creationId xmlns:a16="http://schemas.microsoft.com/office/drawing/2014/main" id="{8109E5C6-7395-4F04-B37F-0A7B824D6E32}"/>
                    </a:ext>
                  </a:extLst>
                </p:cNvPr>
                <p:cNvGrpSpPr/>
                <p:nvPr/>
              </p:nvGrpSpPr>
              <p:grpSpPr>
                <a:xfrm>
                  <a:off x="3425346" y="1110100"/>
                  <a:ext cx="5343902" cy="5343902"/>
                  <a:chOff x="3360030" y="956119"/>
                  <a:chExt cx="5343902" cy="5343902"/>
                </a:xfrm>
                <a:grpFill/>
              </p:grpSpPr>
              <p:grpSp>
                <p:nvGrpSpPr>
                  <p:cNvPr id="34" name="Group 156">
                    <a:extLst>
                      <a:ext uri="{FF2B5EF4-FFF2-40B4-BE49-F238E27FC236}">
                        <a16:creationId xmlns:a16="http://schemas.microsoft.com/office/drawing/2014/main" id="{ABE7B57D-363D-435A-AFE9-80D30174F1B4}"/>
                      </a:ext>
                    </a:extLst>
                  </p:cNvPr>
                  <p:cNvGrpSpPr>
                    <a:grpSpLocks noChangeAspect="1"/>
                  </p:cNvGrpSpPr>
                  <p:nvPr/>
                </p:nvGrpSpPr>
                <p:grpSpPr bwMode="auto">
                  <a:xfrm>
                    <a:off x="3360030" y="956119"/>
                    <a:ext cx="5343902" cy="5343902"/>
                    <a:chOff x="2449" y="765"/>
                    <a:chExt cx="2786" cy="2786"/>
                  </a:xfrm>
                  <a:grpFill/>
                </p:grpSpPr>
                <p:sp>
                  <p:nvSpPr>
                    <p:cNvPr id="40" name="Rectangle 157">
                      <a:extLst>
                        <a:ext uri="{FF2B5EF4-FFF2-40B4-BE49-F238E27FC236}">
                          <a16:creationId xmlns:a16="http://schemas.microsoft.com/office/drawing/2014/main" id="{C6F225E9-A8C1-40B6-9672-273C4964FABC}"/>
                        </a:ext>
                      </a:extLst>
                    </p:cNvPr>
                    <p:cNvSpPr>
                      <a:spLocks noChangeArrowheads="1"/>
                    </p:cNvSpPr>
                    <p:nvPr/>
                  </p:nvSpPr>
                  <p:spPr bwMode="auto">
                    <a:xfrm>
                      <a:off x="3866" y="2686"/>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1" name="Freeform 158">
                      <a:extLst>
                        <a:ext uri="{FF2B5EF4-FFF2-40B4-BE49-F238E27FC236}">
                          <a16:creationId xmlns:a16="http://schemas.microsoft.com/office/drawing/2014/main" id="{174BF8F4-9FDC-4E9A-85BC-D57C939498E5}"/>
                        </a:ext>
                      </a:extLst>
                    </p:cNvPr>
                    <p:cNvSpPr>
                      <a:spLocks/>
                    </p:cNvSpPr>
                    <p:nvPr/>
                  </p:nvSpPr>
                  <p:spPr bwMode="auto">
                    <a:xfrm>
                      <a:off x="3866" y="2686"/>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2" name="Freeform 159">
                      <a:extLst>
                        <a:ext uri="{FF2B5EF4-FFF2-40B4-BE49-F238E27FC236}">
                          <a16:creationId xmlns:a16="http://schemas.microsoft.com/office/drawing/2014/main" id="{2F8CAE1C-F0E9-41AA-9AAC-6F8D278C9D5F}"/>
                        </a:ext>
                      </a:extLst>
                    </p:cNvPr>
                    <p:cNvSpPr>
                      <a:spLocks noEditPoints="1"/>
                    </p:cNvSpPr>
                    <p:nvPr/>
                  </p:nvSpPr>
                  <p:spPr bwMode="auto">
                    <a:xfrm>
                      <a:off x="2807" y="1117"/>
                      <a:ext cx="2037" cy="2080"/>
                    </a:xfrm>
                    <a:custGeom>
                      <a:avLst/>
                      <a:gdLst>
                        <a:gd name="T0" fmla="*/ 370 w 860"/>
                        <a:gd name="T1" fmla="*/ 238 h 878"/>
                        <a:gd name="T2" fmla="*/ 413 w 860"/>
                        <a:gd name="T3" fmla="*/ 221 h 878"/>
                        <a:gd name="T4" fmla="*/ 390 w 860"/>
                        <a:gd name="T5" fmla="*/ 233 h 878"/>
                        <a:gd name="T6" fmla="*/ 646 w 860"/>
                        <a:gd name="T7" fmla="*/ 170 h 878"/>
                        <a:gd name="T8" fmla="*/ 659 w 860"/>
                        <a:gd name="T9" fmla="*/ 181 h 878"/>
                        <a:gd name="T10" fmla="*/ 659 w 860"/>
                        <a:gd name="T11" fmla="*/ 147 h 878"/>
                        <a:gd name="T12" fmla="*/ 659 w 860"/>
                        <a:gd name="T13" fmla="*/ 198 h 878"/>
                        <a:gd name="T14" fmla="*/ 232 w 860"/>
                        <a:gd name="T15" fmla="*/ 93 h 878"/>
                        <a:gd name="T16" fmla="*/ 236 w 860"/>
                        <a:gd name="T17" fmla="*/ 79 h 878"/>
                        <a:gd name="T18" fmla="*/ 306 w 860"/>
                        <a:gd name="T19" fmla="*/ 65 h 878"/>
                        <a:gd name="T20" fmla="*/ 309 w 860"/>
                        <a:gd name="T21" fmla="*/ 93 h 878"/>
                        <a:gd name="T22" fmla="*/ 360 w 860"/>
                        <a:gd name="T23" fmla="*/ 68 h 878"/>
                        <a:gd name="T24" fmla="*/ 407 w 860"/>
                        <a:gd name="T25" fmla="*/ 65 h 878"/>
                        <a:gd name="T26" fmla="*/ 440 w 860"/>
                        <a:gd name="T27" fmla="*/ 114 h 878"/>
                        <a:gd name="T28" fmla="*/ 380 w 860"/>
                        <a:gd name="T29" fmla="*/ 93 h 878"/>
                        <a:gd name="T30" fmla="*/ 356 w 860"/>
                        <a:gd name="T31" fmla="*/ 113 h 878"/>
                        <a:gd name="T32" fmla="*/ 336 w 860"/>
                        <a:gd name="T33" fmla="*/ 113 h 878"/>
                        <a:gd name="T34" fmla="*/ 315 w 860"/>
                        <a:gd name="T35" fmla="*/ 193 h 878"/>
                        <a:gd name="T36" fmla="*/ 402 w 860"/>
                        <a:gd name="T37" fmla="*/ 132 h 878"/>
                        <a:gd name="T38" fmla="*/ 449 w 860"/>
                        <a:gd name="T39" fmla="*/ 177 h 878"/>
                        <a:gd name="T40" fmla="*/ 447 w 860"/>
                        <a:gd name="T41" fmla="*/ 223 h 878"/>
                        <a:gd name="T42" fmla="*/ 428 w 860"/>
                        <a:gd name="T43" fmla="*/ 202 h 878"/>
                        <a:gd name="T44" fmla="*/ 404 w 860"/>
                        <a:gd name="T45" fmla="*/ 202 h 878"/>
                        <a:gd name="T46" fmla="*/ 377 w 860"/>
                        <a:gd name="T47" fmla="*/ 205 h 878"/>
                        <a:gd name="T48" fmla="*/ 374 w 860"/>
                        <a:gd name="T49" fmla="*/ 211 h 878"/>
                        <a:gd name="T50" fmla="*/ 272 w 860"/>
                        <a:gd name="T51" fmla="*/ 306 h 878"/>
                        <a:gd name="T52" fmla="*/ 163 w 860"/>
                        <a:gd name="T53" fmla="*/ 336 h 878"/>
                        <a:gd name="T54" fmla="*/ 212 w 860"/>
                        <a:gd name="T55" fmla="*/ 382 h 878"/>
                        <a:gd name="T56" fmla="*/ 314 w 860"/>
                        <a:gd name="T57" fmla="*/ 431 h 878"/>
                        <a:gd name="T58" fmla="*/ 409 w 860"/>
                        <a:gd name="T59" fmla="*/ 467 h 878"/>
                        <a:gd name="T60" fmla="*/ 501 w 860"/>
                        <a:gd name="T61" fmla="*/ 538 h 878"/>
                        <a:gd name="T62" fmla="*/ 448 w 860"/>
                        <a:gd name="T63" fmla="*/ 648 h 878"/>
                        <a:gd name="T64" fmla="*/ 410 w 860"/>
                        <a:gd name="T65" fmla="*/ 741 h 878"/>
                        <a:gd name="T66" fmla="*/ 366 w 860"/>
                        <a:gd name="T67" fmla="*/ 785 h 878"/>
                        <a:gd name="T68" fmla="*/ 399 w 860"/>
                        <a:gd name="T69" fmla="*/ 837 h 878"/>
                        <a:gd name="T70" fmla="*/ 312 w 860"/>
                        <a:gd name="T71" fmla="*/ 732 h 878"/>
                        <a:gd name="T72" fmla="*/ 266 w 860"/>
                        <a:gd name="T73" fmla="*/ 583 h 878"/>
                        <a:gd name="T74" fmla="*/ 223 w 860"/>
                        <a:gd name="T75" fmla="*/ 456 h 878"/>
                        <a:gd name="T76" fmla="*/ 153 w 860"/>
                        <a:gd name="T77" fmla="*/ 412 h 878"/>
                        <a:gd name="T78" fmla="*/ 67 w 860"/>
                        <a:gd name="T79" fmla="*/ 306 h 878"/>
                        <a:gd name="T80" fmla="*/ 53 w 860"/>
                        <a:gd name="T81" fmla="*/ 301 h 878"/>
                        <a:gd name="T82" fmla="*/ 779 w 860"/>
                        <a:gd name="T83" fmla="*/ 716 h 878"/>
                        <a:gd name="T84" fmla="*/ 734 w 860"/>
                        <a:gd name="T85" fmla="*/ 601 h 878"/>
                        <a:gd name="T86" fmla="*/ 667 w 860"/>
                        <a:gd name="T87" fmla="*/ 466 h 878"/>
                        <a:gd name="T88" fmla="*/ 564 w 860"/>
                        <a:gd name="T89" fmla="*/ 393 h 878"/>
                        <a:gd name="T90" fmla="*/ 608 w 860"/>
                        <a:gd name="T91" fmla="*/ 301 h 878"/>
                        <a:gd name="T92" fmla="*/ 725 w 860"/>
                        <a:gd name="T93" fmla="*/ 302 h 878"/>
                        <a:gd name="T94" fmla="*/ 822 w 860"/>
                        <a:gd name="T95" fmla="*/ 318 h 878"/>
                        <a:gd name="T96" fmla="*/ 811 w 860"/>
                        <a:gd name="T97" fmla="*/ 248 h 878"/>
                        <a:gd name="T98" fmla="*/ 753 w 860"/>
                        <a:gd name="T99" fmla="*/ 224 h 878"/>
                        <a:gd name="T100" fmla="*/ 762 w 860"/>
                        <a:gd name="T101" fmla="*/ 274 h 878"/>
                        <a:gd name="T102" fmla="*/ 721 w 860"/>
                        <a:gd name="T103" fmla="*/ 240 h 878"/>
                        <a:gd name="T104" fmla="*/ 651 w 860"/>
                        <a:gd name="T105" fmla="*/ 280 h 878"/>
                        <a:gd name="T106" fmla="*/ 663 w 860"/>
                        <a:gd name="T107" fmla="*/ 239 h 878"/>
                        <a:gd name="T108" fmla="*/ 714 w 860"/>
                        <a:gd name="T109" fmla="*/ 176 h 878"/>
                        <a:gd name="T110" fmla="*/ 697 w 860"/>
                        <a:gd name="T111" fmla="*/ 147 h 878"/>
                        <a:gd name="T112" fmla="*/ 439 w 860"/>
                        <a:gd name="T113" fmla="*/ 0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60" h="878">
                          <a:moveTo>
                            <a:pt x="370" y="238"/>
                          </a:moveTo>
                          <a:cubicBezTo>
                            <a:pt x="370" y="231"/>
                            <a:pt x="370" y="231"/>
                            <a:pt x="370" y="231"/>
                          </a:cubicBezTo>
                          <a:cubicBezTo>
                            <a:pt x="374" y="226"/>
                            <a:pt x="374" y="226"/>
                            <a:pt x="374" y="226"/>
                          </a:cubicBezTo>
                          <a:cubicBezTo>
                            <a:pt x="380" y="231"/>
                            <a:pt x="380" y="231"/>
                            <a:pt x="380" y="231"/>
                          </a:cubicBezTo>
                          <a:cubicBezTo>
                            <a:pt x="379" y="237"/>
                            <a:pt x="379" y="237"/>
                            <a:pt x="379" y="237"/>
                          </a:cubicBezTo>
                          <a:cubicBezTo>
                            <a:pt x="370" y="238"/>
                            <a:pt x="370" y="238"/>
                            <a:pt x="370" y="238"/>
                          </a:cubicBezTo>
                          <a:moveTo>
                            <a:pt x="387" y="233"/>
                          </a:moveTo>
                          <a:cubicBezTo>
                            <a:pt x="387" y="226"/>
                            <a:pt x="387" y="226"/>
                            <a:pt x="387" y="226"/>
                          </a:cubicBezTo>
                          <a:cubicBezTo>
                            <a:pt x="400" y="226"/>
                            <a:pt x="400" y="226"/>
                            <a:pt x="400" y="226"/>
                          </a:cubicBezTo>
                          <a:cubicBezTo>
                            <a:pt x="402" y="220"/>
                            <a:pt x="402" y="220"/>
                            <a:pt x="402" y="220"/>
                          </a:cubicBezTo>
                          <a:cubicBezTo>
                            <a:pt x="407" y="219"/>
                            <a:pt x="407" y="219"/>
                            <a:pt x="407" y="219"/>
                          </a:cubicBezTo>
                          <a:cubicBezTo>
                            <a:pt x="413" y="221"/>
                            <a:pt x="413" y="221"/>
                            <a:pt x="413" y="221"/>
                          </a:cubicBezTo>
                          <a:cubicBezTo>
                            <a:pt x="411" y="226"/>
                            <a:pt x="411" y="226"/>
                            <a:pt x="411" y="226"/>
                          </a:cubicBezTo>
                          <a:cubicBezTo>
                            <a:pt x="405" y="226"/>
                            <a:pt x="405" y="226"/>
                            <a:pt x="405" y="226"/>
                          </a:cubicBezTo>
                          <a:cubicBezTo>
                            <a:pt x="403" y="232"/>
                            <a:pt x="403" y="232"/>
                            <a:pt x="403" y="232"/>
                          </a:cubicBezTo>
                          <a:cubicBezTo>
                            <a:pt x="398" y="235"/>
                            <a:pt x="398" y="235"/>
                            <a:pt x="398" y="235"/>
                          </a:cubicBezTo>
                          <a:cubicBezTo>
                            <a:pt x="391" y="236"/>
                            <a:pt x="391" y="236"/>
                            <a:pt x="391" y="236"/>
                          </a:cubicBezTo>
                          <a:cubicBezTo>
                            <a:pt x="390" y="234"/>
                            <a:pt x="390" y="233"/>
                            <a:pt x="390" y="233"/>
                          </a:cubicBezTo>
                          <a:cubicBezTo>
                            <a:pt x="387" y="233"/>
                            <a:pt x="387" y="233"/>
                            <a:pt x="387" y="233"/>
                          </a:cubicBezTo>
                          <a:moveTo>
                            <a:pt x="617" y="192"/>
                          </a:moveTo>
                          <a:cubicBezTo>
                            <a:pt x="617" y="183"/>
                            <a:pt x="617" y="183"/>
                            <a:pt x="617" y="183"/>
                          </a:cubicBezTo>
                          <a:cubicBezTo>
                            <a:pt x="626" y="169"/>
                            <a:pt x="626" y="169"/>
                            <a:pt x="626" y="169"/>
                          </a:cubicBezTo>
                          <a:cubicBezTo>
                            <a:pt x="638" y="166"/>
                            <a:pt x="638" y="166"/>
                            <a:pt x="638" y="166"/>
                          </a:cubicBezTo>
                          <a:cubicBezTo>
                            <a:pt x="646" y="170"/>
                            <a:pt x="646" y="170"/>
                            <a:pt x="646" y="170"/>
                          </a:cubicBezTo>
                          <a:cubicBezTo>
                            <a:pt x="645" y="179"/>
                            <a:pt x="645" y="179"/>
                            <a:pt x="645" y="179"/>
                          </a:cubicBezTo>
                          <a:cubicBezTo>
                            <a:pt x="627" y="192"/>
                            <a:pt x="627" y="192"/>
                            <a:pt x="627" y="192"/>
                          </a:cubicBezTo>
                          <a:cubicBezTo>
                            <a:pt x="617" y="192"/>
                            <a:pt x="617" y="192"/>
                            <a:pt x="617" y="192"/>
                          </a:cubicBezTo>
                          <a:moveTo>
                            <a:pt x="646" y="198"/>
                          </a:moveTo>
                          <a:cubicBezTo>
                            <a:pt x="648" y="183"/>
                            <a:pt x="648" y="183"/>
                            <a:pt x="648" y="183"/>
                          </a:cubicBezTo>
                          <a:cubicBezTo>
                            <a:pt x="659" y="181"/>
                            <a:pt x="659" y="181"/>
                            <a:pt x="659" y="181"/>
                          </a:cubicBezTo>
                          <a:cubicBezTo>
                            <a:pt x="658" y="174"/>
                            <a:pt x="658" y="174"/>
                            <a:pt x="658" y="174"/>
                          </a:cubicBezTo>
                          <a:cubicBezTo>
                            <a:pt x="648" y="167"/>
                            <a:pt x="648" y="167"/>
                            <a:pt x="648" y="167"/>
                          </a:cubicBezTo>
                          <a:cubicBezTo>
                            <a:pt x="641" y="163"/>
                            <a:pt x="641" y="163"/>
                            <a:pt x="641" y="163"/>
                          </a:cubicBezTo>
                          <a:cubicBezTo>
                            <a:pt x="641" y="156"/>
                            <a:pt x="641" y="156"/>
                            <a:pt x="641" y="156"/>
                          </a:cubicBezTo>
                          <a:cubicBezTo>
                            <a:pt x="645" y="149"/>
                            <a:pt x="645" y="149"/>
                            <a:pt x="645" y="149"/>
                          </a:cubicBezTo>
                          <a:cubicBezTo>
                            <a:pt x="659" y="147"/>
                            <a:pt x="659" y="147"/>
                            <a:pt x="659" y="147"/>
                          </a:cubicBezTo>
                          <a:cubicBezTo>
                            <a:pt x="663" y="164"/>
                            <a:pt x="663" y="164"/>
                            <a:pt x="663" y="164"/>
                          </a:cubicBezTo>
                          <a:cubicBezTo>
                            <a:pt x="671" y="176"/>
                            <a:pt x="671" y="176"/>
                            <a:pt x="671" y="176"/>
                          </a:cubicBezTo>
                          <a:cubicBezTo>
                            <a:pt x="676" y="182"/>
                            <a:pt x="676" y="182"/>
                            <a:pt x="676" y="182"/>
                          </a:cubicBezTo>
                          <a:cubicBezTo>
                            <a:pt x="685" y="186"/>
                            <a:pt x="685" y="186"/>
                            <a:pt x="685" y="186"/>
                          </a:cubicBezTo>
                          <a:cubicBezTo>
                            <a:pt x="676" y="196"/>
                            <a:pt x="676" y="196"/>
                            <a:pt x="676" y="196"/>
                          </a:cubicBezTo>
                          <a:cubicBezTo>
                            <a:pt x="659" y="198"/>
                            <a:pt x="659" y="198"/>
                            <a:pt x="659" y="198"/>
                          </a:cubicBezTo>
                          <a:cubicBezTo>
                            <a:pt x="646" y="198"/>
                            <a:pt x="646" y="198"/>
                            <a:pt x="646" y="198"/>
                          </a:cubicBezTo>
                          <a:moveTo>
                            <a:pt x="439" y="0"/>
                          </a:moveTo>
                          <a:cubicBezTo>
                            <a:pt x="343" y="0"/>
                            <a:pt x="254" y="31"/>
                            <a:pt x="181" y="84"/>
                          </a:cubicBezTo>
                          <a:cubicBezTo>
                            <a:pt x="203" y="84"/>
                            <a:pt x="203" y="84"/>
                            <a:pt x="203" y="84"/>
                          </a:cubicBezTo>
                          <a:cubicBezTo>
                            <a:pt x="213" y="89"/>
                            <a:pt x="213" y="89"/>
                            <a:pt x="213" y="89"/>
                          </a:cubicBezTo>
                          <a:cubicBezTo>
                            <a:pt x="232" y="93"/>
                            <a:pt x="232" y="93"/>
                            <a:pt x="232" y="93"/>
                          </a:cubicBezTo>
                          <a:cubicBezTo>
                            <a:pt x="233" y="101"/>
                            <a:pt x="233" y="101"/>
                            <a:pt x="233" y="101"/>
                          </a:cubicBezTo>
                          <a:cubicBezTo>
                            <a:pt x="263" y="102"/>
                            <a:pt x="263" y="102"/>
                            <a:pt x="263" y="102"/>
                          </a:cubicBezTo>
                          <a:cubicBezTo>
                            <a:pt x="259" y="92"/>
                            <a:pt x="259" y="92"/>
                            <a:pt x="259" y="92"/>
                          </a:cubicBezTo>
                          <a:cubicBezTo>
                            <a:pt x="232" y="92"/>
                            <a:pt x="232" y="92"/>
                            <a:pt x="232" y="92"/>
                          </a:cubicBezTo>
                          <a:cubicBezTo>
                            <a:pt x="239" y="86"/>
                            <a:pt x="239" y="86"/>
                            <a:pt x="239" y="86"/>
                          </a:cubicBezTo>
                          <a:cubicBezTo>
                            <a:pt x="236" y="79"/>
                            <a:pt x="236" y="79"/>
                            <a:pt x="236" y="79"/>
                          </a:cubicBezTo>
                          <a:cubicBezTo>
                            <a:pt x="213" y="79"/>
                            <a:pt x="213" y="79"/>
                            <a:pt x="213" y="79"/>
                          </a:cubicBezTo>
                          <a:cubicBezTo>
                            <a:pt x="239" y="60"/>
                            <a:pt x="239" y="60"/>
                            <a:pt x="239" y="60"/>
                          </a:cubicBezTo>
                          <a:cubicBezTo>
                            <a:pt x="263" y="60"/>
                            <a:pt x="263" y="60"/>
                            <a:pt x="263" y="60"/>
                          </a:cubicBezTo>
                          <a:cubicBezTo>
                            <a:pt x="275" y="76"/>
                            <a:pt x="275" y="76"/>
                            <a:pt x="275" y="76"/>
                          </a:cubicBezTo>
                          <a:cubicBezTo>
                            <a:pt x="294" y="77"/>
                            <a:pt x="294" y="77"/>
                            <a:pt x="294" y="77"/>
                          </a:cubicBezTo>
                          <a:cubicBezTo>
                            <a:pt x="306" y="65"/>
                            <a:pt x="306" y="65"/>
                            <a:pt x="306" y="65"/>
                          </a:cubicBezTo>
                          <a:cubicBezTo>
                            <a:pt x="315" y="70"/>
                            <a:pt x="315" y="70"/>
                            <a:pt x="315" y="70"/>
                          </a:cubicBezTo>
                          <a:cubicBezTo>
                            <a:pt x="299" y="85"/>
                            <a:pt x="299" y="85"/>
                            <a:pt x="299" y="85"/>
                          </a:cubicBezTo>
                          <a:cubicBezTo>
                            <a:pt x="299" y="85"/>
                            <a:pt x="277" y="86"/>
                            <a:pt x="278" y="86"/>
                          </a:cubicBezTo>
                          <a:cubicBezTo>
                            <a:pt x="279" y="86"/>
                            <a:pt x="279" y="101"/>
                            <a:pt x="279" y="101"/>
                          </a:cubicBezTo>
                          <a:cubicBezTo>
                            <a:pt x="306" y="100"/>
                            <a:pt x="306" y="100"/>
                            <a:pt x="306" y="100"/>
                          </a:cubicBezTo>
                          <a:cubicBezTo>
                            <a:pt x="309" y="93"/>
                            <a:pt x="309" y="93"/>
                            <a:pt x="309" y="93"/>
                          </a:cubicBezTo>
                          <a:cubicBezTo>
                            <a:pt x="328" y="92"/>
                            <a:pt x="328" y="92"/>
                            <a:pt x="328" y="92"/>
                          </a:cubicBezTo>
                          <a:cubicBezTo>
                            <a:pt x="330" y="81"/>
                            <a:pt x="330" y="81"/>
                            <a:pt x="330" y="81"/>
                          </a:cubicBezTo>
                          <a:cubicBezTo>
                            <a:pt x="319" y="79"/>
                            <a:pt x="319" y="79"/>
                            <a:pt x="319" y="79"/>
                          </a:cubicBezTo>
                          <a:cubicBezTo>
                            <a:pt x="323" y="69"/>
                            <a:pt x="323" y="69"/>
                            <a:pt x="323" y="69"/>
                          </a:cubicBezTo>
                          <a:cubicBezTo>
                            <a:pt x="331" y="67"/>
                            <a:pt x="331" y="67"/>
                            <a:pt x="331" y="67"/>
                          </a:cubicBezTo>
                          <a:cubicBezTo>
                            <a:pt x="360" y="68"/>
                            <a:pt x="360" y="68"/>
                            <a:pt x="360" y="68"/>
                          </a:cubicBezTo>
                          <a:cubicBezTo>
                            <a:pt x="344" y="83"/>
                            <a:pt x="344" y="83"/>
                            <a:pt x="344" y="83"/>
                          </a:cubicBezTo>
                          <a:cubicBezTo>
                            <a:pt x="347" y="94"/>
                            <a:pt x="347" y="94"/>
                            <a:pt x="347" y="94"/>
                          </a:cubicBezTo>
                          <a:cubicBezTo>
                            <a:pt x="364" y="97"/>
                            <a:pt x="364" y="97"/>
                            <a:pt x="364" y="97"/>
                          </a:cubicBezTo>
                          <a:cubicBezTo>
                            <a:pt x="363" y="76"/>
                            <a:pt x="363" y="76"/>
                            <a:pt x="363" y="76"/>
                          </a:cubicBezTo>
                          <a:cubicBezTo>
                            <a:pt x="379" y="68"/>
                            <a:pt x="379" y="68"/>
                            <a:pt x="379" y="68"/>
                          </a:cubicBezTo>
                          <a:cubicBezTo>
                            <a:pt x="407" y="65"/>
                            <a:pt x="407" y="65"/>
                            <a:pt x="407" y="65"/>
                          </a:cubicBezTo>
                          <a:cubicBezTo>
                            <a:pt x="440" y="79"/>
                            <a:pt x="440" y="79"/>
                            <a:pt x="440" y="79"/>
                          </a:cubicBezTo>
                          <a:cubicBezTo>
                            <a:pt x="448" y="83"/>
                            <a:pt x="448" y="83"/>
                            <a:pt x="448" y="83"/>
                          </a:cubicBezTo>
                          <a:cubicBezTo>
                            <a:pt x="448" y="99"/>
                            <a:pt x="448" y="99"/>
                            <a:pt x="448" y="99"/>
                          </a:cubicBezTo>
                          <a:cubicBezTo>
                            <a:pt x="461" y="102"/>
                            <a:pt x="461" y="102"/>
                            <a:pt x="461" y="102"/>
                          </a:cubicBezTo>
                          <a:cubicBezTo>
                            <a:pt x="455" y="114"/>
                            <a:pt x="455" y="114"/>
                            <a:pt x="455" y="114"/>
                          </a:cubicBezTo>
                          <a:cubicBezTo>
                            <a:pt x="440" y="114"/>
                            <a:pt x="440" y="114"/>
                            <a:pt x="440" y="114"/>
                          </a:cubicBezTo>
                          <a:cubicBezTo>
                            <a:pt x="436" y="114"/>
                            <a:pt x="436" y="114"/>
                            <a:pt x="436" y="114"/>
                          </a:cubicBezTo>
                          <a:cubicBezTo>
                            <a:pt x="431" y="128"/>
                            <a:pt x="431" y="128"/>
                            <a:pt x="431" y="128"/>
                          </a:cubicBezTo>
                          <a:cubicBezTo>
                            <a:pt x="388" y="118"/>
                            <a:pt x="388" y="118"/>
                            <a:pt x="388" y="118"/>
                          </a:cubicBezTo>
                          <a:cubicBezTo>
                            <a:pt x="422" y="101"/>
                            <a:pt x="422" y="101"/>
                            <a:pt x="422" y="101"/>
                          </a:cubicBezTo>
                          <a:cubicBezTo>
                            <a:pt x="409" y="90"/>
                            <a:pt x="409" y="90"/>
                            <a:pt x="409" y="90"/>
                          </a:cubicBezTo>
                          <a:cubicBezTo>
                            <a:pt x="380" y="93"/>
                            <a:pt x="380" y="93"/>
                            <a:pt x="380" y="93"/>
                          </a:cubicBezTo>
                          <a:cubicBezTo>
                            <a:pt x="378" y="96"/>
                            <a:pt x="378" y="96"/>
                            <a:pt x="378" y="96"/>
                          </a:cubicBezTo>
                          <a:cubicBezTo>
                            <a:pt x="377" y="96"/>
                            <a:pt x="377" y="96"/>
                            <a:pt x="377" y="96"/>
                          </a:cubicBezTo>
                          <a:cubicBezTo>
                            <a:pt x="377" y="97"/>
                            <a:pt x="377" y="97"/>
                            <a:pt x="377" y="97"/>
                          </a:cubicBezTo>
                          <a:cubicBezTo>
                            <a:pt x="369" y="105"/>
                            <a:pt x="369" y="105"/>
                            <a:pt x="369" y="105"/>
                          </a:cubicBezTo>
                          <a:cubicBezTo>
                            <a:pt x="355" y="106"/>
                            <a:pt x="355" y="106"/>
                            <a:pt x="355" y="106"/>
                          </a:cubicBezTo>
                          <a:cubicBezTo>
                            <a:pt x="356" y="113"/>
                            <a:pt x="356" y="113"/>
                            <a:pt x="356" y="113"/>
                          </a:cubicBezTo>
                          <a:cubicBezTo>
                            <a:pt x="361" y="115"/>
                            <a:pt x="361" y="115"/>
                            <a:pt x="361" y="115"/>
                          </a:cubicBezTo>
                          <a:cubicBezTo>
                            <a:pt x="361" y="117"/>
                            <a:pt x="361" y="117"/>
                            <a:pt x="361" y="117"/>
                          </a:cubicBezTo>
                          <a:cubicBezTo>
                            <a:pt x="350" y="119"/>
                            <a:pt x="350" y="119"/>
                            <a:pt x="350" y="119"/>
                          </a:cubicBezTo>
                          <a:cubicBezTo>
                            <a:pt x="349" y="126"/>
                            <a:pt x="349" y="126"/>
                            <a:pt x="349" y="126"/>
                          </a:cubicBezTo>
                          <a:cubicBezTo>
                            <a:pt x="338" y="126"/>
                            <a:pt x="338" y="126"/>
                            <a:pt x="338" y="126"/>
                          </a:cubicBezTo>
                          <a:cubicBezTo>
                            <a:pt x="336" y="113"/>
                            <a:pt x="336" y="113"/>
                            <a:pt x="336" y="113"/>
                          </a:cubicBezTo>
                          <a:cubicBezTo>
                            <a:pt x="317" y="119"/>
                            <a:pt x="317" y="119"/>
                            <a:pt x="317" y="119"/>
                          </a:cubicBezTo>
                          <a:cubicBezTo>
                            <a:pt x="278" y="142"/>
                            <a:pt x="278" y="142"/>
                            <a:pt x="278" y="142"/>
                          </a:cubicBezTo>
                          <a:cubicBezTo>
                            <a:pt x="282" y="158"/>
                            <a:pt x="282" y="158"/>
                            <a:pt x="282" y="158"/>
                          </a:cubicBezTo>
                          <a:cubicBezTo>
                            <a:pt x="293" y="165"/>
                            <a:pt x="293" y="165"/>
                            <a:pt x="293" y="165"/>
                          </a:cubicBezTo>
                          <a:cubicBezTo>
                            <a:pt x="315" y="168"/>
                            <a:pt x="315" y="168"/>
                            <a:pt x="315" y="168"/>
                          </a:cubicBezTo>
                          <a:cubicBezTo>
                            <a:pt x="315" y="193"/>
                            <a:pt x="315" y="193"/>
                            <a:pt x="315" y="193"/>
                          </a:cubicBezTo>
                          <a:cubicBezTo>
                            <a:pt x="325" y="191"/>
                            <a:pt x="325" y="191"/>
                            <a:pt x="325" y="191"/>
                          </a:cubicBezTo>
                          <a:cubicBezTo>
                            <a:pt x="335" y="172"/>
                            <a:pt x="335" y="172"/>
                            <a:pt x="335" y="172"/>
                          </a:cubicBezTo>
                          <a:cubicBezTo>
                            <a:pt x="358" y="165"/>
                            <a:pt x="358" y="165"/>
                            <a:pt x="358" y="165"/>
                          </a:cubicBezTo>
                          <a:cubicBezTo>
                            <a:pt x="358" y="135"/>
                            <a:pt x="358" y="135"/>
                            <a:pt x="358" y="135"/>
                          </a:cubicBezTo>
                          <a:cubicBezTo>
                            <a:pt x="371" y="125"/>
                            <a:pt x="371" y="125"/>
                            <a:pt x="371" y="125"/>
                          </a:cubicBezTo>
                          <a:cubicBezTo>
                            <a:pt x="402" y="132"/>
                            <a:pt x="402" y="132"/>
                            <a:pt x="402" y="132"/>
                          </a:cubicBezTo>
                          <a:cubicBezTo>
                            <a:pt x="400" y="152"/>
                            <a:pt x="400" y="152"/>
                            <a:pt x="400" y="152"/>
                          </a:cubicBezTo>
                          <a:cubicBezTo>
                            <a:pt x="408" y="152"/>
                            <a:pt x="408" y="152"/>
                            <a:pt x="408" y="152"/>
                          </a:cubicBezTo>
                          <a:cubicBezTo>
                            <a:pt x="431" y="141"/>
                            <a:pt x="431" y="141"/>
                            <a:pt x="431" y="141"/>
                          </a:cubicBezTo>
                          <a:cubicBezTo>
                            <a:pt x="432" y="167"/>
                            <a:pt x="432" y="167"/>
                            <a:pt x="432" y="167"/>
                          </a:cubicBezTo>
                          <a:cubicBezTo>
                            <a:pt x="440" y="171"/>
                            <a:pt x="440" y="171"/>
                            <a:pt x="440" y="171"/>
                          </a:cubicBezTo>
                          <a:cubicBezTo>
                            <a:pt x="449" y="177"/>
                            <a:pt x="449" y="177"/>
                            <a:pt x="449" y="177"/>
                          </a:cubicBezTo>
                          <a:cubicBezTo>
                            <a:pt x="448" y="192"/>
                            <a:pt x="448" y="192"/>
                            <a:pt x="448" y="192"/>
                          </a:cubicBezTo>
                          <a:cubicBezTo>
                            <a:pt x="440" y="195"/>
                            <a:pt x="440" y="195"/>
                            <a:pt x="440" y="195"/>
                          </a:cubicBezTo>
                          <a:cubicBezTo>
                            <a:pt x="440" y="206"/>
                            <a:pt x="440" y="206"/>
                            <a:pt x="440" y="206"/>
                          </a:cubicBezTo>
                          <a:cubicBezTo>
                            <a:pt x="453" y="212"/>
                            <a:pt x="453" y="212"/>
                            <a:pt x="453" y="212"/>
                          </a:cubicBezTo>
                          <a:cubicBezTo>
                            <a:pt x="452" y="222"/>
                            <a:pt x="452" y="222"/>
                            <a:pt x="452" y="222"/>
                          </a:cubicBezTo>
                          <a:cubicBezTo>
                            <a:pt x="447" y="223"/>
                            <a:pt x="447" y="223"/>
                            <a:pt x="447" y="223"/>
                          </a:cubicBezTo>
                          <a:cubicBezTo>
                            <a:pt x="447" y="222"/>
                            <a:pt x="447" y="222"/>
                            <a:pt x="447" y="222"/>
                          </a:cubicBezTo>
                          <a:cubicBezTo>
                            <a:pt x="440" y="220"/>
                            <a:pt x="440" y="220"/>
                            <a:pt x="440" y="220"/>
                          </a:cubicBezTo>
                          <a:cubicBezTo>
                            <a:pt x="422" y="215"/>
                            <a:pt x="422" y="215"/>
                            <a:pt x="422" y="215"/>
                          </a:cubicBezTo>
                          <a:cubicBezTo>
                            <a:pt x="421" y="207"/>
                            <a:pt x="421" y="207"/>
                            <a:pt x="421" y="207"/>
                          </a:cubicBezTo>
                          <a:cubicBezTo>
                            <a:pt x="421" y="207"/>
                            <a:pt x="421" y="207"/>
                            <a:pt x="421" y="207"/>
                          </a:cubicBezTo>
                          <a:cubicBezTo>
                            <a:pt x="428" y="202"/>
                            <a:pt x="428" y="202"/>
                            <a:pt x="428" y="202"/>
                          </a:cubicBezTo>
                          <a:cubicBezTo>
                            <a:pt x="428" y="195"/>
                            <a:pt x="428" y="195"/>
                            <a:pt x="428" y="195"/>
                          </a:cubicBezTo>
                          <a:cubicBezTo>
                            <a:pt x="421" y="193"/>
                            <a:pt x="421" y="193"/>
                            <a:pt x="421" y="193"/>
                          </a:cubicBezTo>
                          <a:cubicBezTo>
                            <a:pt x="419" y="200"/>
                            <a:pt x="419" y="200"/>
                            <a:pt x="419" y="200"/>
                          </a:cubicBezTo>
                          <a:cubicBezTo>
                            <a:pt x="405" y="202"/>
                            <a:pt x="405" y="202"/>
                            <a:pt x="405" y="202"/>
                          </a:cubicBezTo>
                          <a:cubicBezTo>
                            <a:pt x="404" y="201"/>
                            <a:pt x="404" y="201"/>
                            <a:pt x="404" y="201"/>
                          </a:cubicBezTo>
                          <a:cubicBezTo>
                            <a:pt x="404" y="202"/>
                            <a:pt x="404" y="202"/>
                            <a:pt x="404" y="202"/>
                          </a:cubicBezTo>
                          <a:cubicBezTo>
                            <a:pt x="399" y="203"/>
                            <a:pt x="399" y="203"/>
                            <a:pt x="399" y="203"/>
                          </a:cubicBezTo>
                          <a:cubicBezTo>
                            <a:pt x="396" y="195"/>
                            <a:pt x="396" y="195"/>
                            <a:pt x="396" y="195"/>
                          </a:cubicBezTo>
                          <a:cubicBezTo>
                            <a:pt x="391" y="193"/>
                            <a:pt x="391" y="193"/>
                            <a:pt x="391" y="193"/>
                          </a:cubicBezTo>
                          <a:cubicBezTo>
                            <a:pt x="382" y="193"/>
                            <a:pt x="382" y="193"/>
                            <a:pt x="382" y="193"/>
                          </a:cubicBezTo>
                          <a:cubicBezTo>
                            <a:pt x="377" y="197"/>
                            <a:pt x="377" y="197"/>
                            <a:pt x="377" y="197"/>
                          </a:cubicBezTo>
                          <a:cubicBezTo>
                            <a:pt x="377" y="205"/>
                            <a:pt x="377" y="205"/>
                            <a:pt x="377" y="205"/>
                          </a:cubicBezTo>
                          <a:cubicBezTo>
                            <a:pt x="385" y="207"/>
                            <a:pt x="385" y="207"/>
                            <a:pt x="385" y="207"/>
                          </a:cubicBezTo>
                          <a:cubicBezTo>
                            <a:pt x="393" y="208"/>
                            <a:pt x="393" y="208"/>
                            <a:pt x="393" y="208"/>
                          </a:cubicBezTo>
                          <a:cubicBezTo>
                            <a:pt x="392" y="209"/>
                            <a:pt x="392" y="209"/>
                            <a:pt x="392" y="209"/>
                          </a:cubicBezTo>
                          <a:cubicBezTo>
                            <a:pt x="384" y="217"/>
                            <a:pt x="384" y="217"/>
                            <a:pt x="384" y="217"/>
                          </a:cubicBezTo>
                          <a:cubicBezTo>
                            <a:pt x="381" y="213"/>
                            <a:pt x="381" y="213"/>
                            <a:pt x="381" y="213"/>
                          </a:cubicBezTo>
                          <a:cubicBezTo>
                            <a:pt x="374" y="211"/>
                            <a:pt x="374" y="211"/>
                            <a:pt x="374" y="211"/>
                          </a:cubicBezTo>
                          <a:cubicBezTo>
                            <a:pt x="354" y="230"/>
                            <a:pt x="354" y="230"/>
                            <a:pt x="354" y="230"/>
                          </a:cubicBezTo>
                          <a:cubicBezTo>
                            <a:pt x="357" y="232"/>
                            <a:pt x="357" y="232"/>
                            <a:pt x="357" y="232"/>
                          </a:cubicBezTo>
                          <a:cubicBezTo>
                            <a:pt x="328" y="248"/>
                            <a:pt x="328" y="248"/>
                            <a:pt x="328" y="248"/>
                          </a:cubicBezTo>
                          <a:cubicBezTo>
                            <a:pt x="301" y="276"/>
                            <a:pt x="301" y="276"/>
                            <a:pt x="301" y="276"/>
                          </a:cubicBezTo>
                          <a:cubicBezTo>
                            <a:pt x="299" y="288"/>
                            <a:pt x="299" y="288"/>
                            <a:pt x="299" y="288"/>
                          </a:cubicBezTo>
                          <a:cubicBezTo>
                            <a:pt x="272" y="306"/>
                            <a:pt x="272" y="306"/>
                            <a:pt x="272" y="306"/>
                          </a:cubicBezTo>
                          <a:cubicBezTo>
                            <a:pt x="259" y="320"/>
                            <a:pt x="259" y="320"/>
                            <a:pt x="259" y="320"/>
                          </a:cubicBezTo>
                          <a:cubicBezTo>
                            <a:pt x="261" y="347"/>
                            <a:pt x="261" y="347"/>
                            <a:pt x="261" y="347"/>
                          </a:cubicBezTo>
                          <a:cubicBezTo>
                            <a:pt x="242" y="338"/>
                            <a:pt x="242" y="338"/>
                            <a:pt x="242" y="338"/>
                          </a:cubicBezTo>
                          <a:cubicBezTo>
                            <a:pt x="242" y="322"/>
                            <a:pt x="242" y="322"/>
                            <a:pt x="242" y="322"/>
                          </a:cubicBezTo>
                          <a:cubicBezTo>
                            <a:pt x="190" y="322"/>
                            <a:pt x="190" y="322"/>
                            <a:pt x="190" y="322"/>
                          </a:cubicBezTo>
                          <a:cubicBezTo>
                            <a:pt x="163" y="336"/>
                            <a:pt x="163" y="336"/>
                            <a:pt x="163" y="336"/>
                          </a:cubicBezTo>
                          <a:cubicBezTo>
                            <a:pt x="152" y="357"/>
                            <a:pt x="152" y="357"/>
                            <a:pt x="152" y="357"/>
                          </a:cubicBezTo>
                          <a:cubicBezTo>
                            <a:pt x="147" y="374"/>
                            <a:pt x="147" y="374"/>
                            <a:pt x="147" y="374"/>
                          </a:cubicBezTo>
                          <a:cubicBezTo>
                            <a:pt x="155" y="391"/>
                            <a:pt x="155" y="391"/>
                            <a:pt x="155" y="391"/>
                          </a:cubicBezTo>
                          <a:cubicBezTo>
                            <a:pt x="176" y="393"/>
                            <a:pt x="176" y="393"/>
                            <a:pt x="176" y="393"/>
                          </a:cubicBezTo>
                          <a:cubicBezTo>
                            <a:pt x="209" y="371"/>
                            <a:pt x="209" y="371"/>
                            <a:pt x="209" y="371"/>
                          </a:cubicBezTo>
                          <a:cubicBezTo>
                            <a:pt x="212" y="382"/>
                            <a:pt x="212" y="382"/>
                            <a:pt x="212" y="382"/>
                          </a:cubicBezTo>
                          <a:cubicBezTo>
                            <a:pt x="202" y="401"/>
                            <a:pt x="202" y="401"/>
                            <a:pt x="202" y="401"/>
                          </a:cubicBezTo>
                          <a:cubicBezTo>
                            <a:pt x="228" y="406"/>
                            <a:pt x="228" y="406"/>
                            <a:pt x="228" y="406"/>
                          </a:cubicBezTo>
                          <a:cubicBezTo>
                            <a:pt x="230" y="445"/>
                            <a:pt x="230" y="445"/>
                            <a:pt x="230" y="445"/>
                          </a:cubicBezTo>
                          <a:cubicBezTo>
                            <a:pt x="265" y="451"/>
                            <a:pt x="265" y="451"/>
                            <a:pt x="265" y="451"/>
                          </a:cubicBezTo>
                          <a:cubicBezTo>
                            <a:pt x="287" y="425"/>
                            <a:pt x="287" y="425"/>
                            <a:pt x="287" y="425"/>
                          </a:cubicBezTo>
                          <a:cubicBezTo>
                            <a:pt x="314" y="431"/>
                            <a:pt x="314" y="431"/>
                            <a:pt x="314" y="431"/>
                          </a:cubicBezTo>
                          <a:cubicBezTo>
                            <a:pt x="324" y="444"/>
                            <a:pt x="324" y="444"/>
                            <a:pt x="324" y="444"/>
                          </a:cubicBezTo>
                          <a:cubicBezTo>
                            <a:pt x="350" y="442"/>
                            <a:pt x="350" y="442"/>
                            <a:pt x="350" y="442"/>
                          </a:cubicBezTo>
                          <a:cubicBezTo>
                            <a:pt x="351" y="435"/>
                            <a:pt x="351" y="435"/>
                            <a:pt x="351" y="435"/>
                          </a:cubicBezTo>
                          <a:cubicBezTo>
                            <a:pt x="365" y="442"/>
                            <a:pt x="365" y="442"/>
                            <a:pt x="365" y="442"/>
                          </a:cubicBezTo>
                          <a:cubicBezTo>
                            <a:pt x="381" y="467"/>
                            <a:pt x="381" y="467"/>
                            <a:pt x="381" y="467"/>
                          </a:cubicBezTo>
                          <a:cubicBezTo>
                            <a:pt x="409" y="467"/>
                            <a:pt x="409" y="467"/>
                            <a:pt x="409" y="467"/>
                          </a:cubicBezTo>
                          <a:cubicBezTo>
                            <a:pt x="419" y="485"/>
                            <a:pt x="419" y="485"/>
                            <a:pt x="419" y="485"/>
                          </a:cubicBezTo>
                          <a:cubicBezTo>
                            <a:pt x="420" y="507"/>
                            <a:pt x="420" y="507"/>
                            <a:pt x="420" y="507"/>
                          </a:cubicBezTo>
                          <a:cubicBezTo>
                            <a:pt x="440" y="514"/>
                            <a:pt x="440" y="514"/>
                            <a:pt x="440" y="514"/>
                          </a:cubicBezTo>
                          <a:cubicBezTo>
                            <a:pt x="451" y="519"/>
                            <a:pt x="451" y="519"/>
                            <a:pt x="451" y="519"/>
                          </a:cubicBezTo>
                          <a:cubicBezTo>
                            <a:pt x="489" y="519"/>
                            <a:pt x="489" y="519"/>
                            <a:pt x="489" y="519"/>
                          </a:cubicBezTo>
                          <a:cubicBezTo>
                            <a:pt x="501" y="538"/>
                            <a:pt x="501" y="538"/>
                            <a:pt x="501" y="538"/>
                          </a:cubicBezTo>
                          <a:cubicBezTo>
                            <a:pt x="518" y="543"/>
                            <a:pt x="518" y="543"/>
                            <a:pt x="518" y="543"/>
                          </a:cubicBezTo>
                          <a:cubicBezTo>
                            <a:pt x="515" y="558"/>
                            <a:pt x="515" y="558"/>
                            <a:pt x="515" y="558"/>
                          </a:cubicBezTo>
                          <a:cubicBezTo>
                            <a:pt x="496" y="582"/>
                            <a:pt x="496" y="582"/>
                            <a:pt x="496" y="582"/>
                          </a:cubicBezTo>
                          <a:cubicBezTo>
                            <a:pt x="490" y="635"/>
                            <a:pt x="490" y="635"/>
                            <a:pt x="490" y="635"/>
                          </a:cubicBezTo>
                          <a:cubicBezTo>
                            <a:pt x="473" y="648"/>
                            <a:pt x="473" y="648"/>
                            <a:pt x="473" y="648"/>
                          </a:cubicBezTo>
                          <a:cubicBezTo>
                            <a:pt x="448" y="648"/>
                            <a:pt x="448" y="648"/>
                            <a:pt x="448" y="648"/>
                          </a:cubicBezTo>
                          <a:cubicBezTo>
                            <a:pt x="440" y="662"/>
                            <a:pt x="440" y="662"/>
                            <a:pt x="440" y="662"/>
                          </a:cubicBezTo>
                          <a:cubicBezTo>
                            <a:pt x="440" y="662"/>
                            <a:pt x="440" y="662"/>
                            <a:pt x="440" y="662"/>
                          </a:cubicBezTo>
                          <a:cubicBezTo>
                            <a:pt x="446" y="690"/>
                            <a:pt x="446" y="690"/>
                            <a:pt x="446" y="690"/>
                          </a:cubicBezTo>
                          <a:cubicBezTo>
                            <a:pt x="440" y="698"/>
                            <a:pt x="440" y="698"/>
                            <a:pt x="440" y="698"/>
                          </a:cubicBezTo>
                          <a:cubicBezTo>
                            <a:pt x="419" y="725"/>
                            <a:pt x="419" y="725"/>
                            <a:pt x="419" y="725"/>
                          </a:cubicBezTo>
                          <a:cubicBezTo>
                            <a:pt x="410" y="741"/>
                            <a:pt x="410" y="741"/>
                            <a:pt x="410" y="741"/>
                          </a:cubicBezTo>
                          <a:cubicBezTo>
                            <a:pt x="384" y="753"/>
                            <a:pt x="384" y="753"/>
                            <a:pt x="384" y="753"/>
                          </a:cubicBezTo>
                          <a:cubicBezTo>
                            <a:pt x="367" y="756"/>
                            <a:pt x="367" y="756"/>
                            <a:pt x="367" y="756"/>
                          </a:cubicBezTo>
                          <a:cubicBezTo>
                            <a:pt x="366" y="763"/>
                            <a:pt x="366" y="763"/>
                            <a:pt x="366" y="763"/>
                          </a:cubicBezTo>
                          <a:cubicBezTo>
                            <a:pt x="378" y="767"/>
                            <a:pt x="378" y="767"/>
                            <a:pt x="378" y="767"/>
                          </a:cubicBezTo>
                          <a:cubicBezTo>
                            <a:pt x="377" y="774"/>
                            <a:pt x="377" y="774"/>
                            <a:pt x="377" y="774"/>
                          </a:cubicBezTo>
                          <a:cubicBezTo>
                            <a:pt x="366" y="785"/>
                            <a:pt x="366" y="785"/>
                            <a:pt x="366" y="785"/>
                          </a:cubicBezTo>
                          <a:cubicBezTo>
                            <a:pt x="372" y="793"/>
                            <a:pt x="372" y="793"/>
                            <a:pt x="372" y="793"/>
                          </a:cubicBezTo>
                          <a:cubicBezTo>
                            <a:pt x="385" y="793"/>
                            <a:pt x="385" y="793"/>
                            <a:pt x="385" y="793"/>
                          </a:cubicBezTo>
                          <a:cubicBezTo>
                            <a:pt x="385" y="803"/>
                            <a:pt x="385" y="803"/>
                            <a:pt x="385" y="803"/>
                          </a:cubicBezTo>
                          <a:cubicBezTo>
                            <a:pt x="381" y="813"/>
                            <a:pt x="381" y="813"/>
                            <a:pt x="381" y="813"/>
                          </a:cubicBezTo>
                          <a:cubicBezTo>
                            <a:pt x="380" y="821"/>
                            <a:pt x="380" y="821"/>
                            <a:pt x="380" y="821"/>
                          </a:cubicBezTo>
                          <a:cubicBezTo>
                            <a:pt x="399" y="837"/>
                            <a:pt x="399" y="837"/>
                            <a:pt x="399" y="837"/>
                          </a:cubicBezTo>
                          <a:cubicBezTo>
                            <a:pt x="397" y="846"/>
                            <a:pt x="397" y="846"/>
                            <a:pt x="397" y="846"/>
                          </a:cubicBezTo>
                          <a:cubicBezTo>
                            <a:pt x="371" y="845"/>
                            <a:pt x="371" y="845"/>
                            <a:pt x="371" y="845"/>
                          </a:cubicBezTo>
                          <a:cubicBezTo>
                            <a:pt x="345" y="823"/>
                            <a:pt x="345" y="823"/>
                            <a:pt x="345" y="823"/>
                          </a:cubicBezTo>
                          <a:cubicBezTo>
                            <a:pt x="324" y="787"/>
                            <a:pt x="324" y="787"/>
                            <a:pt x="324" y="787"/>
                          </a:cubicBezTo>
                          <a:cubicBezTo>
                            <a:pt x="327" y="753"/>
                            <a:pt x="327" y="753"/>
                            <a:pt x="327" y="753"/>
                          </a:cubicBezTo>
                          <a:cubicBezTo>
                            <a:pt x="312" y="732"/>
                            <a:pt x="312" y="732"/>
                            <a:pt x="312" y="732"/>
                          </a:cubicBezTo>
                          <a:cubicBezTo>
                            <a:pt x="318" y="698"/>
                            <a:pt x="318" y="698"/>
                            <a:pt x="318" y="698"/>
                          </a:cubicBezTo>
                          <a:cubicBezTo>
                            <a:pt x="309" y="695"/>
                            <a:pt x="309" y="695"/>
                            <a:pt x="309" y="695"/>
                          </a:cubicBezTo>
                          <a:cubicBezTo>
                            <a:pt x="309" y="620"/>
                            <a:pt x="309" y="620"/>
                            <a:pt x="309" y="620"/>
                          </a:cubicBezTo>
                          <a:cubicBezTo>
                            <a:pt x="309" y="620"/>
                            <a:pt x="283" y="601"/>
                            <a:pt x="282" y="601"/>
                          </a:cubicBezTo>
                          <a:cubicBezTo>
                            <a:pt x="281" y="601"/>
                            <a:pt x="269" y="597"/>
                            <a:pt x="269" y="597"/>
                          </a:cubicBezTo>
                          <a:cubicBezTo>
                            <a:pt x="266" y="583"/>
                            <a:pt x="266" y="583"/>
                            <a:pt x="266" y="583"/>
                          </a:cubicBezTo>
                          <a:cubicBezTo>
                            <a:pt x="233" y="542"/>
                            <a:pt x="233" y="542"/>
                            <a:pt x="233" y="542"/>
                          </a:cubicBezTo>
                          <a:cubicBezTo>
                            <a:pt x="236" y="527"/>
                            <a:pt x="236" y="527"/>
                            <a:pt x="236" y="527"/>
                          </a:cubicBezTo>
                          <a:cubicBezTo>
                            <a:pt x="237" y="502"/>
                            <a:pt x="237" y="502"/>
                            <a:pt x="237" y="502"/>
                          </a:cubicBezTo>
                          <a:cubicBezTo>
                            <a:pt x="260" y="486"/>
                            <a:pt x="260" y="486"/>
                            <a:pt x="260" y="486"/>
                          </a:cubicBezTo>
                          <a:cubicBezTo>
                            <a:pt x="257" y="459"/>
                            <a:pt x="257" y="459"/>
                            <a:pt x="257" y="459"/>
                          </a:cubicBezTo>
                          <a:cubicBezTo>
                            <a:pt x="223" y="456"/>
                            <a:pt x="223" y="456"/>
                            <a:pt x="223" y="456"/>
                          </a:cubicBezTo>
                          <a:cubicBezTo>
                            <a:pt x="197" y="426"/>
                            <a:pt x="197" y="426"/>
                            <a:pt x="197" y="426"/>
                          </a:cubicBezTo>
                          <a:cubicBezTo>
                            <a:pt x="178" y="421"/>
                            <a:pt x="178" y="421"/>
                            <a:pt x="178" y="421"/>
                          </a:cubicBezTo>
                          <a:cubicBezTo>
                            <a:pt x="166" y="419"/>
                            <a:pt x="166" y="419"/>
                            <a:pt x="166" y="419"/>
                          </a:cubicBezTo>
                          <a:cubicBezTo>
                            <a:pt x="168" y="408"/>
                            <a:pt x="168" y="408"/>
                            <a:pt x="168" y="408"/>
                          </a:cubicBezTo>
                          <a:cubicBezTo>
                            <a:pt x="153" y="406"/>
                            <a:pt x="153" y="406"/>
                            <a:pt x="153" y="406"/>
                          </a:cubicBezTo>
                          <a:cubicBezTo>
                            <a:pt x="153" y="412"/>
                            <a:pt x="153" y="412"/>
                            <a:pt x="153" y="412"/>
                          </a:cubicBezTo>
                          <a:cubicBezTo>
                            <a:pt x="114" y="403"/>
                            <a:pt x="114" y="403"/>
                            <a:pt x="114" y="403"/>
                          </a:cubicBezTo>
                          <a:cubicBezTo>
                            <a:pt x="99" y="379"/>
                            <a:pt x="99" y="379"/>
                            <a:pt x="99" y="379"/>
                          </a:cubicBezTo>
                          <a:cubicBezTo>
                            <a:pt x="105" y="368"/>
                            <a:pt x="105" y="368"/>
                            <a:pt x="105" y="368"/>
                          </a:cubicBezTo>
                          <a:cubicBezTo>
                            <a:pt x="81" y="332"/>
                            <a:pt x="81" y="332"/>
                            <a:pt x="81" y="332"/>
                          </a:cubicBezTo>
                          <a:cubicBezTo>
                            <a:pt x="77" y="306"/>
                            <a:pt x="77" y="306"/>
                            <a:pt x="77" y="306"/>
                          </a:cubicBezTo>
                          <a:cubicBezTo>
                            <a:pt x="67" y="306"/>
                            <a:pt x="67" y="306"/>
                            <a:pt x="67" y="306"/>
                          </a:cubicBezTo>
                          <a:cubicBezTo>
                            <a:pt x="70" y="332"/>
                            <a:pt x="70" y="332"/>
                            <a:pt x="70" y="332"/>
                          </a:cubicBezTo>
                          <a:cubicBezTo>
                            <a:pt x="87" y="357"/>
                            <a:pt x="87" y="357"/>
                            <a:pt x="87" y="357"/>
                          </a:cubicBezTo>
                          <a:cubicBezTo>
                            <a:pt x="85" y="368"/>
                            <a:pt x="85" y="368"/>
                            <a:pt x="85" y="368"/>
                          </a:cubicBezTo>
                          <a:cubicBezTo>
                            <a:pt x="71" y="366"/>
                            <a:pt x="71" y="366"/>
                            <a:pt x="71" y="366"/>
                          </a:cubicBezTo>
                          <a:cubicBezTo>
                            <a:pt x="53" y="336"/>
                            <a:pt x="53" y="336"/>
                            <a:pt x="53" y="336"/>
                          </a:cubicBezTo>
                          <a:cubicBezTo>
                            <a:pt x="53" y="301"/>
                            <a:pt x="53" y="301"/>
                            <a:pt x="53" y="301"/>
                          </a:cubicBezTo>
                          <a:cubicBezTo>
                            <a:pt x="35" y="292"/>
                            <a:pt x="35" y="292"/>
                            <a:pt x="35" y="292"/>
                          </a:cubicBezTo>
                          <a:cubicBezTo>
                            <a:pt x="35" y="267"/>
                            <a:pt x="35" y="267"/>
                            <a:pt x="35" y="267"/>
                          </a:cubicBezTo>
                          <a:cubicBezTo>
                            <a:pt x="13" y="320"/>
                            <a:pt x="0" y="378"/>
                            <a:pt x="0" y="439"/>
                          </a:cubicBezTo>
                          <a:cubicBezTo>
                            <a:pt x="0" y="681"/>
                            <a:pt x="197" y="878"/>
                            <a:pt x="439" y="878"/>
                          </a:cubicBezTo>
                          <a:cubicBezTo>
                            <a:pt x="440" y="878"/>
                            <a:pt x="440" y="878"/>
                            <a:pt x="440" y="878"/>
                          </a:cubicBezTo>
                          <a:cubicBezTo>
                            <a:pt x="577" y="877"/>
                            <a:pt x="699" y="814"/>
                            <a:pt x="779" y="716"/>
                          </a:cubicBezTo>
                          <a:cubicBezTo>
                            <a:pt x="765" y="716"/>
                            <a:pt x="765" y="716"/>
                            <a:pt x="765" y="716"/>
                          </a:cubicBezTo>
                          <a:cubicBezTo>
                            <a:pt x="765" y="686"/>
                            <a:pt x="765" y="686"/>
                            <a:pt x="765" y="686"/>
                          </a:cubicBezTo>
                          <a:cubicBezTo>
                            <a:pt x="748" y="664"/>
                            <a:pt x="748" y="664"/>
                            <a:pt x="748" y="664"/>
                          </a:cubicBezTo>
                          <a:cubicBezTo>
                            <a:pt x="748" y="629"/>
                            <a:pt x="748" y="629"/>
                            <a:pt x="748" y="629"/>
                          </a:cubicBezTo>
                          <a:cubicBezTo>
                            <a:pt x="735" y="616"/>
                            <a:pt x="735" y="616"/>
                            <a:pt x="735" y="616"/>
                          </a:cubicBezTo>
                          <a:cubicBezTo>
                            <a:pt x="734" y="601"/>
                            <a:pt x="734" y="601"/>
                            <a:pt x="734" y="601"/>
                          </a:cubicBezTo>
                          <a:cubicBezTo>
                            <a:pt x="750" y="570"/>
                            <a:pt x="750" y="570"/>
                            <a:pt x="750" y="570"/>
                          </a:cubicBezTo>
                          <a:cubicBezTo>
                            <a:pt x="720" y="516"/>
                            <a:pt x="720" y="516"/>
                            <a:pt x="720" y="516"/>
                          </a:cubicBezTo>
                          <a:cubicBezTo>
                            <a:pt x="723" y="479"/>
                            <a:pt x="723" y="479"/>
                            <a:pt x="723" y="479"/>
                          </a:cubicBezTo>
                          <a:cubicBezTo>
                            <a:pt x="696" y="476"/>
                            <a:pt x="696" y="476"/>
                            <a:pt x="696" y="476"/>
                          </a:cubicBezTo>
                          <a:cubicBezTo>
                            <a:pt x="685" y="466"/>
                            <a:pt x="685" y="466"/>
                            <a:pt x="685" y="466"/>
                          </a:cubicBezTo>
                          <a:cubicBezTo>
                            <a:pt x="667" y="466"/>
                            <a:pt x="667" y="466"/>
                            <a:pt x="667" y="466"/>
                          </a:cubicBezTo>
                          <a:cubicBezTo>
                            <a:pt x="657" y="475"/>
                            <a:pt x="657" y="475"/>
                            <a:pt x="657" y="475"/>
                          </a:cubicBezTo>
                          <a:cubicBezTo>
                            <a:pt x="624" y="475"/>
                            <a:pt x="624" y="475"/>
                            <a:pt x="624" y="475"/>
                          </a:cubicBezTo>
                          <a:cubicBezTo>
                            <a:pt x="623" y="478"/>
                            <a:pt x="623" y="478"/>
                            <a:pt x="623" y="478"/>
                          </a:cubicBezTo>
                          <a:cubicBezTo>
                            <a:pt x="605" y="478"/>
                            <a:pt x="605" y="478"/>
                            <a:pt x="605" y="478"/>
                          </a:cubicBezTo>
                          <a:cubicBezTo>
                            <a:pt x="563" y="430"/>
                            <a:pt x="563" y="430"/>
                            <a:pt x="563" y="430"/>
                          </a:cubicBezTo>
                          <a:cubicBezTo>
                            <a:pt x="564" y="393"/>
                            <a:pt x="564" y="393"/>
                            <a:pt x="564" y="393"/>
                          </a:cubicBezTo>
                          <a:cubicBezTo>
                            <a:pt x="570" y="390"/>
                            <a:pt x="570" y="390"/>
                            <a:pt x="570" y="390"/>
                          </a:cubicBezTo>
                          <a:cubicBezTo>
                            <a:pt x="573" y="376"/>
                            <a:pt x="573" y="376"/>
                            <a:pt x="573" y="376"/>
                          </a:cubicBezTo>
                          <a:cubicBezTo>
                            <a:pt x="563" y="376"/>
                            <a:pt x="563" y="376"/>
                            <a:pt x="563" y="376"/>
                          </a:cubicBezTo>
                          <a:cubicBezTo>
                            <a:pt x="559" y="361"/>
                            <a:pt x="559" y="361"/>
                            <a:pt x="559" y="361"/>
                          </a:cubicBezTo>
                          <a:cubicBezTo>
                            <a:pt x="608" y="326"/>
                            <a:pt x="608" y="326"/>
                            <a:pt x="608" y="326"/>
                          </a:cubicBezTo>
                          <a:cubicBezTo>
                            <a:pt x="608" y="301"/>
                            <a:pt x="608" y="301"/>
                            <a:pt x="608" y="301"/>
                          </a:cubicBezTo>
                          <a:cubicBezTo>
                            <a:pt x="631" y="288"/>
                            <a:pt x="631" y="288"/>
                            <a:pt x="631" y="288"/>
                          </a:cubicBezTo>
                          <a:cubicBezTo>
                            <a:pt x="641" y="289"/>
                            <a:pt x="641" y="289"/>
                            <a:pt x="641" y="289"/>
                          </a:cubicBezTo>
                          <a:cubicBezTo>
                            <a:pt x="661" y="289"/>
                            <a:pt x="661" y="289"/>
                            <a:pt x="661" y="289"/>
                          </a:cubicBezTo>
                          <a:cubicBezTo>
                            <a:pt x="676" y="281"/>
                            <a:pt x="676" y="281"/>
                            <a:pt x="676" y="281"/>
                          </a:cubicBezTo>
                          <a:cubicBezTo>
                            <a:pt x="725" y="277"/>
                            <a:pt x="725" y="277"/>
                            <a:pt x="725" y="277"/>
                          </a:cubicBezTo>
                          <a:cubicBezTo>
                            <a:pt x="725" y="302"/>
                            <a:pt x="725" y="302"/>
                            <a:pt x="725" y="302"/>
                          </a:cubicBezTo>
                          <a:cubicBezTo>
                            <a:pt x="764" y="312"/>
                            <a:pt x="764" y="312"/>
                            <a:pt x="764" y="312"/>
                          </a:cubicBezTo>
                          <a:cubicBezTo>
                            <a:pt x="772" y="318"/>
                            <a:pt x="772" y="318"/>
                            <a:pt x="772" y="318"/>
                          </a:cubicBezTo>
                          <a:cubicBezTo>
                            <a:pt x="779" y="318"/>
                            <a:pt x="779" y="318"/>
                            <a:pt x="779" y="318"/>
                          </a:cubicBezTo>
                          <a:cubicBezTo>
                            <a:pt x="779" y="304"/>
                            <a:pt x="779" y="304"/>
                            <a:pt x="779" y="304"/>
                          </a:cubicBezTo>
                          <a:cubicBezTo>
                            <a:pt x="801" y="302"/>
                            <a:pt x="801" y="302"/>
                            <a:pt x="801" y="302"/>
                          </a:cubicBezTo>
                          <a:cubicBezTo>
                            <a:pt x="822" y="318"/>
                            <a:pt x="822" y="318"/>
                            <a:pt x="822" y="318"/>
                          </a:cubicBezTo>
                          <a:cubicBezTo>
                            <a:pt x="857" y="318"/>
                            <a:pt x="857" y="318"/>
                            <a:pt x="857" y="318"/>
                          </a:cubicBezTo>
                          <a:cubicBezTo>
                            <a:pt x="860" y="315"/>
                            <a:pt x="860" y="315"/>
                            <a:pt x="860" y="315"/>
                          </a:cubicBezTo>
                          <a:cubicBezTo>
                            <a:pt x="856" y="303"/>
                            <a:pt x="852" y="292"/>
                            <a:pt x="848" y="281"/>
                          </a:cubicBezTo>
                          <a:cubicBezTo>
                            <a:pt x="825" y="281"/>
                            <a:pt x="825" y="281"/>
                            <a:pt x="825" y="281"/>
                          </a:cubicBezTo>
                          <a:cubicBezTo>
                            <a:pt x="814" y="268"/>
                            <a:pt x="814" y="268"/>
                            <a:pt x="814" y="268"/>
                          </a:cubicBezTo>
                          <a:cubicBezTo>
                            <a:pt x="811" y="248"/>
                            <a:pt x="811" y="248"/>
                            <a:pt x="811" y="248"/>
                          </a:cubicBezTo>
                          <a:cubicBezTo>
                            <a:pt x="800" y="254"/>
                            <a:pt x="800" y="254"/>
                            <a:pt x="800" y="254"/>
                          </a:cubicBezTo>
                          <a:cubicBezTo>
                            <a:pt x="793" y="279"/>
                            <a:pt x="793" y="279"/>
                            <a:pt x="793" y="279"/>
                          </a:cubicBezTo>
                          <a:cubicBezTo>
                            <a:pt x="776" y="261"/>
                            <a:pt x="776" y="261"/>
                            <a:pt x="776" y="261"/>
                          </a:cubicBezTo>
                          <a:cubicBezTo>
                            <a:pt x="776" y="244"/>
                            <a:pt x="776" y="244"/>
                            <a:pt x="776" y="244"/>
                          </a:cubicBezTo>
                          <a:cubicBezTo>
                            <a:pt x="759" y="230"/>
                            <a:pt x="759" y="230"/>
                            <a:pt x="759" y="230"/>
                          </a:cubicBezTo>
                          <a:cubicBezTo>
                            <a:pt x="753" y="224"/>
                            <a:pt x="753" y="224"/>
                            <a:pt x="753" y="224"/>
                          </a:cubicBezTo>
                          <a:cubicBezTo>
                            <a:pt x="734" y="224"/>
                            <a:pt x="734" y="224"/>
                            <a:pt x="734" y="224"/>
                          </a:cubicBezTo>
                          <a:cubicBezTo>
                            <a:pt x="740" y="241"/>
                            <a:pt x="740" y="241"/>
                            <a:pt x="740" y="241"/>
                          </a:cubicBezTo>
                          <a:cubicBezTo>
                            <a:pt x="763" y="254"/>
                            <a:pt x="763" y="254"/>
                            <a:pt x="763" y="254"/>
                          </a:cubicBezTo>
                          <a:cubicBezTo>
                            <a:pt x="767" y="258"/>
                            <a:pt x="767" y="258"/>
                            <a:pt x="767" y="258"/>
                          </a:cubicBezTo>
                          <a:cubicBezTo>
                            <a:pt x="762" y="260"/>
                            <a:pt x="762" y="260"/>
                            <a:pt x="762" y="260"/>
                          </a:cubicBezTo>
                          <a:cubicBezTo>
                            <a:pt x="762" y="274"/>
                            <a:pt x="762" y="274"/>
                            <a:pt x="762" y="274"/>
                          </a:cubicBezTo>
                          <a:cubicBezTo>
                            <a:pt x="751" y="278"/>
                            <a:pt x="751" y="278"/>
                            <a:pt x="751" y="278"/>
                          </a:cubicBezTo>
                          <a:cubicBezTo>
                            <a:pt x="742" y="276"/>
                            <a:pt x="742" y="276"/>
                            <a:pt x="742" y="276"/>
                          </a:cubicBezTo>
                          <a:cubicBezTo>
                            <a:pt x="736" y="268"/>
                            <a:pt x="736" y="268"/>
                            <a:pt x="736" y="268"/>
                          </a:cubicBezTo>
                          <a:cubicBezTo>
                            <a:pt x="751" y="269"/>
                            <a:pt x="751" y="269"/>
                            <a:pt x="751" y="269"/>
                          </a:cubicBezTo>
                          <a:cubicBezTo>
                            <a:pt x="756" y="263"/>
                            <a:pt x="756" y="263"/>
                            <a:pt x="756" y="263"/>
                          </a:cubicBezTo>
                          <a:cubicBezTo>
                            <a:pt x="721" y="240"/>
                            <a:pt x="721" y="240"/>
                            <a:pt x="721" y="240"/>
                          </a:cubicBezTo>
                          <a:cubicBezTo>
                            <a:pt x="719" y="230"/>
                            <a:pt x="719" y="230"/>
                            <a:pt x="719" y="230"/>
                          </a:cubicBezTo>
                          <a:cubicBezTo>
                            <a:pt x="705" y="243"/>
                            <a:pt x="705" y="243"/>
                            <a:pt x="705" y="243"/>
                          </a:cubicBezTo>
                          <a:cubicBezTo>
                            <a:pt x="691" y="240"/>
                            <a:pt x="691" y="240"/>
                            <a:pt x="691" y="240"/>
                          </a:cubicBezTo>
                          <a:cubicBezTo>
                            <a:pt x="669" y="268"/>
                            <a:pt x="669" y="268"/>
                            <a:pt x="669" y="268"/>
                          </a:cubicBezTo>
                          <a:cubicBezTo>
                            <a:pt x="665" y="279"/>
                            <a:pt x="665" y="279"/>
                            <a:pt x="665" y="279"/>
                          </a:cubicBezTo>
                          <a:cubicBezTo>
                            <a:pt x="651" y="280"/>
                            <a:pt x="651" y="280"/>
                            <a:pt x="651" y="280"/>
                          </a:cubicBezTo>
                          <a:cubicBezTo>
                            <a:pt x="631" y="280"/>
                            <a:pt x="631" y="280"/>
                            <a:pt x="631" y="280"/>
                          </a:cubicBezTo>
                          <a:cubicBezTo>
                            <a:pt x="619" y="274"/>
                            <a:pt x="619" y="274"/>
                            <a:pt x="619" y="274"/>
                          </a:cubicBezTo>
                          <a:cubicBezTo>
                            <a:pt x="615" y="250"/>
                            <a:pt x="615" y="250"/>
                            <a:pt x="615" y="250"/>
                          </a:cubicBezTo>
                          <a:cubicBezTo>
                            <a:pt x="619" y="239"/>
                            <a:pt x="619" y="239"/>
                            <a:pt x="619" y="239"/>
                          </a:cubicBezTo>
                          <a:cubicBezTo>
                            <a:pt x="640" y="234"/>
                            <a:pt x="640" y="234"/>
                            <a:pt x="640" y="234"/>
                          </a:cubicBezTo>
                          <a:cubicBezTo>
                            <a:pt x="663" y="239"/>
                            <a:pt x="663" y="239"/>
                            <a:pt x="663" y="239"/>
                          </a:cubicBezTo>
                          <a:cubicBezTo>
                            <a:pt x="665" y="226"/>
                            <a:pt x="665" y="226"/>
                            <a:pt x="665" y="226"/>
                          </a:cubicBezTo>
                          <a:cubicBezTo>
                            <a:pt x="656" y="224"/>
                            <a:pt x="656" y="224"/>
                            <a:pt x="656" y="224"/>
                          </a:cubicBezTo>
                          <a:cubicBezTo>
                            <a:pt x="659" y="205"/>
                            <a:pt x="659" y="205"/>
                            <a:pt x="659" y="205"/>
                          </a:cubicBezTo>
                          <a:cubicBezTo>
                            <a:pt x="682" y="201"/>
                            <a:pt x="682" y="201"/>
                            <a:pt x="682" y="201"/>
                          </a:cubicBezTo>
                          <a:cubicBezTo>
                            <a:pt x="698" y="179"/>
                            <a:pt x="698" y="179"/>
                            <a:pt x="698" y="179"/>
                          </a:cubicBezTo>
                          <a:cubicBezTo>
                            <a:pt x="714" y="176"/>
                            <a:pt x="714" y="176"/>
                            <a:pt x="714" y="176"/>
                          </a:cubicBezTo>
                          <a:cubicBezTo>
                            <a:pt x="729" y="178"/>
                            <a:pt x="729" y="178"/>
                            <a:pt x="729" y="178"/>
                          </a:cubicBezTo>
                          <a:cubicBezTo>
                            <a:pt x="734" y="178"/>
                            <a:pt x="734" y="178"/>
                            <a:pt x="734" y="178"/>
                          </a:cubicBezTo>
                          <a:cubicBezTo>
                            <a:pt x="731" y="157"/>
                            <a:pt x="731" y="157"/>
                            <a:pt x="731" y="157"/>
                          </a:cubicBezTo>
                          <a:cubicBezTo>
                            <a:pt x="713" y="164"/>
                            <a:pt x="713" y="164"/>
                            <a:pt x="713" y="164"/>
                          </a:cubicBezTo>
                          <a:cubicBezTo>
                            <a:pt x="707" y="149"/>
                            <a:pt x="707" y="149"/>
                            <a:pt x="707" y="149"/>
                          </a:cubicBezTo>
                          <a:cubicBezTo>
                            <a:pt x="697" y="147"/>
                            <a:pt x="697" y="147"/>
                            <a:pt x="697" y="147"/>
                          </a:cubicBezTo>
                          <a:cubicBezTo>
                            <a:pt x="695" y="136"/>
                            <a:pt x="695" y="136"/>
                            <a:pt x="695" y="136"/>
                          </a:cubicBezTo>
                          <a:cubicBezTo>
                            <a:pt x="703" y="127"/>
                            <a:pt x="703" y="127"/>
                            <a:pt x="703" y="127"/>
                          </a:cubicBezTo>
                          <a:cubicBezTo>
                            <a:pt x="723" y="119"/>
                            <a:pt x="723" y="119"/>
                            <a:pt x="723" y="119"/>
                          </a:cubicBezTo>
                          <a:cubicBezTo>
                            <a:pt x="729" y="110"/>
                            <a:pt x="729" y="110"/>
                            <a:pt x="729" y="110"/>
                          </a:cubicBezTo>
                          <a:cubicBezTo>
                            <a:pt x="652" y="42"/>
                            <a:pt x="550" y="0"/>
                            <a:pt x="440" y="0"/>
                          </a:cubicBezTo>
                          <a:cubicBezTo>
                            <a:pt x="439" y="0"/>
                            <a:pt x="439" y="0"/>
                            <a:pt x="4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3" name="Freeform 160">
                      <a:extLst>
                        <a:ext uri="{FF2B5EF4-FFF2-40B4-BE49-F238E27FC236}">
                          <a16:creationId xmlns:a16="http://schemas.microsoft.com/office/drawing/2014/main" id="{4FAC51D2-89C4-40AC-9E58-B3367034BC88}"/>
                        </a:ext>
                      </a:extLst>
                    </p:cNvPr>
                    <p:cNvSpPr>
                      <a:spLocks/>
                    </p:cNvSpPr>
                    <p:nvPr/>
                  </p:nvSpPr>
                  <p:spPr bwMode="auto">
                    <a:xfrm>
                      <a:off x="3847" y="1580"/>
                      <a:ext cx="19" cy="26"/>
                    </a:xfrm>
                    <a:custGeom>
                      <a:avLst/>
                      <a:gdLst>
                        <a:gd name="T0" fmla="*/ 19 w 19"/>
                        <a:gd name="T1" fmla="*/ 0 h 26"/>
                        <a:gd name="T2" fmla="*/ 0 w 19"/>
                        <a:gd name="T3" fmla="*/ 7 h 26"/>
                        <a:gd name="T4" fmla="*/ 3 w 19"/>
                        <a:gd name="T5" fmla="*/ 19 h 26"/>
                        <a:gd name="T6" fmla="*/ 19 w 19"/>
                        <a:gd name="T7" fmla="*/ 26 h 26"/>
                        <a:gd name="T8" fmla="*/ 19 w 19"/>
                        <a:gd name="T9" fmla="*/ 0 h 26"/>
                      </a:gdLst>
                      <a:ahLst/>
                      <a:cxnLst>
                        <a:cxn ang="0">
                          <a:pos x="T0" y="T1"/>
                        </a:cxn>
                        <a:cxn ang="0">
                          <a:pos x="T2" y="T3"/>
                        </a:cxn>
                        <a:cxn ang="0">
                          <a:pos x="T4" y="T5"/>
                        </a:cxn>
                        <a:cxn ang="0">
                          <a:pos x="T6" y="T7"/>
                        </a:cxn>
                        <a:cxn ang="0">
                          <a:pos x="T8" y="T9"/>
                        </a:cxn>
                      </a:cxnLst>
                      <a:rect l="0" t="0" r="r" b="b"/>
                      <a:pathLst>
                        <a:path w="19" h="26">
                          <a:moveTo>
                            <a:pt x="19" y="0"/>
                          </a:moveTo>
                          <a:lnTo>
                            <a:pt x="0" y="7"/>
                          </a:lnTo>
                          <a:lnTo>
                            <a:pt x="3" y="19"/>
                          </a:lnTo>
                          <a:lnTo>
                            <a:pt x="19" y="26"/>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4" name="Freeform 161">
                      <a:extLst>
                        <a:ext uri="{FF2B5EF4-FFF2-40B4-BE49-F238E27FC236}">
                          <a16:creationId xmlns:a16="http://schemas.microsoft.com/office/drawing/2014/main" id="{C295963E-4C01-41A9-950C-ED8CF6ED926C}"/>
                        </a:ext>
                      </a:extLst>
                    </p:cNvPr>
                    <p:cNvSpPr>
                      <a:spLocks/>
                    </p:cNvSpPr>
                    <p:nvPr/>
                  </p:nvSpPr>
                  <p:spPr bwMode="auto">
                    <a:xfrm>
                      <a:off x="3847" y="1580"/>
                      <a:ext cx="19" cy="26"/>
                    </a:xfrm>
                    <a:custGeom>
                      <a:avLst/>
                      <a:gdLst>
                        <a:gd name="T0" fmla="*/ 19 w 19"/>
                        <a:gd name="T1" fmla="*/ 0 h 26"/>
                        <a:gd name="T2" fmla="*/ 0 w 19"/>
                        <a:gd name="T3" fmla="*/ 7 h 26"/>
                        <a:gd name="T4" fmla="*/ 3 w 19"/>
                        <a:gd name="T5" fmla="*/ 19 h 26"/>
                        <a:gd name="T6" fmla="*/ 19 w 19"/>
                        <a:gd name="T7" fmla="*/ 26 h 26"/>
                        <a:gd name="T8" fmla="*/ 19 w 19"/>
                        <a:gd name="T9" fmla="*/ 0 h 26"/>
                      </a:gdLst>
                      <a:ahLst/>
                      <a:cxnLst>
                        <a:cxn ang="0">
                          <a:pos x="T0" y="T1"/>
                        </a:cxn>
                        <a:cxn ang="0">
                          <a:pos x="T2" y="T3"/>
                        </a:cxn>
                        <a:cxn ang="0">
                          <a:pos x="T4" y="T5"/>
                        </a:cxn>
                        <a:cxn ang="0">
                          <a:pos x="T6" y="T7"/>
                        </a:cxn>
                        <a:cxn ang="0">
                          <a:pos x="T8" y="T9"/>
                        </a:cxn>
                      </a:cxnLst>
                      <a:rect l="0" t="0" r="r" b="b"/>
                      <a:pathLst>
                        <a:path w="19" h="26">
                          <a:moveTo>
                            <a:pt x="19" y="0"/>
                          </a:moveTo>
                          <a:lnTo>
                            <a:pt x="0" y="7"/>
                          </a:lnTo>
                          <a:lnTo>
                            <a:pt x="3" y="19"/>
                          </a:lnTo>
                          <a:lnTo>
                            <a:pt x="19" y="26"/>
                          </a:lnTo>
                          <a:lnTo>
                            <a:pt x="19"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5" name="Freeform 162">
                      <a:extLst>
                        <a:ext uri="{FF2B5EF4-FFF2-40B4-BE49-F238E27FC236}">
                          <a16:creationId xmlns:a16="http://schemas.microsoft.com/office/drawing/2014/main" id="{D1997E37-613B-4D3E-B564-71BFE132E017}"/>
                        </a:ext>
                      </a:extLst>
                    </p:cNvPr>
                    <p:cNvSpPr>
                      <a:spLocks noEditPoints="1"/>
                    </p:cNvSpPr>
                    <p:nvPr/>
                  </p:nvSpPr>
                  <p:spPr bwMode="auto">
                    <a:xfrm>
                      <a:off x="2719" y="1035"/>
                      <a:ext cx="2246" cy="2243"/>
                    </a:xfrm>
                    <a:custGeom>
                      <a:avLst/>
                      <a:gdLst>
                        <a:gd name="T0" fmla="*/ 450 w 948"/>
                        <a:gd name="T1" fmla="*/ 947 h 947"/>
                        <a:gd name="T2" fmla="*/ 545 w 948"/>
                        <a:gd name="T3" fmla="*/ 938 h 947"/>
                        <a:gd name="T4" fmla="*/ 546 w 948"/>
                        <a:gd name="T5" fmla="*/ 942 h 947"/>
                        <a:gd name="T6" fmla="*/ 310 w 948"/>
                        <a:gd name="T7" fmla="*/ 918 h 947"/>
                        <a:gd name="T8" fmla="*/ 357 w 948"/>
                        <a:gd name="T9" fmla="*/ 929 h 947"/>
                        <a:gd name="T10" fmla="*/ 592 w 948"/>
                        <a:gd name="T11" fmla="*/ 929 h 947"/>
                        <a:gd name="T12" fmla="*/ 637 w 948"/>
                        <a:gd name="T13" fmla="*/ 914 h 947"/>
                        <a:gd name="T14" fmla="*/ 266 w 948"/>
                        <a:gd name="T15" fmla="*/ 899 h 947"/>
                        <a:gd name="T16" fmla="*/ 723 w 948"/>
                        <a:gd name="T17" fmla="*/ 872 h 947"/>
                        <a:gd name="T18" fmla="*/ 725 w 948"/>
                        <a:gd name="T19" fmla="*/ 876 h 947"/>
                        <a:gd name="T20" fmla="*/ 148 w 948"/>
                        <a:gd name="T21" fmla="*/ 817 h 947"/>
                        <a:gd name="T22" fmla="*/ 151 w 948"/>
                        <a:gd name="T23" fmla="*/ 815 h 947"/>
                        <a:gd name="T24" fmla="*/ 764 w 948"/>
                        <a:gd name="T25" fmla="*/ 848 h 947"/>
                        <a:gd name="T26" fmla="*/ 89 w 948"/>
                        <a:gd name="T27" fmla="*/ 743 h 947"/>
                        <a:gd name="T28" fmla="*/ 118 w 948"/>
                        <a:gd name="T29" fmla="*/ 780 h 947"/>
                        <a:gd name="T30" fmla="*/ 860 w 948"/>
                        <a:gd name="T31" fmla="*/ 742 h 947"/>
                        <a:gd name="T32" fmla="*/ 863 w 948"/>
                        <a:gd name="T33" fmla="*/ 744 h 947"/>
                        <a:gd name="T34" fmla="*/ 39 w 948"/>
                        <a:gd name="T35" fmla="*/ 661 h 947"/>
                        <a:gd name="T36" fmla="*/ 43 w 948"/>
                        <a:gd name="T37" fmla="*/ 660 h 947"/>
                        <a:gd name="T38" fmla="*/ 888 w 948"/>
                        <a:gd name="T39" fmla="*/ 704 h 947"/>
                        <a:gd name="T40" fmla="*/ 14 w 948"/>
                        <a:gd name="T41" fmla="*/ 569 h 947"/>
                        <a:gd name="T42" fmla="*/ 26 w 948"/>
                        <a:gd name="T43" fmla="*/ 615 h 947"/>
                        <a:gd name="T44" fmla="*/ 922 w 948"/>
                        <a:gd name="T45" fmla="*/ 615 h 947"/>
                        <a:gd name="T46" fmla="*/ 934 w 948"/>
                        <a:gd name="T47" fmla="*/ 568 h 947"/>
                        <a:gd name="T48" fmla="*/ 3 w 948"/>
                        <a:gd name="T49" fmla="*/ 522 h 947"/>
                        <a:gd name="T50" fmla="*/ 948 w 948"/>
                        <a:gd name="T51" fmla="*/ 473 h 947"/>
                        <a:gd name="T52" fmla="*/ 941 w 948"/>
                        <a:gd name="T53" fmla="*/ 521 h 947"/>
                        <a:gd name="T54" fmla="*/ 948 w 948"/>
                        <a:gd name="T55" fmla="*/ 473 h 947"/>
                        <a:gd name="T56" fmla="*/ 7 w 948"/>
                        <a:gd name="T57" fmla="*/ 427 h 947"/>
                        <a:gd name="T58" fmla="*/ 938 w 948"/>
                        <a:gd name="T59" fmla="*/ 378 h 947"/>
                        <a:gd name="T60" fmla="*/ 941 w 948"/>
                        <a:gd name="T61" fmla="*/ 425 h 947"/>
                        <a:gd name="T62" fmla="*/ 38 w 948"/>
                        <a:gd name="T63" fmla="*/ 288 h 947"/>
                        <a:gd name="T64" fmla="*/ 42 w 948"/>
                        <a:gd name="T65" fmla="*/ 289 h 947"/>
                        <a:gd name="T66" fmla="*/ 905 w 948"/>
                        <a:gd name="T67" fmla="*/ 288 h 947"/>
                        <a:gd name="T68" fmla="*/ 909 w 948"/>
                        <a:gd name="T69" fmla="*/ 286 h 947"/>
                        <a:gd name="T70" fmla="*/ 63 w 948"/>
                        <a:gd name="T71" fmla="*/ 247 h 947"/>
                        <a:gd name="T72" fmla="*/ 862 w 948"/>
                        <a:gd name="T73" fmla="*/ 203 h 947"/>
                        <a:gd name="T74" fmla="*/ 888 w 948"/>
                        <a:gd name="T75" fmla="*/ 243 h 947"/>
                        <a:gd name="T76" fmla="*/ 114 w 948"/>
                        <a:gd name="T77" fmla="*/ 166 h 947"/>
                        <a:gd name="T78" fmla="*/ 147 w 948"/>
                        <a:gd name="T79" fmla="*/ 131 h 947"/>
                        <a:gd name="T80" fmla="*/ 830 w 948"/>
                        <a:gd name="T81" fmla="*/ 167 h 947"/>
                        <a:gd name="T82" fmla="*/ 223 w 948"/>
                        <a:gd name="T83" fmla="*/ 72 h 947"/>
                        <a:gd name="T84" fmla="*/ 225 w 948"/>
                        <a:gd name="T85" fmla="*/ 76 h 947"/>
                        <a:gd name="T86" fmla="*/ 722 w 948"/>
                        <a:gd name="T87" fmla="*/ 75 h 947"/>
                        <a:gd name="T88" fmla="*/ 724 w 948"/>
                        <a:gd name="T89" fmla="*/ 72 h 947"/>
                        <a:gd name="T90" fmla="*/ 267 w 948"/>
                        <a:gd name="T91" fmla="*/ 53 h 947"/>
                        <a:gd name="T92" fmla="*/ 638 w 948"/>
                        <a:gd name="T93" fmla="*/ 29 h 947"/>
                        <a:gd name="T94" fmla="*/ 682 w 948"/>
                        <a:gd name="T95" fmla="*/ 48 h 947"/>
                        <a:gd name="T96" fmla="*/ 355 w 948"/>
                        <a:gd name="T97" fmla="*/ 16 h 947"/>
                        <a:gd name="T98" fmla="*/ 402 w 948"/>
                        <a:gd name="T99" fmla="*/ 6 h 947"/>
                        <a:gd name="T100" fmla="*/ 591 w 948"/>
                        <a:gd name="T101" fmla="*/ 19 h 947"/>
                        <a:gd name="T102" fmla="*/ 474 w 948"/>
                        <a:gd name="T103" fmla="*/ 0 h 947"/>
                        <a:gd name="T104" fmla="*/ 449 w 948"/>
                        <a:gd name="T105" fmla="*/ 5 h 947"/>
                        <a:gd name="T106" fmla="*/ 474 w 948"/>
                        <a:gd name="T107" fmla="*/ 4 h 947"/>
                        <a:gd name="T108" fmla="*/ 474 w 948"/>
                        <a:gd name="T109" fmla="*/ 0 h 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48" h="947">
                          <a:moveTo>
                            <a:pt x="403" y="938"/>
                          </a:moveTo>
                          <a:cubicBezTo>
                            <a:pt x="403" y="942"/>
                            <a:pt x="403" y="942"/>
                            <a:pt x="403" y="942"/>
                          </a:cubicBezTo>
                          <a:cubicBezTo>
                            <a:pt x="418" y="945"/>
                            <a:pt x="434" y="946"/>
                            <a:pt x="450" y="947"/>
                          </a:cubicBezTo>
                          <a:cubicBezTo>
                            <a:pt x="450" y="943"/>
                            <a:pt x="450" y="943"/>
                            <a:pt x="450" y="943"/>
                          </a:cubicBezTo>
                          <a:cubicBezTo>
                            <a:pt x="434" y="942"/>
                            <a:pt x="419" y="941"/>
                            <a:pt x="403" y="938"/>
                          </a:cubicBezTo>
                          <a:moveTo>
                            <a:pt x="545" y="938"/>
                          </a:moveTo>
                          <a:cubicBezTo>
                            <a:pt x="530" y="941"/>
                            <a:pt x="514" y="942"/>
                            <a:pt x="498" y="943"/>
                          </a:cubicBezTo>
                          <a:cubicBezTo>
                            <a:pt x="498" y="947"/>
                            <a:pt x="498" y="947"/>
                            <a:pt x="498" y="947"/>
                          </a:cubicBezTo>
                          <a:cubicBezTo>
                            <a:pt x="514" y="946"/>
                            <a:pt x="530" y="945"/>
                            <a:pt x="546" y="942"/>
                          </a:cubicBezTo>
                          <a:cubicBezTo>
                            <a:pt x="545" y="938"/>
                            <a:pt x="545" y="938"/>
                            <a:pt x="545" y="938"/>
                          </a:cubicBezTo>
                          <a:moveTo>
                            <a:pt x="311" y="915"/>
                          </a:moveTo>
                          <a:cubicBezTo>
                            <a:pt x="310" y="918"/>
                            <a:pt x="310" y="918"/>
                            <a:pt x="310" y="918"/>
                          </a:cubicBezTo>
                          <a:cubicBezTo>
                            <a:pt x="325" y="924"/>
                            <a:pt x="340" y="929"/>
                            <a:pt x="356" y="933"/>
                          </a:cubicBezTo>
                          <a:cubicBezTo>
                            <a:pt x="357" y="929"/>
                            <a:pt x="357" y="929"/>
                            <a:pt x="357" y="929"/>
                          </a:cubicBezTo>
                          <a:cubicBezTo>
                            <a:pt x="357" y="929"/>
                            <a:pt x="357" y="929"/>
                            <a:pt x="357" y="929"/>
                          </a:cubicBezTo>
                          <a:cubicBezTo>
                            <a:pt x="341" y="925"/>
                            <a:pt x="326" y="920"/>
                            <a:pt x="311" y="915"/>
                          </a:cubicBezTo>
                          <a:moveTo>
                            <a:pt x="637" y="914"/>
                          </a:moveTo>
                          <a:cubicBezTo>
                            <a:pt x="623" y="920"/>
                            <a:pt x="607" y="925"/>
                            <a:pt x="592" y="929"/>
                          </a:cubicBezTo>
                          <a:cubicBezTo>
                            <a:pt x="593" y="932"/>
                            <a:pt x="593" y="932"/>
                            <a:pt x="593" y="932"/>
                          </a:cubicBezTo>
                          <a:cubicBezTo>
                            <a:pt x="609" y="928"/>
                            <a:pt x="624" y="924"/>
                            <a:pt x="639" y="918"/>
                          </a:cubicBezTo>
                          <a:cubicBezTo>
                            <a:pt x="637" y="914"/>
                            <a:pt x="637" y="914"/>
                            <a:pt x="637" y="914"/>
                          </a:cubicBezTo>
                          <a:moveTo>
                            <a:pt x="226" y="873"/>
                          </a:moveTo>
                          <a:cubicBezTo>
                            <a:pt x="224" y="876"/>
                            <a:pt x="224" y="876"/>
                            <a:pt x="224" y="876"/>
                          </a:cubicBezTo>
                          <a:cubicBezTo>
                            <a:pt x="237" y="885"/>
                            <a:pt x="251" y="892"/>
                            <a:pt x="266" y="899"/>
                          </a:cubicBezTo>
                          <a:cubicBezTo>
                            <a:pt x="267" y="896"/>
                            <a:pt x="267" y="896"/>
                            <a:pt x="267" y="896"/>
                          </a:cubicBezTo>
                          <a:cubicBezTo>
                            <a:pt x="253" y="889"/>
                            <a:pt x="239" y="881"/>
                            <a:pt x="226" y="873"/>
                          </a:cubicBezTo>
                          <a:moveTo>
                            <a:pt x="723" y="872"/>
                          </a:moveTo>
                          <a:cubicBezTo>
                            <a:pt x="709" y="881"/>
                            <a:pt x="695" y="889"/>
                            <a:pt x="681" y="896"/>
                          </a:cubicBezTo>
                          <a:cubicBezTo>
                            <a:pt x="683" y="899"/>
                            <a:pt x="683" y="899"/>
                            <a:pt x="683" y="899"/>
                          </a:cubicBezTo>
                          <a:cubicBezTo>
                            <a:pt x="697" y="892"/>
                            <a:pt x="711" y="884"/>
                            <a:pt x="725" y="876"/>
                          </a:cubicBezTo>
                          <a:cubicBezTo>
                            <a:pt x="723" y="872"/>
                            <a:pt x="723" y="872"/>
                            <a:pt x="723" y="872"/>
                          </a:cubicBezTo>
                          <a:moveTo>
                            <a:pt x="151" y="815"/>
                          </a:moveTo>
                          <a:cubicBezTo>
                            <a:pt x="148" y="817"/>
                            <a:pt x="148" y="817"/>
                            <a:pt x="148" y="817"/>
                          </a:cubicBezTo>
                          <a:cubicBezTo>
                            <a:pt x="160" y="828"/>
                            <a:pt x="172" y="839"/>
                            <a:pt x="184" y="849"/>
                          </a:cubicBezTo>
                          <a:cubicBezTo>
                            <a:pt x="187" y="846"/>
                            <a:pt x="187" y="846"/>
                            <a:pt x="187" y="846"/>
                          </a:cubicBezTo>
                          <a:cubicBezTo>
                            <a:pt x="174" y="836"/>
                            <a:pt x="162" y="825"/>
                            <a:pt x="151" y="815"/>
                          </a:cubicBezTo>
                          <a:moveTo>
                            <a:pt x="798" y="814"/>
                          </a:moveTo>
                          <a:cubicBezTo>
                            <a:pt x="786" y="825"/>
                            <a:pt x="774" y="836"/>
                            <a:pt x="762" y="845"/>
                          </a:cubicBezTo>
                          <a:cubicBezTo>
                            <a:pt x="764" y="848"/>
                            <a:pt x="764" y="848"/>
                            <a:pt x="764" y="848"/>
                          </a:cubicBezTo>
                          <a:cubicBezTo>
                            <a:pt x="777" y="839"/>
                            <a:pt x="789" y="828"/>
                            <a:pt x="800" y="817"/>
                          </a:cubicBezTo>
                          <a:cubicBezTo>
                            <a:pt x="798" y="814"/>
                            <a:pt x="798" y="814"/>
                            <a:pt x="798" y="814"/>
                          </a:cubicBezTo>
                          <a:moveTo>
                            <a:pt x="89" y="743"/>
                          </a:moveTo>
                          <a:cubicBezTo>
                            <a:pt x="85" y="745"/>
                            <a:pt x="85" y="745"/>
                            <a:pt x="85" y="745"/>
                          </a:cubicBezTo>
                          <a:cubicBezTo>
                            <a:pt x="95" y="758"/>
                            <a:pt x="104" y="771"/>
                            <a:pt x="115" y="783"/>
                          </a:cubicBezTo>
                          <a:cubicBezTo>
                            <a:pt x="118" y="780"/>
                            <a:pt x="118" y="780"/>
                            <a:pt x="118" y="780"/>
                          </a:cubicBezTo>
                          <a:cubicBezTo>
                            <a:pt x="108" y="768"/>
                            <a:pt x="98" y="756"/>
                            <a:pt x="89" y="743"/>
                          </a:cubicBezTo>
                          <a:moveTo>
                            <a:pt x="860" y="742"/>
                          </a:moveTo>
                          <a:cubicBezTo>
                            <a:pt x="860" y="742"/>
                            <a:pt x="860" y="742"/>
                            <a:pt x="860" y="742"/>
                          </a:cubicBezTo>
                          <a:cubicBezTo>
                            <a:pt x="850" y="755"/>
                            <a:pt x="841" y="768"/>
                            <a:pt x="830" y="780"/>
                          </a:cubicBezTo>
                          <a:cubicBezTo>
                            <a:pt x="833" y="782"/>
                            <a:pt x="833" y="782"/>
                            <a:pt x="833" y="782"/>
                          </a:cubicBezTo>
                          <a:cubicBezTo>
                            <a:pt x="844" y="770"/>
                            <a:pt x="854" y="758"/>
                            <a:pt x="863" y="744"/>
                          </a:cubicBezTo>
                          <a:cubicBezTo>
                            <a:pt x="860" y="742"/>
                            <a:pt x="860" y="742"/>
                            <a:pt x="860" y="742"/>
                          </a:cubicBezTo>
                          <a:moveTo>
                            <a:pt x="43" y="660"/>
                          </a:moveTo>
                          <a:cubicBezTo>
                            <a:pt x="39" y="661"/>
                            <a:pt x="39" y="661"/>
                            <a:pt x="39" y="661"/>
                          </a:cubicBezTo>
                          <a:cubicBezTo>
                            <a:pt x="45" y="676"/>
                            <a:pt x="52" y="690"/>
                            <a:pt x="60" y="704"/>
                          </a:cubicBezTo>
                          <a:cubicBezTo>
                            <a:pt x="64" y="702"/>
                            <a:pt x="64" y="702"/>
                            <a:pt x="64" y="702"/>
                          </a:cubicBezTo>
                          <a:cubicBezTo>
                            <a:pt x="56" y="688"/>
                            <a:pt x="49" y="674"/>
                            <a:pt x="43" y="660"/>
                          </a:cubicBezTo>
                          <a:moveTo>
                            <a:pt x="906" y="659"/>
                          </a:moveTo>
                          <a:cubicBezTo>
                            <a:pt x="899" y="674"/>
                            <a:pt x="892" y="688"/>
                            <a:pt x="885" y="702"/>
                          </a:cubicBezTo>
                          <a:cubicBezTo>
                            <a:pt x="888" y="704"/>
                            <a:pt x="888" y="704"/>
                            <a:pt x="888" y="704"/>
                          </a:cubicBezTo>
                          <a:cubicBezTo>
                            <a:pt x="896" y="690"/>
                            <a:pt x="903" y="675"/>
                            <a:pt x="909" y="661"/>
                          </a:cubicBezTo>
                          <a:cubicBezTo>
                            <a:pt x="906" y="659"/>
                            <a:pt x="906" y="659"/>
                            <a:pt x="906" y="659"/>
                          </a:cubicBezTo>
                          <a:moveTo>
                            <a:pt x="14" y="569"/>
                          </a:moveTo>
                          <a:cubicBezTo>
                            <a:pt x="10" y="570"/>
                            <a:pt x="10" y="570"/>
                            <a:pt x="10" y="570"/>
                          </a:cubicBezTo>
                          <a:cubicBezTo>
                            <a:pt x="13" y="586"/>
                            <a:pt x="17" y="601"/>
                            <a:pt x="22" y="616"/>
                          </a:cubicBezTo>
                          <a:cubicBezTo>
                            <a:pt x="26" y="615"/>
                            <a:pt x="26" y="615"/>
                            <a:pt x="26" y="615"/>
                          </a:cubicBezTo>
                          <a:cubicBezTo>
                            <a:pt x="21" y="600"/>
                            <a:pt x="17" y="585"/>
                            <a:pt x="14" y="569"/>
                          </a:cubicBezTo>
                          <a:moveTo>
                            <a:pt x="934" y="568"/>
                          </a:moveTo>
                          <a:cubicBezTo>
                            <a:pt x="931" y="584"/>
                            <a:pt x="927" y="599"/>
                            <a:pt x="922" y="615"/>
                          </a:cubicBezTo>
                          <a:cubicBezTo>
                            <a:pt x="926" y="616"/>
                            <a:pt x="926" y="616"/>
                            <a:pt x="926" y="616"/>
                          </a:cubicBezTo>
                          <a:cubicBezTo>
                            <a:pt x="931" y="601"/>
                            <a:pt x="935" y="585"/>
                            <a:pt x="938" y="569"/>
                          </a:cubicBezTo>
                          <a:cubicBezTo>
                            <a:pt x="934" y="568"/>
                            <a:pt x="934" y="568"/>
                            <a:pt x="934" y="568"/>
                          </a:cubicBezTo>
                          <a:moveTo>
                            <a:pt x="4" y="474"/>
                          </a:moveTo>
                          <a:cubicBezTo>
                            <a:pt x="0" y="474"/>
                            <a:pt x="0" y="474"/>
                            <a:pt x="0" y="474"/>
                          </a:cubicBezTo>
                          <a:cubicBezTo>
                            <a:pt x="0" y="491"/>
                            <a:pt x="1" y="507"/>
                            <a:pt x="3" y="522"/>
                          </a:cubicBezTo>
                          <a:cubicBezTo>
                            <a:pt x="7" y="522"/>
                            <a:pt x="7" y="522"/>
                            <a:pt x="7" y="522"/>
                          </a:cubicBezTo>
                          <a:cubicBezTo>
                            <a:pt x="5" y="506"/>
                            <a:pt x="4" y="491"/>
                            <a:pt x="4" y="474"/>
                          </a:cubicBezTo>
                          <a:moveTo>
                            <a:pt x="948" y="473"/>
                          </a:moveTo>
                          <a:cubicBezTo>
                            <a:pt x="944" y="473"/>
                            <a:pt x="944" y="473"/>
                            <a:pt x="944" y="473"/>
                          </a:cubicBezTo>
                          <a:cubicBezTo>
                            <a:pt x="944" y="474"/>
                            <a:pt x="944" y="474"/>
                            <a:pt x="944" y="474"/>
                          </a:cubicBezTo>
                          <a:cubicBezTo>
                            <a:pt x="944" y="490"/>
                            <a:pt x="943" y="506"/>
                            <a:pt x="941" y="521"/>
                          </a:cubicBezTo>
                          <a:cubicBezTo>
                            <a:pt x="945" y="522"/>
                            <a:pt x="945" y="522"/>
                            <a:pt x="945" y="522"/>
                          </a:cubicBezTo>
                          <a:cubicBezTo>
                            <a:pt x="947" y="506"/>
                            <a:pt x="948" y="490"/>
                            <a:pt x="948" y="474"/>
                          </a:cubicBezTo>
                          <a:cubicBezTo>
                            <a:pt x="948" y="473"/>
                            <a:pt x="948" y="473"/>
                            <a:pt x="948" y="473"/>
                          </a:cubicBezTo>
                          <a:moveTo>
                            <a:pt x="10" y="379"/>
                          </a:moveTo>
                          <a:cubicBezTo>
                            <a:pt x="7" y="395"/>
                            <a:pt x="4" y="411"/>
                            <a:pt x="3" y="427"/>
                          </a:cubicBezTo>
                          <a:cubicBezTo>
                            <a:pt x="7" y="427"/>
                            <a:pt x="7" y="427"/>
                            <a:pt x="7" y="427"/>
                          </a:cubicBezTo>
                          <a:cubicBezTo>
                            <a:pt x="8" y="411"/>
                            <a:pt x="11" y="395"/>
                            <a:pt x="14" y="380"/>
                          </a:cubicBezTo>
                          <a:cubicBezTo>
                            <a:pt x="10" y="379"/>
                            <a:pt x="10" y="379"/>
                            <a:pt x="10" y="379"/>
                          </a:cubicBezTo>
                          <a:moveTo>
                            <a:pt x="938" y="378"/>
                          </a:moveTo>
                          <a:cubicBezTo>
                            <a:pt x="934" y="378"/>
                            <a:pt x="934" y="378"/>
                            <a:pt x="934" y="378"/>
                          </a:cubicBezTo>
                          <a:cubicBezTo>
                            <a:pt x="934" y="378"/>
                            <a:pt x="934" y="378"/>
                            <a:pt x="934" y="378"/>
                          </a:cubicBezTo>
                          <a:cubicBezTo>
                            <a:pt x="937" y="394"/>
                            <a:pt x="939" y="410"/>
                            <a:pt x="941" y="425"/>
                          </a:cubicBezTo>
                          <a:cubicBezTo>
                            <a:pt x="945" y="425"/>
                            <a:pt x="945" y="425"/>
                            <a:pt x="945" y="425"/>
                          </a:cubicBezTo>
                          <a:cubicBezTo>
                            <a:pt x="943" y="409"/>
                            <a:pt x="941" y="393"/>
                            <a:pt x="938" y="378"/>
                          </a:cubicBezTo>
                          <a:moveTo>
                            <a:pt x="38" y="288"/>
                          </a:moveTo>
                          <a:cubicBezTo>
                            <a:pt x="32" y="302"/>
                            <a:pt x="27" y="317"/>
                            <a:pt x="22" y="333"/>
                          </a:cubicBezTo>
                          <a:cubicBezTo>
                            <a:pt x="26" y="334"/>
                            <a:pt x="26" y="334"/>
                            <a:pt x="26" y="334"/>
                          </a:cubicBezTo>
                          <a:cubicBezTo>
                            <a:pt x="30" y="319"/>
                            <a:pt x="36" y="304"/>
                            <a:pt x="42" y="289"/>
                          </a:cubicBezTo>
                          <a:cubicBezTo>
                            <a:pt x="38" y="288"/>
                            <a:pt x="38" y="288"/>
                            <a:pt x="38" y="288"/>
                          </a:cubicBezTo>
                          <a:moveTo>
                            <a:pt x="909" y="286"/>
                          </a:moveTo>
                          <a:cubicBezTo>
                            <a:pt x="905" y="288"/>
                            <a:pt x="905" y="288"/>
                            <a:pt x="905" y="288"/>
                          </a:cubicBezTo>
                          <a:cubicBezTo>
                            <a:pt x="912" y="302"/>
                            <a:pt x="917" y="317"/>
                            <a:pt x="922" y="332"/>
                          </a:cubicBezTo>
                          <a:cubicBezTo>
                            <a:pt x="926" y="331"/>
                            <a:pt x="926" y="331"/>
                            <a:pt x="926" y="331"/>
                          </a:cubicBezTo>
                          <a:cubicBezTo>
                            <a:pt x="921" y="316"/>
                            <a:pt x="915" y="301"/>
                            <a:pt x="909" y="286"/>
                          </a:cubicBezTo>
                          <a:moveTo>
                            <a:pt x="85" y="204"/>
                          </a:moveTo>
                          <a:cubicBezTo>
                            <a:pt x="76" y="217"/>
                            <a:pt x="67" y="231"/>
                            <a:pt x="60" y="245"/>
                          </a:cubicBezTo>
                          <a:cubicBezTo>
                            <a:pt x="63" y="247"/>
                            <a:pt x="63" y="247"/>
                            <a:pt x="63" y="247"/>
                          </a:cubicBezTo>
                          <a:cubicBezTo>
                            <a:pt x="71" y="233"/>
                            <a:pt x="79" y="219"/>
                            <a:pt x="88" y="206"/>
                          </a:cubicBezTo>
                          <a:cubicBezTo>
                            <a:pt x="85" y="204"/>
                            <a:pt x="85" y="204"/>
                            <a:pt x="85" y="204"/>
                          </a:cubicBezTo>
                          <a:moveTo>
                            <a:pt x="862" y="203"/>
                          </a:moveTo>
                          <a:cubicBezTo>
                            <a:pt x="859" y="205"/>
                            <a:pt x="859" y="205"/>
                            <a:pt x="859" y="205"/>
                          </a:cubicBezTo>
                          <a:cubicBezTo>
                            <a:pt x="868" y="218"/>
                            <a:pt x="876" y="231"/>
                            <a:pt x="884" y="245"/>
                          </a:cubicBezTo>
                          <a:cubicBezTo>
                            <a:pt x="888" y="243"/>
                            <a:pt x="888" y="243"/>
                            <a:pt x="888" y="243"/>
                          </a:cubicBezTo>
                          <a:cubicBezTo>
                            <a:pt x="880" y="229"/>
                            <a:pt x="871" y="216"/>
                            <a:pt x="862" y="203"/>
                          </a:cubicBezTo>
                          <a:moveTo>
                            <a:pt x="147" y="131"/>
                          </a:moveTo>
                          <a:cubicBezTo>
                            <a:pt x="136" y="142"/>
                            <a:pt x="125" y="154"/>
                            <a:pt x="114" y="166"/>
                          </a:cubicBezTo>
                          <a:cubicBezTo>
                            <a:pt x="117" y="169"/>
                            <a:pt x="117" y="169"/>
                            <a:pt x="117" y="169"/>
                          </a:cubicBezTo>
                          <a:cubicBezTo>
                            <a:pt x="128" y="157"/>
                            <a:pt x="139" y="145"/>
                            <a:pt x="150" y="134"/>
                          </a:cubicBezTo>
                          <a:cubicBezTo>
                            <a:pt x="147" y="131"/>
                            <a:pt x="147" y="131"/>
                            <a:pt x="147" y="131"/>
                          </a:cubicBezTo>
                          <a:moveTo>
                            <a:pt x="800" y="130"/>
                          </a:moveTo>
                          <a:cubicBezTo>
                            <a:pt x="797" y="133"/>
                            <a:pt x="797" y="133"/>
                            <a:pt x="797" y="133"/>
                          </a:cubicBezTo>
                          <a:cubicBezTo>
                            <a:pt x="808" y="144"/>
                            <a:pt x="819" y="155"/>
                            <a:pt x="830" y="167"/>
                          </a:cubicBezTo>
                          <a:cubicBezTo>
                            <a:pt x="833" y="165"/>
                            <a:pt x="833" y="165"/>
                            <a:pt x="833" y="165"/>
                          </a:cubicBezTo>
                          <a:cubicBezTo>
                            <a:pt x="822" y="153"/>
                            <a:pt x="811" y="141"/>
                            <a:pt x="800" y="130"/>
                          </a:cubicBezTo>
                          <a:moveTo>
                            <a:pt x="223" y="72"/>
                          </a:moveTo>
                          <a:cubicBezTo>
                            <a:pt x="209" y="81"/>
                            <a:pt x="196" y="90"/>
                            <a:pt x="184" y="100"/>
                          </a:cubicBezTo>
                          <a:cubicBezTo>
                            <a:pt x="186" y="103"/>
                            <a:pt x="186" y="103"/>
                            <a:pt x="186" y="103"/>
                          </a:cubicBezTo>
                          <a:cubicBezTo>
                            <a:pt x="199" y="93"/>
                            <a:pt x="212" y="84"/>
                            <a:pt x="225" y="76"/>
                          </a:cubicBezTo>
                          <a:cubicBezTo>
                            <a:pt x="223" y="72"/>
                            <a:pt x="223" y="72"/>
                            <a:pt x="223" y="72"/>
                          </a:cubicBezTo>
                          <a:moveTo>
                            <a:pt x="724" y="72"/>
                          </a:moveTo>
                          <a:cubicBezTo>
                            <a:pt x="722" y="75"/>
                            <a:pt x="722" y="75"/>
                            <a:pt x="722" y="75"/>
                          </a:cubicBezTo>
                          <a:cubicBezTo>
                            <a:pt x="735" y="83"/>
                            <a:pt x="748" y="92"/>
                            <a:pt x="761" y="102"/>
                          </a:cubicBezTo>
                          <a:cubicBezTo>
                            <a:pt x="763" y="99"/>
                            <a:pt x="763" y="99"/>
                            <a:pt x="763" y="99"/>
                          </a:cubicBezTo>
                          <a:cubicBezTo>
                            <a:pt x="751" y="89"/>
                            <a:pt x="737" y="80"/>
                            <a:pt x="724" y="72"/>
                          </a:cubicBezTo>
                          <a:moveTo>
                            <a:pt x="309" y="30"/>
                          </a:moveTo>
                          <a:cubicBezTo>
                            <a:pt x="294" y="36"/>
                            <a:pt x="279" y="42"/>
                            <a:pt x="265" y="49"/>
                          </a:cubicBezTo>
                          <a:cubicBezTo>
                            <a:pt x="267" y="53"/>
                            <a:pt x="267" y="53"/>
                            <a:pt x="267" y="53"/>
                          </a:cubicBezTo>
                          <a:cubicBezTo>
                            <a:pt x="281" y="46"/>
                            <a:pt x="295" y="39"/>
                            <a:pt x="310" y="34"/>
                          </a:cubicBezTo>
                          <a:cubicBezTo>
                            <a:pt x="309" y="30"/>
                            <a:pt x="309" y="30"/>
                            <a:pt x="309" y="30"/>
                          </a:cubicBezTo>
                          <a:moveTo>
                            <a:pt x="638" y="29"/>
                          </a:moveTo>
                          <a:cubicBezTo>
                            <a:pt x="636" y="33"/>
                            <a:pt x="636" y="33"/>
                            <a:pt x="636" y="33"/>
                          </a:cubicBezTo>
                          <a:cubicBezTo>
                            <a:pt x="651" y="39"/>
                            <a:pt x="666" y="45"/>
                            <a:pt x="680" y="52"/>
                          </a:cubicBezTo>
                          <a:cubicBezTo>
                            <a:pt x="682" y="48"/>
                            <a:pt x="682" y="48"/>
                            <a:pt x="682" y="48"/>
                          </a:cubicBezTo>
                          <a:cubicBezTo>
                            <a:pt x="668" y="41"/>
                            <a:pt x="653" y="35"/>
                            <a:pt x="638" y="29"/>
                          </a:cubicBezTo>
                          <a:moveTo>
                            <a:pt x="402" y="6"/>
                          </a:moveTo>
                          <a:cubicBezTo>
                            <a:pt x="386" y="8"/>
                            <a:pt x="370" y="12"/>
                            <a:pt x="355" y="16"/>
                          </a:cubicBezTo>
                          <a:cubicBezTo>
                            <a:pt x="356" y="19"/>
                            <a:pt x="356" y="19"/>
                            <a:pt x="356" y="19"/>
                          </a:cubicBezTo>
                          <a:cubicBezTo>
                            <a:pt x="371" y="15"/>
                            <a:pt x="386" y="12"/>
                            <a:pt x="402" y="10"/>
                          </a:cubicBezTo>
                          <a:cubicBezTo>
                            <a:pt x="402" y="6"/>
                            <a:pt x="402" y="6"/>
                            <a:pt x="402" y="6"/>
                          </a:cubicBezTo>
                          <a:moveTo>
                            <a:pt x="545" y="6"/>
                          </a:moveTo>
                          <a:cubicBezTo>
                            <a:pt x="544" y="10"/>
                            <a:pt x="544" y="10"/>
                            <a:pt x="544" y="10"/>
                          </a:cubicBezTo>
                          <a:cubicBezTo>
                            <a:pt x="560" y="12"/>
                            <a:pt x="576" y="15"/>
                            <a:pt x="591" y="19"/>
                          </a:cubicBezTo>
                          <a:cubicBezTo>
                            <a:pt x="592" y="15"/>
                            <a:pt x="592" y="15"/>
                            <a:pt x="592" y="15"/>
                          </a:cubicBezTo>
                          <a:cubicBezTo>
                            <a:pt x="577" y="11"/>
                            <a:pt x="561" y="8"/>
                            <a:pt x="545" y="6"/>
                          </a:cubicBezTo>
                          <a:moveTo>
                            <a:pt x="474" y="0"/>
                          </a:moveTo>
                          <a:cubicBezTo>
                            <a:pt x="474" y="0"/>
                            <a:pt x="474" y="0"/>
                            <a:pt x="474" y="0"/>
                          </a:cubicBezTo>
                          <a:cubicBezTo>
                            <a:pt x="466" y="0"/>
                            <a:pt x="457" y="1"/>
                            <a:pt x="449" y="1"/>
                          </a:cubicBezTo>
                          <a:cubicBezTo>
                            <a:pt x="449" y="5"/>
                            <a:pt x="449" y="5"/>
                            <a:pt x="449" y="5"/>
                          </a:cubicBezTo>
                          <a:cubicBezTo>
                            <a:pt x="449" y="5"/>
                            <a:pt x="449" y="5"/>
                            <a:pt x="449" y="5"/>
                          </a:cubicBezTo>
                          <a:cubicBezTo>
                            <a:pt x="458" y="5"/>
                            <a:pt x="466" y="4"/>
                            <a:pt x="474" y="4"/>
                          </a:cubicBezTo>
                          <a:cubicBezTo>
                            <a:pt x="474" y="4"/>
                            <a:pt x="474" y="4"/>
                            <a:pt x="474" y="4"/>
                          </a:cubicBezTo>
                          <a:cubicBezTo>
                            <a:pt x="482" y="4"/>
                            <a:pt x="489" y="5"/>
                            <a:pt x="497" y="5"/>
                          </a:cubicBezTo>
                          <a:cubicBezTo>
                            <a:pt x="497" y="1"/>
                            <a:pt x="497" y="1"/>
                            <a:pt x="497" y="1"/>
                          </a:cubicBezTo>
                          <a:cubicBezTo>
                            <a:pt x="490" y="1"/>
                            <a:pt x="482" y="0"/>
                            <a:pt x="47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6" name="Freeform 163">
                      <a:extLst>
                        <a:ext uri="{FF2B5EF4-FFF2-40B4-BE49-F238E27FC236}">
                          <a16:creationId xmlns:a16="http://schemas.microsoft.com/office/drawing/2014/main" id="{526F7D2F-1690-4DE8-8841-87D9D47356A0}"/>
                        </a:ext>
                      </a:extLst>
                    </p:cNvPr>
                    <p:cNvSpPr>
                      <a:spLocks noEditPoints="1"/>
                    </p:cNvSpPr>
                    <p:nvPr/>
                  </p:nvSpPr>
                  <p:spPr bwMode="auto">
                    <a:xfrm>
                      <a:off x="2572" y="885"/>
                      <a:ext cx="2559" cy="2559"/>
                    </a:xfrm>
                    <a:custGeom>
                      <a:avLst/>
                      <a:gdLst>
                        <a:gd name="T0" fmla="*/ 1080 w 1080"/>
                        <a:gd name="T1" fmla="*/ 540 h 1080"/>
                        <a:gd name="T2" fmla="*/ 1080 w 1080"/>
                        <a:gd name="T3" fmla="*/ 540 h 1080"/>
                        <a:gd name="T4" fmla="*/ 1080 w 1080"/>
                        <a:gd name="T5" fmla="*/ 540 h 1080"/>
                        <a:gd name="T6" fmla="*/ 540 w 1080"/>
                        <a:gd name="T7" fmla="*/ 0 h 1080"/>
                        <a:gd name="T8" fmla="*/ 0 w 1080"/>
                        <a:gd name="T9" fmla="*/ 540 h 1080"/>
                        <a:gd name="T10" fmla="*/ 540 w 1080"/>
                        <a:gd name="T11" fmla="*/ 1080 h 1080"/>
                        <a:gd name="T12" fmla="*/ 1080 w 1080"/>
                        <a:gd name="T13" fmla="*/ 540 h 1080"/>
                        <a:gd name="T14" fmla="*/ 1078 w 1080"/>
                        <a:gd name="T15" fmla="*/ 540 h 1080"/>
                        <a:gd name="T16" fmla="*/ 1076 w 1080"/>
                        <a:gd name="T17" fmla="*/ 540 h 1080"/>
                        <a:gd name="T18" fmla="*/ 919 w 1080"/>
                        <a:gd name="T19" fmla="*/ 919 h 1080"/>
                        <a:gd name="T20" fmla="*/ 540 w 1080"/>
                        <a:gd name="T21" fmla="*/ 1076 h 1080"/>
                        <a:gd name="T22" fmla="*/ 161 w 1080"/>
                        <a:gd name="T23" fmla="*/ 919 h 1080"/>
                        <a:gd name="T24" fmla="*/ 4 w 1080"/>
                        <a:gd name="T25" fmla="*/ 540 h 1080"/>
                        <a:gd name="T26" fmla="*/ 161 w 1080"/>
                        <a:gd name="T27" fmla="*/ 161 h 1080"/>
                        <a:gd name="T28" fmla="*/ 540 w 1080"/>
                        <a:gd name="T29" fmla="*/ 4 h 1080"/>
                        <a:gd name="T30" fmla="*/ 919 w 1080"/>
                        <a:gd name="T31" fmla="*/ 161 h 1080"/>
                        <a:gd name="T32" fmla="*/ 1076 w 1080"/>
                        <a:gd name="T33" fmla="*/ 540 h 1080"/>
                        <a:gd name="T34" fmla="*/ 1078 w 1080"/>
                        <a:gd name="T35" fmla="*/ 540 h 1080"/>
                        <a:gd name="T36" fmla="*/ 1080 w 1080"/>
                        <a:gd name="T37" fmla="*/ 540 h 1080"/>
                        <a:gd name="T38" fmla="*/ 1080 w 1080"/>
                        <a:gd name="T39" fmla="*/ 540 h 1080"/>
                        <a:gd name="T40" fmla="*/ 540 w 1080"/>
                        <a:gd name="T41" fmla="*/ 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80" h="1080">
                          <a:moveTo>
                            <a:pt x="1080" y="540"/>
                          </a:moveTo>
                          <a:cubicBezTo>
                            <a:pt x="1080" y="540"/>
                            <a:pt x="1080" y="540"/>
                            <a:pt x="1080" y="540"/>
                          </a:cubicBezTo>
                          <a:cubicBezTo>
                            <a:pt x="1080" y="540"/>
                            <a:pt x="1080" y="540"/>
                            <a:pt x="1080" y="540"/>
                          </a:cubicBezTo>
                          <a:moveTo>
                            <a:pt x="540" y="0"/>
                          </a:moveTo>
                          <a:cubicBezTo>
                            <a:pt x="242" y="0"/>
                            <a:pt x="0" y="242"/>
                            <a:pt x="0" y="540"/>
                          </a:cubicBezTo>
                          <a:cubicBezTo>
                            <a:pt x="0" y="838"/>
                            <a:pt x="242" y="1080"/>
                            <a:pt x="540" y="1080"/>
                          </a:cubicBezTo>
                          <a:cubicBezTo>
                            <a:pt x="838" y="1080"/>
                            <a:pt x="1080" y="838"/>
                            <a:pt x="1080" y="540"/>
                          </a:cubicBezTo>
                          <a:cubicBezTo>
                            <a:pt x="1078" y="540"/>
                            <a:pt x="1078" y="540"/>
                            <a:pt x="1078" y="540"/>
                          </a:cubicBezTo>
                          <a:cubicBezTo>
                            <a:pt x="1076" y="540"/>
                            <a:pt x="1076" y="540"/>
                            <a:pt x="1076" y="540"/>
                          </a:cubicBezTo>
                          <a:cubicBezTo>
                            <a:pt x="1076" y="688"/>
                            <a:pt x="1016" y="822"/>
                            <a:pt x="919" y="919"/>
                          </a:cubicBezTo>
                          <a:cubicBezTo>
                            <a:pt x="822" y="1016"/>
                            <a:pt x="688" y="1076"/>
                            <a:pt x="540" y="1076"/>
                          </a:cubicBezTo>
                          <a:cubicBezTo>
                            <a:pt x="392" y="1076"/>
                            <a:pt x="258" y="1016"/>
                            <a:pt x="161" y="919"/>
                          </a:cubicBezTo>
                          <a:cubicBezTo>
                            <a:pt x="64" y="822"/>
                            <a:pt x="4" y="688"/>
                            <a:pt x="4" y="540"/>
                          </a:cubicBezTo>
                          <a:cubicBezTo>
                            <a:pt x="4" y="392"/>
                            <a:pt x="64" y="258"/>
                            <a:pt x="161" y="161"/>
                          </a:cubicBezTo>
                          <a:cubicBezTo>
                            <a:pt x="258" y="64"/>
                            <a:pt x="392" y="4"/>
                            <a:pt x="540" y="4"/>
                          </a:cubicBezTo>
                          <a:cubicBezTo>
                            <a:pt x="688" y="4"/>
                            <a:pt x="822" y="64"/>
                            <a:pt x="919" y="161"/>
                          </a:cubicBezTo>
                          <a:cubicBezTo>
                            <a:pt x="1016" y="258"/>
                            <a:pt x="1076" y="392"/>
                            <a:pt x="1076" y="540"/>
                          </a:cubicBezTo>
                          <a:cubicBezTo>
                            <a:pt x="1078" y="540"/>
                            <a:pt x="1078" y="540"/>
                            <a:pt x="1078" y="540"/>
                          </a:cubicBezTo>
                          <a:cubicBezTo>
                            <a:pt x="1080" y="540"/>
                            <a:pt x="1080" y="540"/>
                            <a:pt x="1080" y="540"/>
                          </a:cubicBezTo>
                          <a:cubicBezTo>
                            <a:pt x="1080" y="540"/>
                            <a:pt x="1080" y="540"/>
                            <a:pt x="1080" y="540"/>
                          </a:cubicBezTo>
                          <a:cubicBezTo>
                            <a:pt x="1080" y="242"/>
                            <a:pt x="838" y="0"/>
                            <a:pt x="54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7" name="Freeform 164">
                      <a:extLst>
                        <a:ext uri="{FF2B5EF4-FFF2-40B4-BE49-F238E27FC236}">
                          <a16:creationId xmlns:a16="http://schemas.microsoft.com/office/drawing/2014/main" id="{CF9E0C24-0E0F-45E7-8F81-4FA6734D8FAE}"/>
                        </a:ext>
                      </a:extLst>
                    </p:cNvPr>
                    <p:cNvSpPr>
                      <a:spLocks noEditPoints="1"/>
                    </p:cNvSpPr>
                    <p:nvPr/>
                  </p:nvSpPr>
                  <p:spPr bwMode="auto">
                    <a:xfrm>
                      <a:off x="2449" y="765"/>
                      <a:ext cx="2786" cy="2786"/>
                    </a:xfrm>
                    <a:custGeom>
                      <a:avLst/>
                      <a:gdLst>
                        <a:gd name="T0" fmla="*/ 1176 w 1176"/>
                        <a:gd name="T1" fmla="*/ 588 h 1176"/>
                        <a:gd name="T2" fmla="*/ 1176 w 1176"/>
                        <a:gd name="T3" fmla="*/ 588 h 1176"/>
                        <a:gd name="T4" fmla="*/ 1176 w 1176"/>
                        <a:gd name="T5" fmla="*/ 588 h 1176"/>
                        <a:gd name="T6" fmla="*/ 588 w 1176"/>
                        <a:gd name="T7" fmla="*/ 0 h 1176"/>
                        <a:gd name="T8" fmla="*/ 0 w 1176"/>
                        <a:gd name="T9" fmla="*/ 588 h 1176"/>
                        <a:gd name="T10" fmla="*/ 588 w 1176"/>
                        <a:gd name="T11" fmla="*/ 1176 h 1176"/>
                        <a:gd name="T12" fmla="*/ 1176 w 1176"/>
                        <a:gd name="T13" fmla="*/ 588 h 1176"/>
                        <a:gd name="T14" fmla="*/ 1174 w 1176"/>
                        <a:gd name="T15" fmla="*/ 588 h 1176"/>
                        <a:gd name="T16" fmla="*/ 1172 w 1176"/>
                        <a:gd name="T17" fmla="*/ 588 h 1176"/>
                        <a:gd name="T18" fmla="*/ 1001 w 1176"/>
                        <a:gd name="T19" fmla="*/ 1001 h 1176"/>
                        <a:gd name="T20" fmla="*/ 588 w 1176"/>
                        <a:gd name="T21" fmla="*/ 1172 h 1176"/>
                        <a:gd name="T22" fmla="*/ 175 w 1176"/>
                        <a:gd name="T23" fmla="*/ 1001 h 1176"/>
                        <a:gd name="T24" fmla="*/ 4 w 1176"/>
                        <a:gd name="T25" fmla="*/ 588 h 1176"/>
                        <a:gd name="T26" fmla="*/ 175 w 1176"/>
                        <a:gd name="T27" fmla="*/ 175 h 1176"/>
                        <a:gd name="T28" fmla="*/ 588 w 1176"/>
                        <a:gd name="T29" fmla="*/ 4 h 1176"/>
                        <a:gd name="T30" fmla="*/ 1001 w 1176"/>
                        <a:gd name="T31" fmla="*/ 175 h 1176"/>
                        <a:gd name="T32" fmla="*/ 1172 w 1176"/>
                        <a:gd name="T33" fmla="*/ 588 h 1176"/>
                        <a:gd name="T34" fmla="*/ 1174 w 1176"/>
                        <a:gd name="T35" fmla="*/ 588 h 1176"/>
                        <a:gd name="T36" fmla="*/ 1176 w 1176"/>
                        <a:gd name="T37" fmla="*/ 588 h 1176"/>
                        <a:gd name="T38" fmla="*/ 1176 w 1176"/>
                        <a:gd name="T39" fmla="*/ 588 h 1176"/>
                        <a:gd name="T40" fmla="*/ 588 w 1176"/>
                        <a:gd name="T41" fmla="*/ 0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6" h="1176">
                          <a:moveTo>
                            <a:pt x="1176" y="588"/>
                          </a:moveTo>
                          <a:cubicBezTo>
                            <a:pt x="1176" y="588"/>
                            <a:pt x="1176" y="588"/>
                            <a:pt x="1176" y="588"/>
                          </a:cubicBezTo>
                          <a:cubicBezTo>
                            <a:pt x="1176" y="588"/>
                            <a:pt x="1176" y="588"/>
                            <a:pt x="1176" y="588"/>
                          </a:cubicBezTo>
                          <a:moveTo>
                            <a:pt x="588" y="0"/>
                          </a:moveTo>
                          <a:cubicBezTo>
                            <a:pt x="263" y="0"/>
                            <a:pt x="0" y="263"/>
                            <a:pt x="0" y="588"/>
                          </a:cubicBezTo>
                          <a:cubicBezTo>
                            <a:pt x="0" y="912"/>
                            <a:pt x="263" y="1176"/>
                            <a:pt x="588" y="1176"/>
                          </a:cubicBezTo>
                          <a:cubicBezTo>
                            <a:pt x="913" y="1176"/>
                            <a:pt x="1176" y="912"/>
                            <a:pt x="1176" y="588"/>
                          </a:cubicBezTo>
                          <a:cubicBezTo>
                            <a:pt x="1174" y="588"/>
                            <a:pt x="1174" y="588"/>
                            <a:pt x="1174" y="588"/>
                          </a:cubicBezTo>
                          <a:cubicBezTo>
                            <a:pt x="1172" y="588"/>
                            <a:pt x="1172" y="588"/>
                            <a:pt x="1172" y="588"/>
                          </a:cubicBezTo>
                          <a:cubicBezTo>
                            <a:pt x="1172" y="749"/>
                            <a:pt x="1106" y="895"/>
                            <a:pt x="1001" y="1001"/>
                          </a:cubicBezTo>
                          <a:cubicBezTo>
                            <a:pt x="895" y="1106"/>
                            <a:pt x="749" y="1172"/>
                            <a:pt x="588" y="1172"/>
                          </a:cubicBezTo>
                          <a:cubicBezTo>
                            <a:pt x="427" y="1172"/>
                            <a:pt x="281" y="1106"/>
                            <a:pt x="175" y="1001"/>
                          </a:cubicBezTo>
                          <a:cubicBezTo>
                            <a:pt x="70" y="895"/>
                            <a:pt x="4" y="749"/>
                            <a:pt x="4" y="588"/>
                          </a:cubicBezTo>
                          <a:cubicBezTo>
                            <a:pt x="4" y="427"/>
                            <a:pt x="70" y="281"/>
                            <a:pt x="175" y="175"/>
                          </a:cubicBezTo>
                          <a:cubicBezTo>
                            <a:pt x="281" y="70"/>
                            <a:pt x="427" y="4"/>
                            <a:pt x="588" y="4"/>
                          </a:cubicBezTo>
                          <a:cubicBezTo>
                            <a:pt x="749" y="4"/>
                            <a:pt x="895" y="70"/>
                            <a:pt x="1001" y="175"/>
                          </a:cubicBezTo>
                          <a:cubicBezTo>
                            <a:pt x="1106" y="281"/>
                            <a:pt x="1172" y="427"/>
                            <a:pt x="1172" y="588"/>
                          </a:cubicBezTo>
                          <a:cubicBezTo>
                            <a:pt x="1174" y="588"/>
                            <a:pt x="1174" y="588"/>
                            <a:pt x="1174" y="588"/>
                          </a:cubicBezTo>
                          <a:cubicBezTo>
                            <a:pt x="1176" y="588"/>
                            <a:pt x="1176" y="588"/>
                            <a:pt x="1176" y="588"/>
                          </a:cubicBezTo>
                          <a:cubicBezTo>
                            <a:pt x="1176" y="588"/>
                            <a:pt x="1176" y="588"/>
                            <a:pt x="1176" y="588"/>
                          </a:cubicBezTo>
                          <a:cubicBezTo>
                            <a:pt x="1176" y="263"/>
                            <a:pt x="913" y="0"/>
                            <a:pt x="58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35" name="Freeform 11">
                    <a:extLst>
                      <a:ext uri="{FF2B5EF4-FFF2-40B4-BE49-F238E27FC236}">
                        <a16:creationId xmlns:a16="http://schemas.microsoft.com/office/drawing/2014/main" id="{1AD495C4-9068-4D14-91E4-5B82816477C3}"/>
                      </a:ext>
                    </a:extLst>
                  </p:cNvPr>
                  <p:cNvSpPr>
                    <a:spLocks/>
                  </p:cNvSpPr>
                  <p:nvPr/>
                </p:nvSpPr>
                <p:spPr bwMode="auto">
                  <a:xfrm>
                    <a:off x="3660271" y="2623676"/>
                    <a:ext cx="202209" cy="202209"/>
                  </a:xfrm>
                  <a:custGeom>
                    <a:avLst/>
                    <a:gdLst>
                      <a:gd name="T0" fmla="*/ 32 w 64"/>
                      <a:gd name="T1" fmla="*/ 0 h 64"/>
                      <a:gd name="T2" fmla="*/ 1 w 64"/>
                      <a:gd name="T3" fmla="*/ 25 h 64"/>
                      <a:gd name="T4" fmla="*/ 0 w 64"/>
                      <a:gd name="T5" fmla="*/ 29 h 64"/>
                      <a:gd name="T6" fmla="*/ 0 w 64"/>
                      <a:gd name="T7" fmla="*/ 32 h 64"/>
                      <a:gd name="T8" fmla="*/ 32 w 64"/>
                      <a:gd name="T9" fmla="*/ 64 h 64"/>
                      <a:gd name="T10" fmla="*/ 62 w 64"/>
                      <a:gd name="T11" fmla="*/ 44 h 64"/>
                      <a:gd name="T12" fmla="*/ 63 w 64"/>
                      <a:gd name="T13" fmla="*/ 40 h 64"/>
                      <a:gd name="T14" fmla="*/ 64 w 64"/>
                      <a:gd name="T15" fmla="*/ 32 h 64"/>
                      <a:gd name="T16" fmla="*/ 32 w 64"/>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4">
                        <a:moveTo>
                          <a:pt x="32" y="0"/>
                        </a:moveTo>
                        <a:cubicBezTo>
                          <a:pt x="17" y="0"/>
                          <a:pt x="4" y="11"/>
                          <a:pt x="1" y="25"/>
                        </a:cubicBezTo>
                        <a:cubicBezTo>
                          <a:pt x="0" y="26"/>
                          <a:pt x="0" y="28"/>
                          <a:pt x="0" y="29"/>
                        </a:cubicBezTo>
                        <a:cubicBezTo>
                          <a:pt x="0" y="30"/>
                          <a:pt x="0" y="31"/>
                          <a:pt x="0" y="32"/>
                        </a:cubicBezTo>
                        <a:cubicBezTo>
                          <a:pt x="0" y="50"/>
                          <a:pt x="14" y="64"/>
                          <a:pt x="32" y="64"/>
                        </a:cubicBezTo>
                        <a:cubicBezTo>
                          <a:pt x="45" y="64"/>
                          <a:pt x="57" y="56"/>
                          <a:pt x="62" y="44"/>
                        </a:cubicBezTo>
                        <a:cubicBezTo>
                          <a:pt x="62" y="43"/>
                          <a:pt x="63" y="42"/>
                          <a:pt x="63" y="40"/>
                        </a:cubicBezTo>
                        <a:cubicBezTo>
                          <a:pt x="64" y="38"/>
                          <a:pt x="64" y="35"/>
                          <a:pt x="64" y="32"/>
                        </a:cubicBezTo>
                        <a:cubicBezTo>
                          <a:pt x="64" y="14"/>
                          <a:pt x="50" y="0"/>
                          <a:pt x="32" y="0"/>
                        </a:cubicBezTo>
                      </a:path>
                    </a:pathLst>
                  </a:custGeom>
                  <a:grpFill/>
                  <a:ln>
                    <a:noFill/>
                  </a:ln>
                </p:spPr>
                <p:txBody>
                  <a:bodyPr vert="horz" wrap="square" lIns="68580" tIns="34290" rIns="68580" bIns="34290" numCol="1" anchor="t" anchorCtr="0" compatLnSpc="1">
                    <a:prstTxWarp prst="textNoShape">
                      <a:avLst/>
                    </a:prstTxWarp>
                  </a:bodyPr>
                  <a:lstStyle/>
                  <a:p>
                    <a:endParaRPr lang="en-US" sz="1350"/>
                  </a:p>
                </p:txBody>
              </p:sp>
              <p:sp>
                <p:nvSpPr>
                  <p:cNvPr id="36" name="Freeform 12">
                    <a:extLst>
                      <a:ext uri="{FF2B5EF4-FFF2-40B4-BE49-F238E27FC236}">
                        <a16:creationId xmlns:a16="http://schemas.microsoft.com/office/drawing/2014/main" id="{0A38499D-8122-4ED8-B7C8-A230DEA00844}"/>
                      </a:ext>
                    </a:extLst>
                  </p:cNvPr>
                  <p:cNvSpPr>
                    <a:spLocks/>
                  </p:cNvSpPr>
                  <p:nvPr/>
                </p:nvSpPr>
                <p:spPr bwMode="auto">
                  <a:xfrm>
                    <a:off x="3949543" y="4889217"/>
                    <a:ext cx="113078" cy="113078"/>
                  </a:xfrm>
                  <a:custGeom>
                    <a:avLst/>
                    <a:gdLst>
                      <a:gd name="T0" fmla="*/ 18 w 36"/>
                      <a:gd name="T1" fmla="*/ 0 h 36"/>
                      <a:gd name="T2" fmla="*/ 0 w 36"/>
                      <a:gd name="T3" fmla="*/ 18 h 36"/>
                      <a:gd name="T4" fmla="*/ 18 w 36"/>
                      <a:gd name="T5" fmla="*/ 36 h 36"/>
                      <a:gd name="T6" fmla="*/ 30 w 36"/>
                      <a:gd name="T7" fmla="*/ 31 h 36"/>
                      <a:gd name="T8" fmla="*/ 33 w 36"/>
                      <a:gd name="T9" fmla="*/ 28 h 36"/>
                      <a:gd name="T10" fmla="*/ 36 w 36"/>
                      <a:gd name="T11" fmla="*/ 18 h 36"/>
                      <a:gd name="T12" fmla="*/ 18 w 36"/>
                      <a:gd name="T13" fmla="*/ 0 h 36"/>
                    </a:gdLst>
                    <a:ahLst/>
                    <a:cxnLst>
                      <a:cxn ang="0">
                        <a:pos x="T0" y="T1"/>
                      </a:cxn>
                      <a:cxn ang="0">
                        <a:pos x="T2" y="T3"/>
                      </a:cxn>
                      <a:cxn ang="0">
                        <a:pos x="T4" y="T5"/>
                      </a:cxn>
                      <a:cxn ang="0">
                        <a:pos x="T6" y="T7"/>
                      </a:cxn>
                      <a:cxn ang="0">
                        <a:pos x="T8" y="T9"/>
                      </a:cxn>
                      <a:cxn ang="0">
                        <a:pos x="T10" y="T11"/>
                      </a:cxn>
                      <a:cxn ang="0">
                        <a:pos x="T12" y="T13"/>
                      </a:cxn>
                    </a:cxnLst>
                    <a:rect l="0" t="0" r="r" b="b"/>
                    <a:pathLst>
                      <a:path w="36" h="36">
                        <a:moveTo>
                          <a:pt x="18" y="0"/>
                        </a:moveTo>
                        <a:cubicBezTo>
                          <a:pt x="8" y="0"/>
                          <a:pt x="0" y="8"/>
                          <a:pt x="0" y="18"/>
                        </a:cubicBezTo>
                        <a:cubicBezTo>
                          <a:pt x="0" y="28"/>
                          <a:pt x="8" y="36"/>
                          <a:pt x="18" y="36"/>
                        </a:cubicBezTo>
                        <a:cubicBezTo>
                          <a:pt x="23" y="36"/>
                          <a:pt x="27" y="34"/>
                          <a:pt x="30" y="31"/>
                        </a:cubicBezTo>
                        <a:cubicBezTo>
                          <a:pt x="31" y="30"/>
                          <a:pt x="32" y="29"/>
                          <a:pt x="33" y="28"/>
                        </a:cubicBezTo>
                        <a:cubicBezTo>
                          <a:pt x="35" y="25"/>
                          <a:pt x="36" y="22"/>
                          <a:pt x="36" y="18"/>
                        </a:cubicBezTo>
                        <a:cubicBezTo>
                          <a:pt x="36" y="8"/>
                          <a:pt x="28" y="0"/>
                          <a:pt x="18" y="0"/>
                        </a:cubicBezTo>
                      </a:path>
                    </a:pathLst>
                  </a:custGeom>
                  <a:grpFill/>
                  <a:ln>
                    <a:noFill/>
                  </a:ln>
                </p:spPr>
                <p:txBody>
                  <a:bodyPr vert="horz" wrap="square" lIns="68580" tIns="34290" rIns="68580" bIns="34290" numCol="1" anchor="t" anchorCtr="0" compatLnSpc="1">
                    <a:prstTxWarp prst="textNoShape">
                      <a:avLst/>
                    </a:prstTxWarp>
                  </a:bodyPr>
                  <a:lstStyle/>
                  <a:p>
                    <a:endParaRPr lang="en-US" sz="1350"/>
                  </a:p>
                </p:txBody>
              </p:sp>
              <p:sp>
                <p:nvSpPr>
                  <p:cNvPr id="37" name="Freeform 13">
                    <a:extLst>
                      <a:ext uri="{FF2B5EF4-FFF2-40B4-BE49-F238E27FC236}">
                        <a16:creationId xmlns:a16="http://schemas.microsoft.com/office/drawing/2014/main" id="{8C6653B9-646D-4703-B72F-97B99D334A03}"/>
                      </a:ext>
                    </a:extLst>
                  </p:cNvPr>
                  <p:cNvSpPr>
                    <a:spLocks/>
                  </p:cNvSpPr>
                  <p:nvPr/>
                </p:nvSpPr>
                <p:spPr bwMode="auto">
                  <a:xfrm>
                    <a:off x="7954425" y="4943760"/>
                    <a:ext cx="200879" cy="200879"/>
                  </a:xfrm>
                  <a:custGeom>
                    <a:avLst/>
                    <a:gdLst>
                      <a:gd name="T0" fmla="*/ 32 w 64"/>
                      <a:gd name="T1" fmla="*/ 0 h 64"/>
                      <a:gd name="T2" fmla="*/ 6 w 64"/>
                      <a:gd name="T3" fmla="*/ 13 h 64"/>
                      <a:gd name="T4" fmla="*/ 4 w 64"/>
                      <a:gd name="T5" fmla="*/ 16 h 64"/>
                      <a:gd name="T6" fmla="*/ 0 w 64"/>
                      <a:gd name="T7" fmla="*/ 32 h 64"/>
                      <a:gd name="T8" fmla="*/ 14 w 64"/>
                      <a:gd name="T9" fmla="*/ 58 h 64"/>
                      <a:gd name="T10" fmla="*/ 17 w 64"/>
                      <a:gd name="T11" fmla="*/ 61 h 64"/>
                      <a:gd name="T12" fmla="*/ 32 w 64"/>
                      <a:gd name="T13" fmla="*/ 64 h 64"/>
                      <a:gd name="T14" fmla="*/ 51 w 64"/>
                      <a:gd name="T15" fmla="*/ 58 h 64"/>
                      <a:gd name="T16" fmla="*/ 54 w 64"/>
                      <a:gd name="T17" fmla="*/ 56 h 64"/>
                      <a:gd name="T18" fmla="*/ 64 w 64"/>
                      <a:gd name="T19" fmla="*/ 32 h 64"/>
                      <a:gd name="T20" fmla="*/ 57 w 64"/>
                      <a:gd name="T21" fmla="*/ 12 h 64"/>
                      <a:gd name="T22" fmla="*/ 54 w 64"/>
                      <a:gd name="T23" fmla="*/ 9 h 64"/>
                      <a:gd name="T24" fmla="*/ 32 w 64"/>
                      <a:gd name="T2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32" y="0"/>
                        </a:moveTo>
                        <a:cubicBezTo>
                          <a:pt x="21" y="0"/>
                          <a:pt x="12" y="5"/>
                          <a:pt x="6" y="13"/>
                        </a:cubicBezTo>
                        <a:cubicBezTo>
                          <a:pt x="5" y="14"/>
                          <a:pt x="5" y="15"/>
                          <a:pt x="4" y="16"/>
                        </a:cubicBezTo>
                        <a:cubicBezTo>
                          <a:pt x="1" y="21"/>
                          <a:pt x="0" y="26"/>
                          <a:pt x="0" y="32"/>
                        </a:cubicBezTo>
                        <a:cubicBezTo>
                          <a:pt x="0" y="43"/>
                          <a:pt x="5" y="53"/>
                          <a:pt x="14" y="58"/>
                        </a:cubicBezTo>
                        <a:cubicBezTo>
                          <a:pt x="15" y="59"/>
                          <a:pt x="16" y="60"/>
                          <a:pt x="17" y="61"/>
                        </a:cubicBezTo>
                        <a:cubicBezTo>
                          <a:pt x="21" y="63"/>
                          <a:pt x="27" y="64"/>
                          <a:pt x="32" y="64"/>
                        </a:cubicBezTo>
                        <a:cubicBezTo>
                          <a:pt x="39" y="64"/>
                          <a:pt x="46" y="62"/>
                          <a:pt x="51" y="58"/>
                        </a:cubicBezTo>
                        <a:cubicBezTo>
                          <a:pt x="52" y="57"/>
                          <a:pt x="53" y="57"/>
                          <a:pt x="54" y="56"/>
                        </a:cubicBezTo>
                        <a:cubicBezTo>
                          <a:pt x="60" y="50"/>
                          <a:pt x="64" y="41"/>
                          <a:pt x="64" y="32"/>
                        </a:cubicBezTo>
                        <a:cubicBezTo>
                          <a:pt x="64" y="24"/>
                          <a:pt x="61" y="17"/>
                          <a:pt x="57" y="12"/>
                        </a:cubicBezTo>
                        <a:cubicBezTo>
                          <a:pt x="56" y="11"/>
                          <a:pt x="55" y="10"/>
                          <a:pt x="54" y="9"/>
                        </a:cubicBezTo>
                        <a:cubicBezTo>
                          <a:pt x="48" y="3"/>
                          <a:pt x="40" y="0"/>
                          <a:pt x="32" y="0"/>
                        </a:cubicBezTo>
                      </a:path>
                    </a:pathLst>
                  </a:custGeom>
                  <a:grpFill/>
                  <a:ln>
                    <a:noFill/>
                  </a:ln>
                </p:spPr>
                <p:txBody>
                  <a:bodyPr vert="horz" wrap="square" lIns="68580" tIns="34290" rIns="68580" bIns="34290" numCol="1" anchor="t" anchorCtr="0" compatLnSpc="1">
                    <a:prstTxWarp prst="textNoShape">
                      <a:avLst/>
                    </a:prstTxWarp>
                  </a:bodyPr>
                  <a:lstStyle/>
                  <a:p>
                    <a:endParaRPr lang="en-US" sz="1350"/>
                  </a:p>
                </p:txBody>
              </p:sp>
              <p:sp>
                <p:nvSpPr>
                  <p:cNvPr id="38" name="Freeform 14">
                    <a:extLst>
                      <a:ext uri="{FF2B5EF4-FFF2-40B4-BE49-F238E27FC236}">
                        <a16:creationId xmlns:a16="http://schemas.microsoft.com/office/drawing/2014/main" id="{BF642CE8-A83D-4847-9C0C-13B10DFC0767}"/>
                      </a:ext>
                    </a:extLst>
                  </p:cNvPr>
                  <p:cNvSpPr>
                    <a:spLocks/>
                  </p:cNvSpPr>
                  <p:nvPr/>
                </p:nvSpPr>
                <p:spPr bwMode="auto">
                  <a:xfrm>
                    <a:off x="8531305" y="2904373"/>
                    <a:ext cx="166291" cy="166291"/>
                  </a:xfrm>
                  <a:custGeom>
                    <a:avLst/>
                    <a:gdLst>
                      <a:gd name="T0" fmla="*/ 27 w 53"/>
                      <a:gd name="T1" fmla="*/ 0 h 53"/>
                      <a:gd name="T2" fmla="*/ 0 w 53"/>
                      <a:gd name="T3" fmla="*/ 27 h 53"/>
                      <a:gd name="T4" fmla="*/ 1 w 53"/>
                      <a:gd name="T5" fmla="*/ 30 h 53"/>
                      <a:gd name="T6" fmla="*/ 1 w 53"/>
                      <a:gd name="T7" fmla="*/ 34 h 53"/>
                      <a:gd name="T8" fmla="*/ 27 w 53"/>
                      <a:gd name="T9" fmla="*/ 53 h 53"/>
                      <a:gd name="T10" fmla="*/ 53 w 53"/>
                      <a:gd name="T11" fmla="*/ 27 h 53"/>
                      <a:gd name="T12" fmla="*/ 27 w 53"/>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53" h="53">
                        <a:moveTo>
                          <a:pt x="27" y="0"/>
                        </a:moveTo>
                        <a:cubicBezTo>
                          <a:pt x="12" y="0"/>
                          <a:pt x="0" y="12"/>
                          <a:pt x="0" y="27"/>
                        </a:cubicBezTo>
                        <a:cubicBezTo>
                          <a:pt x="0" y="28"/>
                          <a:pt x="1" y="29"/>
                          <a:pt x="1" y="30"/>
                        </a:cubicBezTo>
                        <a:cubicBezTo>
                          <a:pt x="1" y="31"/>
                          <a:pt x="1" y="32"/>
                          <a:pt x="1" y="34"/>
                        </a:cubicBezTo>
                        <a:cubicBezTo>
                          <a:pt x="4" y="45"/>
                          <a:pt x="15" y="53"/>
                          <a:pt x="27" y="53"/>
                        </a:cubicBezTo>
                        <a:cubicBezTo>
                          <a:pt x="42" y="53"/>
                          <a:pt x="53" y="41"/>
                          <a:pt x="53" y="27"/>
                        </a:cubicBezTo>
                        <a:cubicBezTo>
                          <a:pt x="53" y="12"/>
                          <a:pt x="42" y="0"/>
                          <a:pt x="27" y="0"/>
                        </a:cubicBezTo>
                      </a:path>
                    </a:pathLst>
                  </a:custGeom>
                  <a:grpFill/>
                  <a:ln>
                    <a:noFill/>
                  </a:ln>
                </p:spPr>
                <p:txBody>
                  <a:bodyPr vert="horz" wrap="square" lIns="68580" tIns="34290" rIns="68580" bIns="34290" numCol="1" anchor="t" anchorCtr="0" compatLnSpc="1">
                    <a:prstTxWarp prst="textNoShape">
                      <a:avLst/>
                    </a:prstTxWarp>
                  </a:bodyPr>
                  <a:lstStyle/>
                  <a:p>
                    <a:endParaRPr lang="en-US" sz="1350"/>
                  </a:p>
                </p:txBody>
              </p:sp>
              <p:sp>
                <p:nvSpPr>
                  <p:cNvPr id="39" name="Freeform 16">
                    <a:extLst>
                      <a:ext uri="{FF2B5EF4-FFF2-40B4-BE49-F238E27FC236}">
                        <a16:creationId xmlns:a16="http://schemas.microsoft.com/office/drawing/2014/main" id="{2F0108C9-3ECA-4267-A8E0-4099350E690E}"/>
                      </a:ext>
                    </a:extLst>
                  </p:cNvPr>
                  <p:cNvSpPr>
                    <a:spLocks/>
                  </p:cNvSpPr>
                  <p:nvPr/>
                </p:nvSpPr>
                <p:spPr bwMode="auto">
                  <a:xfrm>
                    <a:off x="8124467" y="2007735"/>
                    <a:ext cx="163630" cy="163630"/>
                  </a:xfrm>
                  <a:custGeom>
                    <a:avLst/>
                    <a:gdLst>
                      <a:gd name="T0" fmla="*/ 26 w 52"/>
                      <a:gd name="T1" fmla="*/ 0 h 52"/>
                      <a:gd name="T2" fmla="*/ 19 w 52"/>
                      <a:gd name="T3" fmla="*/ 1 h 52"/>
                      <a:gd name="T4" fmla="*/ 15 w 52"/>
                      <a:gd name="T5" fmla="*/ 2 h 52"/>
                      <a:gd name="T6" fmla="*/ 0 w 52"/>
                      <a:gd name="T7" fmla="*/ 26 h 52"/>
                      <a:gd name="T8" fmla="*/ 26 w 52"/>
                      <a:gd name="T9" fmla="*/ 52 h 52"/>
                      <a:gd name="T10" fmla="*/ 52 w 52"/>
                      <a:gd name="T11" fmla="*/ 26 h 52"/>
                      <a:gd name="T12" fmla="*/ 26 w 52"/>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26" y="0"/>
                        </a:moveTo>
                        <a:cubicBezTo>
                          <a:pt x="23" y="0"/>
                          <a:pt x="21" y="0"/>
                          <a:pt x="19" y="1"/>
                        </a:cubicBezTo>
                        <a:cubicBezTo>
                          <a:pt x="18" y="1"/>
                          <a:pt x="16" y="1"/>
                          <a:pt x="15" y="2"/>
                        </a:cubicBezTo>
                        <a:cubicBezTo>
                          <a:pt x="6" y="6"/>
                          <a:pt x="0" y="15"/>
                          <a:pt x="0" y="26"/>
                        </a:cubicBezTo>
                        <a:cubicBezTo>
                          <a:pt x="0" y="40"/>
                          <a:pt x="11" y="52"/>
                          <a:pt x="26" y="52"/>
                        </a:cubicBezTo>
                        <a:cubicBezTo>
                          <a:pt x="40" y="52"/>
                          <a:pt x="52" y="40"/>
                          <a:pt x="52" y="26"/>
                        </a:cubicBezTo>
                        <a:cubicBezTo>
                          <a:pt x="52" y="11"/>
                          <a:pt x="40" y="0"/>
                          <a:pt x="26" y="0"/>
                        </a:cubicBezTo>
                      </a:path>
                    </a:pathLst>
                  </a:custGeom>
                  <a:grp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29" name="Freeform 126">
                  <a:extLst>
                    <a:ext uri="{FF2B5EF4-FFF2-40B4-BE49-F238E27FC236}">
                      <a16:creationId xmlns:a16="http://schemas.microsoft.com/office/drawing/2014/main" id="{A4C0ECEC-5B8B-4E6B-A210-013FF34516C0}"/>
                    </a:ext>
                  </a:extLst>
                </p:cNvPr>
                <p:cNvSpPr>
                  <a:spLocks/>
                </p:cNvSpPr>
                <p:nvPr/>
              </p:nvSpPr>
              <p:spPr bwMode="auto">
                <a:xfrm>
                  <a:off x="6875534" y="2371906"/>
                  <a:ext cx="396435" cy="232808"/>
                </a:xfrm>
                <a:custGeom>
                  <a:avLst/>
                  <a:gdLst>
                    <a:gd name="T0" fmla="*/ 298 w 298"/>
                    <a:gd name="T1" fmla="*/ 41 h 175"/>
                    <a:gd name="T2" fmla="*/ 272 w 298"/>
                    <a:gd name="T3" fmla="*/ 0 h 175"/>
                    <a:gd name="T4" fmla="*/ 106 w 298"/>
                    <a:gd name="T5" fmla="*/ 114 h 175"/>
                    <a:gd name="T6" fmla="*/ 36 w 298"/>
                    <a:gd name="T7" fmla="*/ 38 h 175"/>
                    <a:gd name="T8" fmla="*/ 0 w 298"/>
                    <a:gd name="T9" fmla="*/ 71 h 175"/>
                    <a:gd name="T10" fmla="*/ 102 w 298"/>
                    <a:gd name="T11" fmla="*/ 175 h 175"/>
                    <a:gd name="T12" fmla="*/ 102 w 298"/>
                    <a:gd name="T13" fmla="*/ 175 h 175"/>
                    <a:gd name="T14" fmla="*/ 102 w 298"/>
                    <a:gd name="T15" fmla="*/ 175 h 175"/>
                    <a:gd name="T16" fmla="*/ 298 w 298"/>
                    <a:gd name="T17" fmla="*/ 4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8" h="175">
                      <a:moveTo>
                        <a:pt x="298" y="41"/>
                      </a:moveTo>
                      <a:lnTo>
                        <a:pt x="272" y="0"/>
                      </a:lnTo>
                      <a:lnTo>
                        <a:pt x="106" y="114"/>
                      </a:lnTo>
                      <a:lnTo>
                        <a:pt x="36" y="38"/>
                      </a:lnTo>
                      <a:lnTo>
                        <a:pt x="0" y="71"/>
                      </a:lnTo>
                      <a:lnTo>
                        <a:pt x="102" y="175"/>
                      </a:lnTo>
                      <a:lnTo>
                        <a:pt x="102" y="175"/>
                      </a:lnTo>
                      <a:lnTo>
                        <a:pt x="102" y="175"/>
                      </a:lnTo>
                      <a:lnTo>
                        <a:pt x="298" y="41"/>
                      </a:lnTo>
                      <a:close/>
                    </a:path>
                  </a:pathLst>
                </a:custGeom>
                <a:grpFill/>
                <a:ln>
                  <a:noFill/>
                </a:ln>
              </p:spPr>
              <p:txBody>
                <a:bodyPr vert="horz" wrap="square" lIns="68580" tIns="34290" rIns="68580" bIns="34290" numCol="1" anchor="t" anchorCtr="0" compatLnSpc="1">
                  <a:prstTxWarp prst="textNoShape">
                    <a:avLst/>
                  </a:prstTxWarp>
                </a:bodyPr>
                <a:lstStyle/>
                <a:p>
                  <a:endParaRPr lang="en-US" sz="1350"/>
                </a:p>
              </p:txBody>
            </p:sp>
            <p:sp>
              <p:nvSpPr>
                <p:cNvPr id="30" name="Freeform 18">
                  <a:extLst>
                    <a:ext uri="{FF2B5EF4-FFF2-40B4-BE49-F238E27FC236}">
                      <a16:creationId xmlns:a16="http://schemas.microsoft.com/office/drawing/2014/main" id="{C1770D90-CF48-44AB-9BD0-0D3653DA4B20}"/>
                    </a:ext>
                  </a:extLst>
                </p:cNvPr>
                <p:cNvSpPr>
                  <a:spLocks/>
                </p:cNvSpPr>
                <p:nvPr/>
              </p:nvSpPr>
              <p:spPr bwMode="auto">
                <a:xfrm>
                  <a:off x="5104873" y="3782051"/>
                  <a:ext cx="71837" cy="71837"/>
                </a:xfrm>
                <a:custGeom>
                  <a:avLst/>
                  <a:gdLst>
                    <a:gd name="T0" fmla="*/ 12 w 23"/>
                    <a:gd name="T1" fmla="*/ 0 h 23"/>
                    <a:gd name="T2" fmla="*/ 0 w 23"/>
                    <a:gd name="T3" fmla="*/ 12 h 23"/>
                    <a:gd name="T4" fmla="*/ 0 w 23"/>
                    <a:gd name="T5" fmla="*/ 14 h 23"/>
                    <a:gd name="T6" fmla="*/ 2 w 23"/>
                    <a:gd name="T7" fmla="*/ 18 h 23"/>
                    <a:gd name="T8" fmla="*/ 12 w 23"/>
                    <a:gd name="T9" fmla="*/ 23 h 23"/>
                    <a:gd name="T10" fmla="*/ 23 w 23"/>
                    <a:gd name="T11" fmla="*/ 12 h 23"/>
                    <a:gd name="T12" fmla="*/ 23 w 23"/>
                    <a:gd name="T13" fmla="*/ 10 h 23"/>
                    <a:gd name="T14" fmla="*/ 23 w 23"/>
                    <a:gd name="T15" fmla="*/ 10 h 23"/>
                    <a:gd name="T16" fmla="*/ 12 w 23"/>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3">
                      <a:moveTo>
                        <a:pt x="12" y="0"/>
                      </a:moveTo>
                      <a:cubicBezTo>
                        <a:pt x="5" y="0"/>
                        <a:pt x="0" y="5"/>
                        <a:pt x="0" y="12"/>
                      </a:cubicBezTo>
                      <a:cubicBezTo>
                        <a:pt x="0" y="12"/>
                        <a:pt x="0" y="13"/>
                        <a:pt x="0" y="14"/>
                      </a:cubicBezTo>
                      <a:cubicBezTo>
                        <a:pt x="1" y="15"/>
                        <a:pt x="1" y="16"/>
                        <a:pt x="2" y="18"/>
                      </a:cubicBezTo>
                      <a:cubicBezTo>
                        <a:pt x="4" y="21"/>
                        <a:pt x="7" y="23"/>
                        <a:pt x="12" y="23"/>
                      </a:cubicBezTo>
                      <a:cubicBezTo>
                        <a:pt x="18" y="23"/>
                        <a:pt x="23" y="18"/>
                        <a:pt x="23" y="12"/>
                      </a:cubicBezTo>
                      <a:cubicBezTo>
                        <a:pt x="23" y="11"/>
                        <a:pt x="23" y="11"/>
                        <a:pt x="23" y="10"/>
                      </a:cubicBezTo>
                      <a:cubicBezTo>
                        <a:pt x="23" y="10"/>
                        <a:pt x="23" y="10"/>
                        <a:pt x="23" y="10"/>
                      </a:cubicBezTo>
                      <a:cubicBezTo>
                        <a:pt x="22" y="4"/>
                        <a:pt x="17" y="0"/>
                        <a:pt x="12" y="0"/>
                      </a:cubicBezTo>
                    </a:path>
                  </a:pathLst>
                </a:custGeom>
                <a:grpFill/>
                <a:ln>
                  <a:noFill/>
                </a:ln>
              </p:spPr>
              <p:txBody>
                <a:bodyPr vert="horz" wrap="square" lIns="68580" tIns="34290" rIns="68580" bIns="34290" numCol="1" anchor="t" anchorCtr="0" compatLnSpc="1">
                  <a:prstTxWarp prst="textNoShape">
                    <a:avLst/>
                  </a:prstTxWarp>
                </a:bodyPr>
                <a:lstStyle/>
                <a:p>
                  <a:endParaRPr lang="en-US" sz="1350"/>
                </a:p>
              </p:txBody>
            </p:sp>
            <p:sp>
              <p:nvSpPr>
                <p:cNvPr id="32" name="Freeform 135">
                  <a:extLst>
                    <a:ext uri="{FF2B5EF4-FFF2-40B4-BE49-F238E27FC236}">
                      <a16:creationId xmlns:a16="http://schemas.microsoft.com/office/drawing/2014/main" id="{00F2BB46-B678-45E2-86C7-A965B1A1BE63}"/>
                    </a:ext>
                  </a:extLst>
                </p:cNvPr>
                <p:cNvSpPr>
                  <a:spLocks/>
                </p:cNvSpPr>
                <p:nvPr/>
              </p:nvSpPr>
              <p:spPr bwMode="auto">
                <a:xfrm>
                  <a:off x="7765559" y="4155908"/>
                  <a:ext cx="38580" cy="34590"/>
                </a:xfrm>
                <a:custGeom>
                  <a:avLst/>
                  <a:gdLst>
                    <a:gd name="T0" fmla="*/ 6 w 12"/>
                    <a:gd name="T1" fmla="*/ 0 h 11"/>
                    <a:gd name="T2" fmla="*/ 0 w 12"/>
                    <a:gd name="T3" fmla="*/ 6 h 11"/>
                    <a:gd name="T4" fmla="*/ 0 w 12"/>
                    <a:gd name="T5" fmla="*/ 11 h 11"/>
                    <a:gd name="T6" fmla="*/ 12 w 12"/>
                    <a:gd name="T7" fmla="*/ 11 h 11"/>
                    <a:gd name="T8" fmla="*/ 12 w 12"/>
                    <a:gd name="T9" fmla="*/ 6 h 11"/>
                    <a:gd name="T10" fmla="*/ 6 w 12"/>
                    <a:gd name="T11" fmla="*/ 0 h 11"/>
                  </a:gdLst>
                  <a:ahLst/>
                  <a:cxnLst>
                    <a:cxn ang="0">
                      <a:pos x="T0" y="T1"/>
                    </a:cxn>
                    <a:cxn ang="0">
                      <a:pos x="T2" y="T3"/>
                    </a:cxn>
                    <a:cxn ang="0">
                      <a:pos x="T4" y="T5"/>
                    </a:cxn>
                    <a:cxn ang="0">
                      <a:pos x="T6" y="T7"/>
                    </a:cxn>
                    <a:cxn ang="0">
                      <a:pos x="T8" y="T9"/>
                    </a:cxn>
                    <a:cxn ang="0">
                      <a:pos x="T10" y="T11"/>
                    </a:cxn>
                  </a:cxnLst>
                  <a:rect l="0" t="0" r="r" b="b"/>
                  <a:pathLst>
                    <a:path w="12" h="11">
                      <a:moveTo>
                        <a:pt x="6" y="0"/>
                      </a:moveTo>
                      <a:cubicBezTo>
                        <a:pt x="3" y="0"/>
                        <a:pt x="0" y="2"/>
                        <a:pt x="0" y="6"/>
                      </a:cubicBezTo>
                      <a:cubicBezTo>
                        <a:pt x="0" y="11"/>
                        <a:pt x="0" y="11"/>
                        <a:pt x="0" y="11"/>
                      </a:cubicBezTo>
                      <a:cubicBezTo>
                        <a:pt x="12" y="11"/>
                        <a:pt x="12" y="11"/>
                        <a:pt x="12" y="11"/>
                      </a:cubicBezTo>
                      <a:cubicBezTo>
                        <a:pt x="12" y="6"/>
                        <a:pt x="12" y="6"/>
                        <a:pt x="12" y="6"/>
                      </a:cubicBezTo>
                      <a:cubicBezTo>
                        <a:pt x="12" y="2"/>
                        <a:pt x="10"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26" name="Freeform 139">
                <a:extLst>
                  <a:ext uri="{FF2B5EF4-FFF2-40B4-BE49-F238E27FC236}">
                    <a16:creationId xmlns:a16="http://schemas.microsoft.com/office/drawing/2014/main" id="{955A60EB-1C41-4C07-996A-ADD4119FDB53}"/>
                  </a:ext>
                </a:extLst>
              </p:cNvPr>
              <p:cNvSpPr>
                <a:spLocks/>
              </p:cNvSpPr>
              <p:nvPr/>
            </p:nvSpPr>
            <p:spPr bwMode="auto">
              <a:xfrm>
                <a:off x="4378517" y="3980269"/>
                <a:ext cx="566718" cy="446990"/>
              </a:xfrm>
              <a:custGeom>
                <a:avLst/>
                <a:gdLst>
                  <a:gd name="connsiteX0" fmla="*/ 352426 w 676275"/>
                  <a:gd name="connsiteY0" fmla="*/ 428625 h 533401"/>
                  <a:gd name="connsiteX1" fmla="*/ 404814 w 676275"/>
                  <a:gd name="connsiteY1" fmla="*/ 481013 h 533401"/>
                  <a:gd name="connsiteX2" fmla="*/ 352426 w 676275"/>
                  <a:gd name="connsiteY2" fmla="*/ 533401 h 533401"/>
                  <a:gd name="connsiteX3" fmla="*/ 300038 w 676275"/>
                  <a:gd name="connsiteY3" fmla="*/ 481013 h 533401"/>
                  <a:gd name="connsiteX4" fmla="*/ 352426 w 676275"/>
                  <a:gd name="connsiteY4" fmla="*/ 428625 h 533401"/>
                  <a:gd name="connsiteX5" fmla="*/ 184151 w 676275"/>
                  <a:gd name="connsiteY5" fmla="*/ 428625 h 533401"/>
                  <a:gd name="connsiteX6" fmla="*/ 236539 w 676275"/>
                  <a:gd name="connsiteY6" fmla="*/ 481013 h 533401"/>
                  <a:gd name="connsiteX7" fmla="*/ 184151 w 676275"/>
                  <a:gd name="connsiteY7" fmla="*/ 533401 h 533401"/>
                  <a:gd name="connsiteX8" fmla="*/ 131763 w 676275"/>
                  <a:gd name="connsiteY8" fmla="*/ 481013 h 533401"/>
                  <a:gd name="connsiteX9" fmla="*/ 184151 w 676275"/>
                  <a:gd name="connsiteY9" fmla="*/ 428625 h 533401"/>
                  <a:gd name="connsiteX10" fmla="*/ 569913 w 676275"/>
                  <a:gd name="connsiteY10" fmla="*/ 0 h 533401"/>
                  <a:gd name="connsiteX11" fmla="*/ 676275 w 676275"/>
                  <a:gd name="connsiteY11" fmla="*/ 0 h 533401"/>
                  <a:gd name="connsiteX12" fmla="*/ 676275 w 676275"/>
                  <a:gd name="connsiteY12" fmla="*/ 38100 h 533401"/>
                  <a:gd name="connsiteX13" fmla="*/ 585788 w 676275"/>
                  <a:gd name="connsiteY13" fmla="*/ 38100 h 533401"/>
                  <a:gd name="connsiteX14" fmla="*/ 415925 w 676275"/>
                  <a:gd name="connsiteY14" fmla="*/ 379413 h 533401"/>
                  <a:gd name="connsiteX15" fmla="*/ 120650 w 676275"/>
                  <a:gd name="connsiteY15" fmla="*/ 379413 h 533401"/>
                  <a:gd name="connsiteX16" fmla="*/ 82550 w 676275"/>
                  <a:gd name="connsiteY16" fmla="*/ 296863 h 533401"/>
                  <a:gd name="connsiteX17" fmla="*/ 371475 w 676275"/>
                  <a:gd name="connsiteY17" fmla="*/ 296863 h 533401"/>
                  <a:gd name="connsiteX18" fmla="*/ 371475 w 676275"/>
                  <a:gd name="connsiteY18" fmla="*/ 258763 h 533401"/>
                  <a:gd name="connsiteX19" fmla="*/ 68263 w 676275"/>
                  <a:gd name="connsiteY19" fmla="*/ 258763 h 533401"/>
                  <a:gd name="connsiteX20" fmla="*/ 52388 w 676275"/>
                  <a:gd name="connsiteY20" fmla="*/ 228600 h 533401"/>
                  <a:gd name="connsiteX21" fmla="*/ 217488 w 676275"/>
                  <a:gd name="connsiteY21" fmla="*/ 228600 h 533401"/>
                  <a:gd name="connsiteX22" fmla="*/ 217488 w 676275"/>
                  <a:gd name="connsiteY22" fmla="*/ 195263 h 533401"/>
                  <a:gd name="connsiteX23" fmla="*/ 38100 w 676275"/>
                  <a:gd name="connsiteY23" fmla="*/ 195263 h 533401"/>
                  <a:gd name="connsiteX24" fmla="*/ 0 w 676275"/>
                  <a:gd name="connsiteY24" fmla="*/ 104775 h 533401"/>
                  <a:gd name="connsiteX25" fmla="*/ 514350 w 676275"/>
                  <a:gd name="connsiteY25" fmla="*/ 104775 h 5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76275" h="533401">
                    <a:moveTo>
                      <a:pt x="352426" y="428625"/>
                    </a:moveTo>
                    <a:cubicBezTo>
                      <a:pt x="381359" y="428625"/>
                      <a:pt x="404814" y="452080"/>
                      <a:pt x="404814" y="481013"/>
                    </a:cubicBezTo>
                    <a:cubicBezTo>
                      <a:pt x="404814" y="509946"/>
                      <a:pt x="381359" y="533401"/>
                      <a:pt x="352426" y="533401"/>
                    </a:cubicBezTo>
                    <a:cubicBezTo>
                      <a:pt x="323493" y="533401"/>
                      <a:pt x="300038" y="509946"/>
                      <a:pt x="300038" y="481013"/>
                    </a:cubicBezTo>
                    <a:cubicBezTo>
                      <a:pt x="300038" y="452080"/>
                      <a:pt x="323493" y="428625"/>
                      <a:pt x="352426" y="428625"/>
                    </a:cubicBezTo>
                    <a:close/>
                    <a:moveTo>
                      <a:pt x="184151" y="428625"/>
                    </a:moveTo>
                    <a:cubicBezTo>
                      <a:pt x="213084" y="428625"/>
                      <a:pt x="236539" y="452080"/>
                      <a:pt x="236539" y="481013"/>
                    </a:cubicBezTo>
                    <a:cubicBezTo>
                      <a:pt x="236539" y="509946"/>
                      <a:pt x="213084" y="533401"/>
                      <a:pt x="184151" y="533401"/>
                    </a:cubicBezTo>
                    <a:cubicBezTo>
                      <a:pt x="155218" y="533401"/>
                      <a:pt x="131763" y="509946"/>
                      <a:pt x="131763" y="481013"/>
                    </a:cubicBezTo>
                    <a:cubicBezTo>
                      <a:pt x="131763" y="452080"/>
                      <a:pt x="155218" y="428625"/>
                      <a:pt x="184151" y="428625"/>
                    </a:cubicBezTo>
                    <a:close/>
                    <a:moveTo>
                      <a:pt x="569913" y="0"/>
                    </a:moveTo>
                    <a:lnTo>
                      <a:pt x="676275" y="0"/>
                    </a:lnTo>
                    <a:lnTo>
                      <a:pt x="676275" y="38100"/>
                    </a:lnTo>
                    <a:lnTo>
                      <a:pt x="585788" y="38100"/>
                    </a:lnTo>
                    <a:lnTo>
                      <a:pt x="415925" y="379413"/>
                    </a:lnTo>
                    <a:lnTo>
                      <a:pt x="120650" y="379413"/>
                    </a:lnTo>
                    <a:lnTo>
                      <a:pt x="82550" y="296863"/>
                    </a:lnTo>
                    <a:lnTo>
                      <a:pt x="371475" y="296863"/>
                    </a:lnTo>
                    <a:lnTo>
                      <a:pt x="371475" y="258763"/>
                    </a:lnTo>
                    <a:lnTo>
                      <a:pt x="68263" y="258763"/>
                    </a:lnTo>
                    <a:lnTo>
                      <a:pt x="52388" y="228600"/>
                    </a:lnTo>
                    <a:lnTo>
                      <a:pt x="217488" y="228600"/>
                    </a:lnTo>
                    <a:lnTo>
                      <a:pt x="217488" y="195263"/>
                    </a:lnTo>
                    <a:lnTo>
                      <a:pt x="38100" y="195263"/>
                    </a:lnTo>
                    <a:lnTo>
                      <a:pt x="0" y="104775"/>
                    </a:lnTo>
                    <a:lnTo>
                      <a:pt x="514350" y="1047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en-US" sz="1350"/>
              </a:p>
            </p:txBody>
          </p:sp>
        </p:grpSp>
        <p:sp>
          <p:nvSpPr>
            <p:cNvPr id="24" name="Freeform 15">
              <a:extLst>
                <a:ext uri="{FF2B5EF4-FFF2-40B4-BE49-F238E27FC236}">
                  <a16:creationId xmlns:a16="http://schemas.microsoft.com/office/drawing/2014/main" id="{487C08CE-29BC-43C4-B757-5BCDB3F95BBF}"/>
                </a:ext>
              </a:extLst>
            </p:cNvPr>
            <p:cNvSpPr>
              <a:spLocks/>
            </p:cNvSpPr>
            <p:nvPr/>
          </p:nvSpPr>
          <p:spPr bwMode="auto">
            <a:xfrm>
              <a:off x="8475912" y="4300877"/>
              <a:ext cx="114409" cy="117067"/>
            </a:xfrm>
            <a:custGeom>
              <a:avLst/>
              <a:gdLst>
                <a:gd name="T0" fmla="*/ 18 w 36"/>
                <a:gd name="T1" fmla="*/ 0 h 37"/>
                <a:gd name="T2" fmla="*/ 16 w 36"/>
                <a:gd name="T3" fmla="*/ 0 h 37"/>
                <a:gd name="T4" fmla="*/ 2 w 36"/>
                <a:gd name="T5" fmla="*/ 10 h 37"/>
                <a:gd name="T6" fmla="*/ 0 w 36"/>
                <a:gd name="T7" fmla="*/ 14 h 37"/>
                <a:gd name="T8" fmla="*/ 0 w 36"/>
                <a:gd name="T9" fmla="*/ 18 h 37"/>
                <a:gd name="T10" fmla="*/ 18 w 36"/>
                <a:gd name="T11" fmla="*/ 37 h 37"/>
                <a:gd name="T12" fmla="*/ 36 w 36"/>
                <a:gd name="T13" fmla="*/ 18 h 37"/>
                <a:gd name="T14" fmla="*/ 21 w 36"/>
                <a:gd name="T15" fmla="*/ 0 h 37"/>
                <a:gd name="T16" fmla="*/ 18 w 36"/>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7">
                  <a:moveTo>
                    <a:pt x="18" y="0"/>
                  </a:moveTo>
                  <a:cubicBezTo>
                    <a:pt x="17" y="0"/>
                    <a:pt x="17" y="0"/>
                    <a:pt x="16" y="0"/>
                  </a:cubicBezTo>
                  <a:cubicBezTo>
                    <a:pt x="10" y="1"/>
                    <a:pt x="5" y="5"/>
                    <a:pt x="2" y="10"/>
                  </a:cubicBezTo>
                  <a:cubicBezTo>
                    <a:pt x="1" y="11"/>
                    <a:pt x="1" y="12"/>
                    <a:pt x="0" y="14"/>
                  </a:cubicBezTo>
                  <a:cubicBezTo>
                    <a:pt x="0" y="15"/>
                    <a:pt x="0" y="17"/>
                    <a:pt x="0" y="18"/>
                  </a:cubicBezTo>
                  <a:cubicBezTo>
                    <a:pt x="0" y="29"/>
                    <a:pt x="8" y="37"/>
                    <a:pt x="18" y="37"/>
                  </a:cubicBezTo>
                  <a:cubicBezTo>
                    <a:pt x="28" y="37"/>
                    <a:pt x="36" y="29"/>
                    <a:pt x="36" y="18"/>
                  </a:cubicBezTo>
                  <a:cubicBezTo>
                    <a:pt x="36" y="9"/>
                    <a:pt x="29" y="2"/>
                    <a:pt x="21" y="0"/>
                  </a:cubicBezTo>
                  <a:cubicBezTo>
                    <a:pt x="20" y="0"/>
                    <a:pt x="19" y="0"/>
                    <a:pt x="18" y="0"/>
                  </a:cubicBezTo>
                </a:path>
              </a:pathLst>
            </a:custGeom>
            <a:grpFill/>
            <a:ln>
              <a:noFill/>
            </a:ln>
          </p:spPr>
          <p:txBody>
            <a:bodyPr vert="horz" wrap="square" lIns="68580" tIns="34290" rIns="68580" bIns="34290" numCol="1" anchor="t" anchorCtr="0" compatLnSpc="1">
              <a:prstTxWarp prst="textNoShape">
                <a:avLst/>
              </a:prstTxWarp>
            </a:bodyPr>
            <a:lstStyle/>
            <a:p>
              <a:endParaRPr lang="en-US" sz="1350"/>
            </a:p>
          </p:txBody>
        </p:sp>
      </p:grpSp>
      <p:grpSp>
        <p:nvGrpSpPr>
          <p:cNvPr id="48" name="Group 47">
            <a:extLst>
              <a:ext uri="{FF2B5EF4-FFF2-40B4-BE49-F238E27FC236}">
                <a16:creationId xmlns:a16="http://schemas.microsoft.com/office/drawing/2014/main" id="{80F33B1B-2BE4-4F16-802C-83D07129B80C}"/>
              </a:ext>
            </a:extLst>
          </p:cNvPr>
          <p:cNvGrpSpPr/>
          <p:nvPr/>
        </p:nvGrpSpPr>
        <p:grpSpPr>
          <a:xfrm>
            <a:off x="5737993" y="2660088"/>
            <a:ext cx="392871" cy="510823"/>
            <a:chOff x="4553077" y="2217864"/>
            <a:chExt cx="2393198" cy="3136941"/>
          </a:xfrm>
          <a:solidFill>
            <a:schemeClr val="accent5"/>
          </a:solidFill>
        </p:grpSpPr>
        <p:sp>
          <p:nvSpPr>
            <p:cNvPr id="49" name="Freeform 5">
              <a:extLst>
                <a:ext uri="{FF2B5EF4-FFF2-40B4-BE49-F238E27FC236}">
                  <a16:creationId xmlns:a16="http://schemas.microsoft.com/office/drawing/2014/main" id="{7111890D-A56C-4E95-B3FA-D4A4B0DFB63D}"/>
                </a:ext>
              </a:extLst>
            </p:cNvPr>
            <p:cNvSpPr>
              <a:spLocks/>
            </p:cNvSpPr>
            <p:nvPr/>
          </p:nvSpPr>
          <p:spPr bwMode="auto">
            <a:xfrm>
              <a:off x="4598108" y="2995018"/>
              <a:ext cx="2327830" cy="713238"/>
            </a:xfrm>
            <a:custGeom>
              <a:avLst/>
              <a:gdLst>
                <a:gd name="T0" fmla="*/ 1333 w 1354"/>
                <a:gd name="T1" fmla="*/ 415 h 415"/>
                <a:gd name="T2" fmla="*/ 1317 w 1354"/>
                <a:gd name="T3" fmla="*/ 404 h 415"/>
                <a:gd name="T4" fmla="*/ 667 w 1354"/>
                <a:gd name="T5" fmla="*/ 36 h 415"/>
                <a:gd name="T6" fmla="*/ 666 w 1354"/>
                <a:gd name="T7" fmla="*/ 36 h 415"/>
                <a:gd name="T8" fmla="*/ 37 w 1354"/>
                <a:gd name="T9" fmla="*/ 395 h 415"/>
                <a:gd name="T10" fmla="*/ 13 w 1354"/>
                <a:gd name="T11" fmla="*/ 404 h 415"/>
                <a:gd name="T12" fmla="*/ 4 w 1354"/>
                <a:gd name="T13" fmla="*/ 380 h 415"/>
                <a:gd name="T14" fmla="*/ 666 w 1354"/>
                <a:gd name="T15" fmla="*/ 0 h 415"/>
                <a:gd name="T16" fmla="*/ 667 w 1354"/>
                <a:gd name="T17" fmla="*/ 0 h 415"/>
                <a:gd name="T18" fmla="*/ 1068 w 1354"/>
                <a:gd name="T19" fmla="*/ 98 h 415"/>
                <a:gd name="T20" fmla="*/ 1350 w 1354"/>
                <a:gd name="T21" fmla="*/ 389 h 415"/>
                <a:gd name="T22" fmla="*/ 1341 w 1354"/>
                <a:gd name="T23" fmla="*/ 413 h 415"/>
                <a:gd name="T24" fmla="*/ 1333 w 1354"/>
                <a:gd name="T25" fmla="*/ 41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54" h="415">
                  <a:moveTo>
                    <a:pt x="1333" y="415"/>
                  </a:moveTo>
                  <a:cubicBezTo>
                    <a:pt x="1327" y="415"/>
                    <a:pt x="1320" y="411"/>
                    <a:pt x="1317" y="404"/>
                  </a:cubicBezTo>
                  <a:cubicBezTo>
                    <a:pt x="1214" y="181"/>
                    <a:pt x="959" y="36"/>
                    <a:pt x="667" y="36"/>
                  </a:cubicBezTo>
                  <a:cubicBezTo>
                    <a:pt x="667" y="36"/>
                    <a:pt x="666" y="36"/>
                    <a:pt x="666" y="36"/>
                  </a:cubicBezTo>
                  <a:cubicBezTo>
                    <a:pt x="379" y="37"/>
                    <a:pt x="138" y="174"/>
                    <a:pt x="37" y="395"/>
                  </a:cubicBezTo>
                  <a:cubicBezTo>
                    <a:pt x="33" y="404"/>
                    <a:pt x="22" y="408"/>
                    <a:pt x="13" y="404"/>
                  </a:cubicBezTo>
                  <a:cubicBezTo>
                    <a:pt x="4" y="400"/>
                    <a:pt x="0" y="390"/>
                    <a:pt x="4" y="380"/>
                  </a:cubicBezTo>
                  <a:cubicBezTo>
                    <a:pt x="111" y="146"/>
                    <a:pt x="364" y="1"/>
                    <a:pt x="666" y="0"/>
                  </a:cubicBezTo>
                  <a:cubicBezTo>
                    <a:pt x="666" y="0"/>
                    <a:pt x="667" y="0"/>
                    <a:pt x="667" y="0"/>
                  </a:cubicBezTo>
                  <a:cubicBezTo>
                    <a:pt x="811" y="0"/>
                    <a:pt x="949" y="34"/>
                    <a:pt x="1068" y="98"/>
                  </a:cubicBezTo>
                  <a:cubicBezTo>
                    <a:pt x="1196" y="166"/>
                    <a:pt x="1293" y="267"/>
                    <a:pt x="1350" y="389"/>
                  </a:cubicBezTo>
                  <a:cubicBezTo>
                    <a:pt x="1354" y="398"/>
                    <a:pt x="1350" y="409"/>
                    <a:pt x="1341" y="413"/>
                  </a:cubicBezTo>
                  <a:cubicBezTo>
                    <a:pt x="1338" y="414"/>
                    <a:pt x="1336" y="415"/>
                    <a:pt x="1333" y="4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0" name="Freeform 6">
              <a:extLst>
                <a:ext uri="{FF2B5EF4-FFF2-40B4-BE49-F238E27FC236}">
                  <a16:creationId xmlns:a16="http://schemas.microsoft.com/office/drawing/2014/main" id="{523992ED-2BC1-4A9F-BCB8-6650E98D71C3}"/>
                </a:ext>
              </a:extLst>
            </p:cNvPr>
            <p:cNvSpPr>
              <a:spLocks/>
            </p:cNvSpPr>
            <p:nvPr/>
          </p:nvSpPr>
          <p:spPr bwMode="auto">
            <a:xfrm>
              <a:off x="4658392" y="2859197"/>
              <a:ext cx="1122152" cy="539650"/>
            </a:xfrm>
            <a:custGeom>
              <a:avLst/>
              <a:gdLst>
                <a:gd name="T0" fmla="*/ 21 w 653"/>
                <a:gd name="T1" fmla="*/ 314 h 314"/>
                <a:gd name="T2" fmla="*/ 10 w 653"/>
                <a:gd name="T3" fmla="*/ 311 h 314"/>
                <a:gd name="T4" fmla="*/ 6 w 653"/>
                <a:gd name="T5" fmla="*/ 286 h 314"/>
                <a:gd name="T6" fmla="*/ 281 w 653"/>
                <a:gd name="T7" fmla="*/ 67 h 314"/>
                <a:gd name="T8" fmla="*/ 635 w 653"/>
                <a:gd name="T9" fmla="*/ 0 h 314"/>
                <a:gd name="T10" fmla="*/ 653 w 653"/>
                <a:gd name="T11" fmla="*/ 18 h 314"/>
                <a:gd name="T12" fmla="*/ 635 w 653"/>
                <a:gd name="T13" fmla="*/ 36 h 314"/>
                <a:gd name="T14" fmla="*/ 635 w 653"/>
                <a:gd name="T15" fmla="*/ 36 h 314"/>
                <a:gd name="T16" fmla="*/ 36 w 653"/>
                <a:gd name="T17" fmla="*/ 306 h 314"/>
                <a:gd name="T18" fmla="*/ 21 w 653"/>
                <a:gd name="T19"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3" h="314">
                  <a:moveTo>
                    <a:pt x="21" y="314"/>
                  </a:moveTo>
                  <a:cubicBezTo>
                    <a:pt x="17" y="314"/>
                    <a:pt x="14" y="313"/>
                    <a:pt x="10" y="311"/>
                  </a:cubicBezTo>
                  <a:cubicBezTo>
                    <a:pt x="2" y="305"/>
                    <a:pt x="0" y="294"/>
                    <a:pt x="6" y="286"/>
                  </a:cubicBezTo>
                  <a:cubicBezTo>
                    <a:pt x="73" y="190"/>
                    <a:pt x="166" y="117"/>
                    <a:pt x="281" y="67"/>
                  </a:cubicBezTo>
                  <a:cubicBezTo>
                    <a:pt x="385" y="23"/>
                    <a:pt x="507" y="0"/>
                    <a:pt x="635" y="0"/>
                  </a:cubicBezTo>
                  <a:cubicBezTo>
                    <a:pt x="645" y="0"/>
                    <a:pt x="653" y="8"/>
                    <a:pt x="653" y="18"/>
                  </a:cubicBezTo>
                  <a:cubicBezTo>
                    <a:pt x="653" y="28"/>
                    <a:pt x="645" y="36"/>
                    <a:pt x="635" y="36"/>
                  </a:cubicBezTo>
                  <a:cubicBezTo>
                    <a:pt x="635" y="36"/>
                    <a:pt x="635" y="36"/>
                    <a:pt x="635" y="36"/>
                  </a:cubicBezTo>
                  <a:cubicBezTo>
                    <a:pt x="371" y="36"/>
                    <a:pt x="158" y="132"/>
                    <a:pt x="36" y="306"/>
                  </a:cubicBezTo>
                  <a:cubicBezTo>
                    <a:pt x="32" y="311"/>
                    <a:pt x="26" y="314"/>
                    <a:pt x="21" y="3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1" name="Freeform 7">
              <a:extLst>
                <a:ext uri="{FF2B5EF4-FFF2-40B4-BE49-F238E27FC236}">
                  <a16:creationId xmlns:a16="http://schemas.microsoft.com/office/drawing/2014/main" id="{5025DC7F-32BF-47C3-8197-5365B9AC1912}"/>
                </a:ext>
              </a:extLst>
            </p:cNvPr>
            <p:cNvSpPr>
              <a:spLocks/>
            </p:cNvSpPr>
            <p:nvPr/>
          </p:nvSpPr>
          <p:spPr bwMode="auto">
            <a:xfrm>
              <a:off x="5718808" y="2859197"/>
              <a:ext cx="1122878" cy="539650"/>
            </a:xfrm>
            <a:custGeom>
              <a:avLst/>
              <a:gdLst>
                <a:gd name="T0" fmla="*/ 632 w 653"/>
                <a:gd name="T1" fmla="*/ 314 h 314"/>
                <a:gd name="T2" fmla="*/ 617 w 653"/>
                <a:gd name="T3" fmla="*/ 306 h 314"/>
                <a:gd name="T4" fmla="*/ 18 w 653"/>
                <a:gd name="T5" fmla="*/ 36 h 314"/>
                <a:gd name="T6" fmla="*/ 0 w 653"/>
                <a:gd name="T7" fmla="*/ 18 h 314"/>
                <a:gd name="T8" fmla="*/ 18 w 653"/>
                <a:gd name="T9" fmla="*/ 0 h 314"/>
                <a:gd name="T10" fmla="*/ 18 w 653"/>
                <a:gd name="T11" fmla="*/ 0 h 314"/>
                <a:gd name="T12" fmla="*/ 372 w 653"/>
                <a:gd name="T13" fmla="*/ 67 h 314"/>
                <a:gd name="T14" fmla="*/ 647 w 653"/>
                <a:gd name="T15" fmla="*/ 286 h 314"/>
                <a:gd name="T16" fmla="*/ 643 w 653"/>
                <a:gd name="T17" fmla="*/ 311 h 314"/>
                <a:gd name="T18" fmla="*/ 632 w 653"/>
                <a:gd name="T19"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3" h="314">
                  <a:moveTo>
                    <a:pt x="632" y="314"/>
                  </a:moveTo>
                  <a:cubicBezTo>
                    <a:pt x="627" y="314"/>
                    <a:pt x="621" y="311"/>
                    <a:pt x="617" y="306"/>
                  </a:cubicBezTo>
                  <a:cubicBezTo>
                    <a:pt x="495" y="132"/>
                    <a:pt x="282" y="36"/>
                    <a:pt x="18" y="36"/>
                  </a:cubicBezTo>
                  <a:cubicBezTo>
                    <a:pt x="8" y="36"/>
                    <a:pt x="0" y="28"/>
                    <a:pt x="0" y="18"/>
                  </a:cubicBezTo>
                  <a:cubicBezTo>
                    <a:pt x="0" y="8"/>
                    <a:pt x="8" y="0"/>
                    <a:pt x="18" y="0"/>
                  </a:cubicBezTo>
                  <a:cubicBezTo>
                    <a:pt x="18" y="0"/>
                    <a:pt x="18" y="0"/>
                    <a:pt x="18" y="0"/>
                  </a:cubicBezTo>
                  <a:cubicBezTo>
                    <a:pt x="146" y="0"/>
                    <a:pt x="268" y="23"/>
                    <a:pt x="372" y="67"/>
                  </a:cubicBezTo>
                  <a:cubicBezTo>
                    <a:pt x="487" y="117"/>
                    <a:pt x="580" y="190"/>
                    <a:pt x="647" y="286"/>
                  </a:cubicBezTo>
                  <a:cubicBezTo>
                    <a:pt x="653" y="294"/>
                    <a:pt x="651" y="305"/>
                    <a:pt x="643" y="311"/>
                  </a:cubicBezTo>
                  <a:cubicBezTo>
                    <a:pt x="639" y="313"/>
                    <a:pt x="636" y="314"/>
                    <a:pt x="632" y="3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2" name="Freeform 8">
              <a:extLst>
                <a:ext uri="{FF2B5EF4-FFF2-40B4-BE49-F238E27FC236}">
                  <a16:creationId xmlns:a16="http://schemas.microsoft.com/office/drawing/2014/main" id="{7F6594B2-C15B-44CA-884C-ECFEFC5C52CF}"/>
                </a:ext>
              </a:extLst>
            </p:cNvPr>
            <p:cNvSpPr>
              <a:spLocks/>
            </p:cNvSpPr>
            <p:nvPr/>
          </p:nvSpPr>
          <p:spPr bwMode="auto">
            <a:xfrm>
              <a:off x="4712866" y="2721924"/>
              <a:ext cx="1067679" cy="469197"/>
            </a:xfrm>
            <a:custGeom>
              <a:avLst/>
              <a:gdLst>
                <a:gd name="T0" fmla="*/ 20 w 621"/>
                <a:gd name="T1" fmla="*/ 273 h 273"/>
                <a:gd name="T2" fmla="*/ 9 w 621"/>
                <a:gd name="T3" fmla="*/ 269 h 273"/>
                <a:gd name="T4" fmla="*/ 7 w 621"/>
                <a:gd name="T5" fmla="*/ 243 h 273"/>
                <a:gd name="T6" fmla="*/ 603 w 621"/>
                <a:gd name="T7" fmla="*/ 0 h 273"/>
                <a:gd name="T8" fmla="*/ 603 w 621"/>
                <a:gd name="T9" fmla="*/ 0 h 273"/>
                <a:gd name="T10" fmla="*/ 621 w 621"/>
                <a:gd name="T11" fmla="*/ 18 h 273"/>
                <a:gd name="T12" fmla="*/ 603 w 621"/>
                <a:gd name="T13" fmla="*/ 36 h 273"/>
                <a:gd name="T14" fmla="*/ 603 w 621"/>
                <a:gd name="T15" fmla="*/ 36 h 273"/>
                <a:gd name="T16" fmla="*/ 34 w 621"/>
                <a:gd name="T17" fmla="*/ 267 h 273"/>
                <a:gd name="T18" fmla="*/ 20 w 621"/>
                <a:gd name="T19"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1" h="273">
                  <a:moveTo>
                    <a:pt x="20" y="273"/>
                  </a:moveTo>
                  <a:cubicBezTo>
                    <a:pt x="16" y="273"/>
                    <a:pt x="12" y="272"/>
                    <a:pt x="9" y="269"/>
                  </a:cubicBezTo>
                  <a:cubicBezTo>
                    <a:pt x="1" y="262"/>
                    <a:pt x="0" y="251"/>
                    <a:pt x="7" y="243"/>
                  </a:cubicBezTo>
                  <a:cubicBezTo>
                    <a:pt x="139" y="86"/>
                    <a:pt x="351" y="0"/>
                    <a:pt x="603" y="0"/>
                  </a:cubicBezTo>
                  <a:cubicBezTo>
                    <a:pt x="603" y="0"/>
                    <a:pt x="603" y="0"/>
                    <a:pt x="603" y="0"/>
                  </a:cubicBezTo>
                  <a:cubicBezTo>
                    <a:pt x="613" y="0"/>
                    <a:pt x="621" y="8"/>
                    <a:pt x="621" y="18"/>
                  </a:cubicBezTo>
                  <a:cubicBezTo>
                    <a:pt x="621" y="27"/>
                    <a:pt x="613" y="36"/>
                    <a:pt x="603" y="36"/>
                  </a:cubicBezTo>
                  <a:cubicBezTo>
                    <a:pt x="603" y="36"/>
                    <a:pt x="603" y="36"/>
                    <a:pt x="603" y="36"/>
                  </a:cubicBezTo>
                  <a:cubicBezTo>
                    <a:pt x="362" y="36"/>
                    <a:pt x="160" y="118"/>
                    <a:pt x="34" y="267"/>
                  </a:cubicBezTo>
                  <a:cubicBezTo>
                    <a:pt x="31" y="271"/>
                    <a:pt x="26" y="273"/>
                    <a:pt x="20" y="2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3" name="Freeform 9">
              <a:extLst>
                <a:ext uri="{FF2B5EF4-FFF2-40B4-BE49-F238E27FC236}">
                  <a16:creationId xmlns:a16="http://schemas.microsoft.com/office/drawing/2014/main" id="{67C1705F-7F3B-4B10-8D5D-8D081E96DE60}"/>
                </a:ext>
              </a:extLst>
            </p:cNvPr>
            <p:cNvSpPr>
              <a:spLocks/>
            </p:cNvSpPr>
            <p:nvPr/>
          </p:nvSpPr>
          <p:spPr bwMode="auto">
            <a:xfrm>
              <a:off x="5718808" y="2721924"/>
              <a:ext cx="1067679" cy="469197"/>
            </a:xfrm>
            <a:custGeom>
              <a:avLst/>
              <a:gdLst>
                <a:gd name="T0" fmla="*/ 601 w 621"/>
                <a:gd name="T1" fmla="*/ 273 h 273"/>
                <a:gd name="T2" fmla="*/ 587 w 621"/>
                <a:gd name="T3" fmla="*/ 267 h 273"/>
                <a:gd name="T4" fmla="*/ 18 w 621"/>
                <a:gd name="T5" fmla="*/ 36 h 273"/>
                <a:gd name="T6" fmla="*/ 18 w 621"/>
                <a:gd name="T7" fmla="*/ 36 h 273"/>
                <a:gd name="T8" fmla="*/ 0 w 621"/>
                <a:gd name="T9" fmla="*/ 18 h 273"/>
                <a:gd name="T10" fmla="*/ 18 w 621"/>
                <a:gd name="T11" fmla="*/ 0 h 273"/>
                <a:gd name="T12" fmla="*/ 18 w 621"/>
                <a:gd name="T13" fmla="*/ 0 h 273"/>
                <a:gd name="T14" fmla="*/ 614 w 621"/>
                <a:gd name="T15" fmla="*/ 243 h 273"/>
                <a:gd name="T16" fmla="*/ 612 w 621"/>
                <a:gd name="T17" fmla="*/ 269 h 273"/>
                <a:gd name="T18" fmla="*/ 601 w 621"/>
                <a:gd name="T19"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1" h="273">
                  <a:moveTo>
                    <a:pt x="601" y="273"/>
                  </a:moveTo>
                  <a:cubicBezTo>
                    <a:pt x="595" y="273"/>
                    <a:pt x="590" y="271"/>
                    <a:pt x="587" y="267"/>
                  </a:cubicBezTo>
                  <a:cubicBezTo>
                    <a:pt x="461" y="118"/>
                    <a:pt x="259" y="36"/>
                    <a:pt x="18" y="36"/>
                  </a:cubicBezTo>
                  <a:cubicBezTo>
                    <a:pt x="18" y="36"/>
                    <a:pt x="18" y="36"/>
                    <a:pt x="18" y="36"/>
                  </a:cubicBezTo>
                  <a:cubicBezTo>
                    <a:pt x="8" y="36"/>
                    <a:pt x="0" y="27"/>
                    <a:pt x="0" y="18"/>
                  </a:cubicBezTo>
                  <a:cubicBezTo>
                    <a:pt x="0" y="8"/>
                    <a:pt x="8" y="0"/>
                    <a:pt x="18" y="0"/>
                  </a:cubicBezTo>
                  <a:cubicBezTo>
                    <a:pt x="18" y="0"/>
                    <a:pt x="18" y="0"/>
                    <a:pt x="18" y="0"/>
                  </a:cubicBezTo>
                  <a:cubicBezTo>
                    <a:pt x="270" y="0"/>
                    <a:pt x="482" y="86"/>
                    <a:pt x="614" y="243"/>
                  </a:cubicBezTo>
                  <a:cubicBezTo>
                    <a:pt x="621" y="251"/>
                    <a:pt x="620" y="262"/>
                    <a:pt x="612" y="269"/>
                  </a:cubicBezTo>
                  <a:cubicBezTo>
                    <a:pt x="609" y="272"/>
                    <a:pt x="605" y="273"/>
                    <a:pt x="601" y="2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4" name="Freeform 10">
              <a:extLst>
                <a:ext uri="{FF2B5EF4-FFF2-40B4-BE49-F238E27FC236}">
                  <a16:creationId xmlns:a16="http://schemas.microsoft.com/office/drawing/2014/main" id="{3792F768-260D-487A-AC8E-F309E20A91BA}"/>
                </a:ext>
              </a:extLst>
            </p:cNvPr>
            <p:cNvSpPr>
              <a:spLocks/>
            </p:cNvSpPr>
            <p:nvPr/>
          </p:nvSpPr>
          <p:spPr bwMode="auto">
            <a:xfrm>
              <a:off x="4776781" y="2589736"/>
              <a:ext cx="1003763" cy="403829"/>
            </a:xfrm>
            <a:custGeom>
              <a:avLst/>
              <a:gdLst>
                <a:gd name="T0" fmla="*/ 20 w 584"/>
                <a:gd name="T1" fmla="*/ 235 h 235"/>
                <a:gd name="T2" fmla="*/ 7 w 584"/>
                <a:gd name="T3" fmla="*/ 229 h 235"/>
                <a:gd name="T4" fmla="*/ 7 w 584"/>
                <a:gd name="T5" fmla="*/ 204 h 235"/>
                <a:gd name="T6" fmla="*/ 566 w 584"/>
                <a:gd name="T7" fmla="*/ 0 h 235"/>
                <a:gd name="T8" fmla="*/ 566 w 584"/>
                <a:gd name="T9" fmla="*/ 0 h 235"/>
                <a:gd name="T10" fmla="*/ 584 w 584"/>
                <a:gd name="T11" fmla="*/ 18 h 235"/>
                <a:gd name="T12" fmla="*/ 566 w 584"/>
                <a:gd name="T13" fmla="*/ 36 h 235"/>
                <a:gd name="T14" fmla="*/ 566 w 584"/>
                <a:gd name="T15" fmla="*/ 36 h 235"/>
                <a:gd name="T16" fmla="*/ 32 w 584"/>
                <a:gd name="T17" fmla="*/ 229 h 235"/>
                <a:gd name="T18" fmla="*/ 20 w 584"/>
                <a:gd name="T19" fmla="*/ 23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4" h="235">
                  <a:moveTo>
                    <a:pt x="20" y="235"/>
                  </a:moveTo>
                  <a:cubicBezTo>
                    <a:pt x="15" y="235"/>
                    <a:pt x="10" y="233"/>
                    <a:pt x="7" y="229"/>
                  </a:cubicBezTo>
                  <a:cubicBezTo>
                    <a:pt x="0" y="222"/>
                    <a:pt x="0" y="211"/>
                    <a:pt x="7" y="204"/>
                  </a:cubicBezTo>
                  <a:cubicBezTo>
                    <a:pt x="140" y="73"/>
                    <a:pt x="338" y="0"/>
                    <a:pt x="566" y="0"/>
                  </a:cubicBezTo>
                  <a:cubicBezTo>
                    <a:pt x="566" y="0"/>
                    <a:pt x="566" y="0"/>
                    <a:pt x="566" y="0"/>
                  </a:cubicBezTo>
                  <a:cubicBezTo>
                    <a:pt x="576" y="0"/>
                    <a:pt x="584" y="8"/>
                    <a:pt x="584" y="18"/>
                  </a:cubicBezTo>
                  <a:cubicBezTo>
                    <a:pt x="584" y="28"/>
                    <a:pt x="576" y="36"/>
                    <a:pt x="566" y="36"/>
                  </a:cubicBezTo>
                  <a:cubicBezTo>
                    <a:pt x="566" y="36"/>
                    <a:pt x="566" y="36"/>
                    <a:pt x="566" y="36"/>
                  </a:cubicBezTo>
                  <a:cubicBezTo>
                    <a:pt x="348" y="36"/>
                    <a:pt x="158" y="105"/>
                    <a:pt x="32" y="229"/>
                  </a:cubicBezTo>
                  <a:cubicBezTo>
                    <a:pt x="29" y="233"/>
                    <a:pt x="24" y="235"/>
                    <a:pt x="20" y="2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5" name="Freeform 11">
              <a:extLst>
                <a:ext uri="{FF2B5EF4-FFF2-40B4-BE49-F238E27FC236}">
                  <a16:creationId xmlns:a16="http://schemas.microsoft.com/office/drawing/2014/main" id="{7FF151E7-BC8A-4AC2-AEA1-675C5FCD935F}"/>
                </a:ext>
              </a:extLst>
            </p:cNvPr>
            <p:cNvSpPr>
              <a:spLocks/>
            </p:cNvSpPr>
            <p:nvPr/>
          </p:nvSpPr>
          <p:spPr bwMode="auto">
            <a:xfrm>
              <a:off x="5718808" y="2589736"/>
              <a:ext cx="1004489" cy="403829"/>
            </a:xfrm>
            <a:custGeom>
              <a:avLst/>
              <a:gdLst>
                <a:gd name="T0" fmla="*/ 564 w 584"/>
                <a:gd name="T1" fmla="*/ 235 h 235"/>
                <a:gd name="T2" fmla="*/ 552 w 584"/>
                <a:gd name="T3" fmla="*/ 229 h 235"/>
                <a:gd name="T4" fmla="*/ 18 w 584"/>
                <a:gd name="T5" fmla="*/ 36 h 235"/>
                <a:gd name="T6" fmla="*/ 18 w 584"/>
                <a:gd name="T7" fmla="*/ 36 h 235"/>
                <a:gd name="T8" fmla="*/ 0 w 584"/>
                <a:gd name="T9" fmla="*/ 18 h 235"/>
                <a:gd name="T10" fmla="*/ 18 w 584"/>
                <a:gd name="T11" fmla="*/ 0 h 235"/>
                <a:gd name="T12" fmla="*/ 18 w 584"/>
                <a:gd name="T13" fmla="*/ 0 h 235"/>
                <a:gd name="T14" fmla="*/ 577 w 584"/>
                <a:gd name="T15" fmla="*/ 204 h 235"/>
                <a:gd name="T16" fmla="*/ 577 w 584"/>
                <a:gd name="T17" fmla="*/ 229 h 235"/>
                <a:gd name="T18" fmla="*/ 564 w 584"/>
                <a:gd name="T19" fmla="*/ 23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4" h="235">
                  <a:moveTo>
                    <a:pt x="564" y="235"/>
                  </a:moveTo>
                  <a:cubicBezTo>
                    <a:pt x="560" y="235"/>
                    <a:pt x="555" y="233"/>
                    <a:pt x="552" y="229"/>
                  </a:cubicBezTo>
                  <a:cubicBezTo>
                    <a:pt x="426" y="105"/>
                    <a:pt x="236" y="36"/>
                    <a:pt x="18" y="36"/>
                  </a:cubicBezTo>
                  <a:cubicBezTo>
                    <a:pt x="18" y="36"/>
                    <a:pt x="18" y="36"/>
                    <a:pt x="18" y="36"/>
                  </a:cubicBezTo>
                  <a:cubicBezTo>
                    <a:pt x="8" y="36"/>
                    <a:pt x="0" y="28"/>
                    <a:pt x="0" y="18"/>
                  </a:cubicBezTo>
                  <a:cubicBezTo>
                    <a:pt x="0" y="8"/>
                    <a:pt x="8" y="0"/>
                    <a:pt x="18" y="0"/>
                  </a:cubicBezTo>
                  <a:cubicBezTo>
                    <a:pt x="18" y="0"/>
                    <a:pt x="18" y="0"/>
                    <a:pt x="18" y="0"/>
                  </a:cubicBezTo>
                  <a:cubicBezTo>
                    <a:pt x="246" y="0"/>
                    <a:pt x="444" y="73"/>
                    <a:pt x="577" y="204"/>
                  </a:cubicBezTo>
                  <a:cubicBezTo>
                    <a:pt x="584" y="211"/>
                    <a:pt x="584" y="222"/>
                    <a:pt x="577" y="229"/>
                  </a:cubicBezTo>
                  <a:cubicBezTo>
                    <a:pt x="574" y="233"/>
                    <a:pt x="569" y="235"/>
                    <a:pt x="564" y="2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6" name="Freeform 12">
              <a:extLst>
                <a:ext uri="{FF2B5EF4-FFF2-40B4-BE49-F238E27FC236}">
                  <a16:creationId xmlns:a16="http://schemas.microsoft.com/office/drawing/2014/main" id="{286A1334-4A6F-44F3-A4A5-BBAB2054AB12}"/>
                </a:ext>
              </a:extLst>
            </p:cNvPr>
            <p:cNvSpPr>
              <a:spLocks/>
            </p:cNvSpPr>
            <p:nvPr/>
          </p:nvSpPr>
          <p:spPr bwMode="auto">
            <a:xfrm>
              <a:off x="4898802" y="2465536"/>
              <a:ext cx="881743" cy="299240"/>
            </a:xfrm>
            <a:custGeom>
              <a:avLst/>
              <a:gdLst>
                <a:gd name="T0" fmla="*/ 20 w 513"/>
                <a:gd name="T1" fmla="*/ 174 h 174"/>
                <a:gd name="T2" fmla="*/ 6 w 513"/>
                <a:gd name="T3" fmla="*/ 167 h 174"/>
                <a:gd name="T4" fmla="*/ 10 w 513"/>
                <a:gd name="T5" fmla="*/ 142 h 174"/>
                <a:gd name="T6" fmla="*/ 495 w 513"/>
                <a:gd name="T7" fmla="*/ 0 h 174"/>
                <a:gd name="T8" fmla="*/ 513 w 513"/>
                <a:gd name="T9" fmla="*/ 18 h 174"/>
                <a:gd name="T10" fmla="*/ 495 w 513"/>
                <a:gd name="T11" fmla="*/ 36 h 174"/>
                <a:gd name="T12" fmla="*/ 495 w 513"/>
                <a:gd name="T13" fmla="*/ 36 h 174"/>
                <a:gd name="T14" fmla="*/ 31 w 513"/>
                <a:gd name="T15" fmla="*/ 171 h 174"/>
                <a:gd name="T16" fmla="*/ 20 w 513"/>
                <a:gd name="T17"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174">
                  <a:moveTo>
                    <a:pt x="20" y="174"/>
                  </a:moveTo>
                  <a:cubicBezTo>
                    <a:pt x="15" y="174"/>
                    <a:pt x="9" y="172"/>
                    <a:pt x="6" y="167"/>
                  </a:cubicBezTo>
                  <a:cubicBezTo>
                    <a:pt x="0" y="159"/>
                    <a:pt x="2" y="147"/>
                    <a:pt x="10" y="142"/>
                  </a:cubicBezTo>
                  <a:cubicBezTo>
                    <a:pt x="138" y="49"/>
                    <a:pt x="306" y="0"/>
                    <a:pt x="495" y="0"/>
                  </a:cubicBezTo>
                  <a:cubicBezTo>
                    <a:pt x="505" y="0"/>
                    <a:pt x="513" y="8"/>
                    <a:pt x="513" y="18"/>
                  </a:cubicBezTo>
                  <a:cubicBezTo>
                    <a:pt x="513" y="28"/>
                    <a:pt x="505" y="36"/>
                    <a:pt x="495" y="36"/>
                  </a:cubicBezTo>
                  <a:cubicBezTo>
                    <a:pt x="495" y="36"/>
                    <a:pt x="495" y="36"/>
                    <a:pt x="495" y="36"/>
                  </a:cubicBezTo>
                  <a:cubicBezTo>
                    <a:pt x="313" y="36"/>
                    <a:pt x="153" y="83"/>
                    <a:pt x="31" y="171"/>
                  </a:cubicBezTo>
                  <a:cubicBezTo>
                    <a:pt x="27" y="173"/>
                    <a:pt x="24" y="174"/>
                    <a:pt x="20"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7" name="Freeform 13">
              <a:extLst>
                <a:ext uri="{FF2B5EF4-FFF2-40B4-BE49-F238E27FC236}">
                  <a16:creationId xmlns:a16="http://schemas.microsoft.com/office/drawing/2014/main" id="{0F6CA5E0-1735-409C-BDFE-528D68820D8A}"/>
                </a:ext>
              </a:extLst>
            </p:cNvPr>
            <p:cNvSpPr>
              <a:spLocks/>
            </p:cNvSpPr>
            <p:nvPr/>
          </p:nvSpPr>
          <p:spPr bwMode="auto">
            <a:xfrm>
              <a:off x="5718808" y="2465536"/>
              <a:ext cx="882469" cy="299240"/>
            </a:xfrm>
            <a:custGeom>
              <a:avLst/>
              <a:gdLst>
                <a:gd name="T0" fmla="*/ 493 w 513"/>
                <a:gd name="T1" fmla="*/ 174 h 174"/>
                <a:gd name="T2" fmla="*/ 482 w 513"/>
                <a:gd name="T3" fmla="*/ 171 h 174"/>
                <a:gd name="T4" fmla="*/ 18 w 513"/>
                <a:gd name="T5" fmla="*/ 36 h 174"/>
                <a:gd name="T6" fmla="*/ 18 w 513"/>
                <a:gd name="T7" fmla="*/ 36 h 174"/>
                <a:gd name="T8" fmla="*/ 0 w 513"/>
                <a:gd name="T9" fmla="*/ 18 h 174"/>
                <a:gd name="T10" fmla="*/ 18 w 513"/>
                <a:gd name="T11" fmla="*/ 0 h 174"/>
                <a:gd name="T12" fmla="*/ 18 w 513"/>
                <a:gd name="T13" fmla="*/ 0 h 174"/>
                <a:gd name="T14" fmla="*/ 503 w 513"/>
                <a:gd name="T15" fmla="*/ 142 h 174"/>
                <a:gd name="T16" fmla="*/ 508 w 513"/>
                <a:gd name="T17" fmla="*/ 167 h 174"/>
                <a:gd name="T18" fmla="*/ 493 w 513"/>
                <a:gd name="T19"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174">
                  <a:moveTo>
                    <a:pt x="493" y="174"/>
                  </a:moveTo>
                  <a:cubicBezTo>
                    <a:pt x="489" y="174"/>
                    <a:pt x="486" y="173"/>
                    <a:pt x="482" y="171"/>
                  </a:cubicBezTo>
                  <a:cubicBezTo>
                    <a:pt x="360" y="83"/>
                    <a:pt x="200" y="36"/>
                    <a:pt x="18" y="36"/>
                  </a:cubicBezTo>
                  <a:cubicBezTo>
                    <a:pt x="18" y="36"/>
                    <a:pt x="18" y="36"/>
                    <a:pt x="18" y="36"/>
                  </a:cubicBezTo>
                  <a:cubicBezTo>
                    <a:pt x="8" y="36"/>
                    <a:pt x="0" y="28"/>
                    <a:pt x="0" y="18"/>
                  </a:cubicBezTo>
                  <a:cubicBezTo>
                    <a:pt x="0" y="8"/>
                    <a:pt x="8" y="0"/>
                    <a:pt x="18" y="0"/>
                  </a:cubicBezTo>
                  <a:cubicBezTo>
                    <a:pt x="18" y="0"/>
                    <a:pt x="18" y="0"/>
                    <a:pt x="18" y="0"/>
                  </a:cubicBezTo>
                  <a:cubicBezTo>
                    <a:pt x="207" y="0"/>
                    <a:pt x="375" y="49"/>
                    <a:pt x="503" y="142"/>
                  </a:cubicBezTo>
                  <a:cubicBezTo>
                    <a:pt x="511" y="147"/>
                    <a:pt x="513" y="159"/>
                    <a:pt x="508" y="167"/>
                  </a:cubicBezTo>
                  <a:cubicBezTo>
                    <a:pt x="504" y="172"/>
                    <a:pt x="498" y="174"/>
                    <a:pt x="493"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8" name="Freeform 14">
              <a:extLst>
                <a:ext uri="{FF2B5EF4-FFF2-40B4-BE49-F238E27FC236}">
                  <a16:creationId xmlns:a16="http://schemas.microsoft.com/office/drawing/2014/main" id="{F2A00E22-4B00-43FB-90FD-546F0F39DE12}"/>
                </a:ext>
              </a:extLst>
            </p:cNvPr>
            <p:cNvSpPr>
              <a:spLocks/>
            </p:cNvSpPr>
            <p:nvPr/>
          </p:nvSpPr>
          <p:spPr bwMode="auto">
            <a:xfrm>
              <a:off x="4658392" y="4416410"/>
              <a:ext cx="1122152" cy="544734"/>
            </a:xfrm>
            <a:custGeom>
              <a:avLst/>
              <a:gdLst>
                <a:gd name="T0" fmla="*/ 635 w 653"/>
                <a:gd name="T1" fmla="*/ 317 h 317"/>
                <a:gd name="T2" fmla="*/ 281 w 653"/>
                <a:gd name="T3" fmla="*/ 249 h 317"/>
                <a:gd name="T4" fmla="*/ 6 w 653"/>
                <a:gd name="T5" fmla="*/ 31 h 317"/>
                <a:gd name="T6" fmla="*/ 10 w 653"/>
                <a:gd name="T7" fmla="*/ 6 h 317"/>
                <a:gd name="T8" fmla="*/ 36 w 653"/>
                <a:gd name="T9" fmla="*/ 10 h 317"/>
                <a:gd name="T10" fmla="*/ 635 w 653"/>
                <a:gd name="T11" fmla="*/ 281 h 317"/>
                <a:gd name="T12" fmla="*/ 635 w 653"/>
                <a:gd name="T13" fmla="*/ 281 h 317"/>
                <a:gd name="T14" fmla="*/ 653 w 653"/>
                <a:gd name="T15" fmla="*/ 299 h 317"/>
                <a:gd name="T16" fmla="*/ 635 w 653"/>
                <a:gd name="T17" fmla="*/ 317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3" h="317">
                  <a:moveTo>
                    <a:pt x="635" y="317"/>
                  </a:moveTo>
                  <a:cubicBezTo>
                    <a:pt x="507" y="317"/>
                    <a:pt x="385" y="294"/>
                    <a:pt x="281" y="249"/>
                  </a:cubicBezTo>
                  <a:cubicBezTo>
                    <a:pt x="166" y="200"/>
                    <a:pt x="73" y="127"/>
                    <a:pt x="6" y="31"/>
                  </a:cubicBezTo>
                  <a:cubicBezTo>
                    <a:pt x="0" y="23"/>
                    <a:pt x="2" y="12"/>
                    <a:pt x="10" y="6"/>
                  </a:cubicBezTo>
                  <a:cubicBezTo>
                    <a:pt x="19" y="0"/>
                    <a:pt x="30" y="2"/>
                    <a:pt x="36" y="10"/>
                  </a:cubicBezTo>
                  <a:cubicBezTo>
                    <a:pt x="158" y="185"/>
                    <a:pt x="371" y="281"/>
                    <a:pt x="635" y="281"/>
                  </a:cubicBezTo>
                  <a:cubicBezTo>
                    <a:pt x="635" y="281"/>
                    <a:pt x="635" y="281"/>
                    <a:pt x="635" y="281"/>
                  </a:cubicBezTo>
                  <a:cubicBezTo>
                    <a:pt x="645" y="281"/>
                    <a:pt x="653" y="289"/>
                    <a:pt x="653" y="299"/>
                  </a:cubicBezTo>
                  <a:cubicBezTo>
                    <a:pt x="653" y="309"/>
                    <a:pt x="645" y="317"/>
                    <a:pt x="635" y="3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9" name="Freeform 15">
              <a:extLst>
                <a:ext uri="{FF2B5EF4-FFF2-40B4-BE49-F238E27FC236}">
                  <a16:creationId xmlns:a16="http://schemas.microsoft.com/office/drawing/2014/main" id="{CEC03220-D223-4538-9F09-BD0CCD3732AB}"/>
                </a:ext>
              </a:extLst>
            </p:cNvPr>
            <p:cNvSpPr>
              <a:spLocks/>
            </p:cNvSpPr>
            <p:nvPr/>
          </p:nvSpPr>
          <p:spPr bwMode="auto">
            <a:xfrm>
              <a:off x="5718808" y="4428031"/>
              <a:ext cx="1095278" cy="533113"/>
            </a:xfrm>
            <a:custGeom>
              <a:avLst/>
              <a:gdLst>
                <a:gd name="T0" fmla="*/ 18 w 637"/>
                <a:gd name="T1" fmla="*/ 310 h 310"/>
                <a:gd name="T2" fmla="*/ 18 w 637"/>
                <a:gd name="T3" fmla="*/ 310 h 310"/>
                <a:gd name="T4" fmla="*/ 0 w 637"/>
                <a:gd name="T5" fmla="*/ 292 h 310"/>
                <a:gd name="T6" fmla="*/ 18 w 637"/>
                <a:gd name="T7" fmla="*/ 274 h 310"/>
                <a:gd name="T8" fmla="*/ 18 w 637"/>
                <a:gd name="T9" fmla="*/ 274 h 310"/>
                <a:gd name="T10" fmla="*/ 602 w 637"/>
                <a:gd name="T11" fmla="*/ 10 h 310"/>
                <a:gd name="T12" fmla="*/ 627 w 637"/>
                <a:gd name="T13" fmla="*/ 6 h 310"/>
                <a:gd name="T14" fmla="*/ 631 w 637"/>
                <a:gd name="T15" fmla="*/ 31 h 310"/>
                <a:gd name="T16" fmla="*/ 18 w 637"/>
                <a:gd name="T17" fmla="*/ 31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7" h="310">
                  <a:moveTo>
                    <a:pt x="18" y="310"/>
                  </a:moveTo>
                  <a:cubicBezTo>
                    <a:pt x="18" y="310"/>
                    <a:pt x="18" y="310"/>
                    <a:pt x="18" y="310"/>
                  </a:cubicBezTo>
                  <a:cubicBezTo>
                    <a:pt x="8" y="310"/>
                    <a:pt x="0" y="302"/>
                    <a:pt x="0" y="292"/>
                  </a:cubicBezTo>
                  <a:cubicBezTo>
                    <a:pt x="0" y="282"/>
                    <a:pt x="8" y="274"/>
                    <a:pt x="18" y="274"/>
                  </a:cubicBezTo>
                  <a:cubicBezTo>
                    <a:pt x="18" y="274"/>
                    <a:pt x="18" y="274"/>
                    <a:pt x="18" y="274"/>
                  </a:cubicBezTo>
                  <a:cubicBezTo>
                    <a:pt x="279" y="274"/>
                    <a:pt x="481" y="183"/>
                    <a:pt x="602" y="10"/>
                  </a:cubicBezTo>
                  <a:cubicBezTo>
                    <a:pt x="608" y="2"/>
                    <a:pt x="619" y="0"/>
                    <a:pt x="627" y="6"/>
                  </a:cubicBezTo>
                  <a:cubicBezTo>
                    <a:pt x="635" y="12"/>
                    <a:pt x="637" y="23"/>
                    <a:pt x="631" y="31"/>
                  </a:cubicBezTo>
                  <a:cubicBezTo>
                    <a:pt x="503" y="214"/>
                    <a:pt x="291" y="310"/>
                    <a:pt x="18" y="3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0" name="Freeform 16">
              <a:extLst>
                <a:ext uri="{FF2B5EF4-FFF2-40B4-BE49-F238E27FC236}">
                  <a16:creationId xmlns:a16="http://schemas.microsoft.com/office/drawing/2014/main" id="{D8E87FCC-048C-428D-AA94-2E3FF91812FA}"/>
                </a:ext>
              </a:extLst>
            </p:cNvPr>
            <p:cNvSpPr>
              <a:spLocks/>
            </p:cNvSpPr>
            <p:nvPr/>
          </p:nvSpPr>
          <p:spPr bwMode="auto">
            <a:xfrm>
              <a:off x="4712866" y="4625588"/>
              <a:ext cx="1067679" cy="472829"/>
            </a:xfrm>
            <a:custGeom>
              <a:avLst/>
              <a:gdLst>
                <a:gd name="T0" fmla="*/ 603 w 621"/>
                <a:gd name="T1" fmla="*/ 275 h 275"/>
                <a:gd name="T2" fmla="*/ 7 w 621"/>
                <a:gd name="T3" fmla="*/ 31 h 275"/>
                <a:gd name="T4" fmla="*/ 9 w 621"/>
                <a:gd name="T5" fmla="*/ 6 h 275"/>
                <a:gd name="T6" fmla="*/ 34 w 621"/>
                <a:gd name="T7" fmla="*/ 8 h 275"/>
                <a:gd name="T8" fmla="*/ 603 w 621"/>
                <a:gd name="T9" fmla="*/ 239 h 275"/>
                <a:gd name="T10" fmla="*/ 621 w 621"/>
                <a:gd name="T11" fmla="*/ 257 h 275"/>
                <a:gd name="T12" fmla="*/ 603 w 621"/>
                <a:gd name="T13" fmla="*/ 275 h 275"/>
                <a:gd name="T14" fmla="*/ 603 w 621"/>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1" h="275">
                  <a:moveTo>
                    <a:pt x="603" y="275"/>
                  </a:moveTo>
                  <a:cubicBezTo>
                    <a:pt x="351" y="275"/>
                    <a:pt x="139" y="189"/>
                    <a:pt x="7" y="31"/>
                  </a:cubicBezTo>
                  <a:cubicBezTo>
                    <a:pt x="0" y="24"/>
                    <a:pt x="1" y="12"/>
                    <a:pt x="9" y="6"/>
                  </a:cubicBezTo>
                  <a:cubicBezTo>
                    <a:pt x="16" y="0"/>
                    <a:pt x="28" y="1"/>
                    <a:pt x="34" y="8"/>
                  </a:cubicBezTo>
                  <a:cubicBezTo>
                    <a:pt x="160" y="157"/>
                    <a:pt x="362" y="239"/>
                    <a:pt x="603" y="239"/>
                  </a:cubicBezTo>
                  <a:cubicBezTo>
                    <a:pt x="613" y="239"/>
                    <a:pt x="621" y="247"/>
                    <a:pt x="621" y="257"/>
                  </a:cubicBezTo>
                  <a:cubicBezTo>
                    <a:pt x="621" y="267"/>
                    <a:pt x="613" y="275"/>
                    <a:pt x="603" y="275"/>
                  </a:cubicBezTo>
                  <a:cubicBezTo>
                    <a:pt x="603" y="275"/>
                    <a:pt x="603" y="275"/>
                    <a:pt x="603"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1" name="Freeform 17">
              <a:extLst>
                <a:ext uri="{FF2B5EF4-FFF2-40B4-BE49-F238E27FC236}">
                  <a16:creationId xmlns:a16="http://schemas.microsoft.com/office/drawing/2014/main" id="{3B5E9232-3B1B-4B6E-8CEF-60183D5F64C1}"/>
                </a:ext>
              </a:extLst>
            </p:cNvPr>
            <p:cNvSpPr>
              <a:spLocks/>
            </p:cNvSpPr>
            <p:nvPr/>
          </p:nvSpPr>
          <p:spPr bwMode="auto">
            <a:xfrm>
              <a:off x="5718808" y="4625588"/>
              <a:ext cx="1067679" cy="472829"/>
            </a:xfrm>
            <a:custGeom>
              <a:avLst/>
              <a:gdLst>
                <a:gd name="T0" fmla="*/ 18 w 621"/>
                <a:gd name="T1" fmla="*/ 275 h 275"/>
                <a:gd name="T2" fmla="*/ 0 w 621"/>
                <a:gd name="T3" fmla="*/ 257 h 275"/>
                <a:gd name="T4" fmla="*/ 18 w 621"/>
                <a:gd name="T5" fmla="*/ 239 h 275"/>
                <a:gd name="T6" fmla="*/ 18 w 621"/>
                <a:gd name="T7" fmla="*/ 239 h 275"/>
                <a:gd name="T8" fmla="*/ 587 w 621"/>
                <a:gd name="T9" fmla="*/ 8 h 275"/>
                <a:gd name="T10" fmla="*/ 612 w 621"/>
                <a:gd name="T11" fmla="*/ 6 h 275"/>
                <a:gd name="T12" fmla="*/ 614 w 621"/>
                <a:gd name="T13" fmla="*/ 31 h 275"/>
                <a:gd name="T14" fmla="*/ 18 w 621"/>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1" h="275">
                  <a:moveTo>
                    <a:pt x="18" y="275"/>
                  </a:moveTo>
                  <a:cubicBezTo>
                    <a:pt x="8" y="275"/>
                    <a:pt x="0" y="267"/>
                    <a:pt x="0" y="257"/>
                  </a:cubicBezTo>
                  <a:cubicBezTo>
                    <a:pt x="0" y="247"/>
                    <a:pt x="8" y="239"/>
                    <a:pt x="18" y="239"/>
                  </a:cubicBezTo>
                  <a:cubicBezTo>
                    <a:pt x="18" y="239"/>
                    <a:pt x="18" y="239"/>
                    <a:pt x="18" y="239"/>
                  </a:cubicBezTo>
                  <a:cubicBezTo>
                    <a:pt x="259" y="239"/>
                    <a:pt x="461" y="157"/>
                    <a:pt x="587" y="8"/>
                  </a:cubicBezTo>
                  <a:cubicBezTo>
                    <a:pt x="593" y="1"/>
                    <a:pt x="605" y="0"/>
                    <a:pt x="612" y="6"/>
                  </a:cubicBezTo>
                  <a:cubicBezTo>
                    <a:pt x="620" y="12"/>
                    <a:pt x="621" y="24"/>
                    <a:pt x="614" y="31"/>
                  </a:cubicBezTo>
                  <a:cubicBezTo>
                    <a:pt x="482" y="189"/>
                    <a:pt x="270" y="275"/>
                    <a:pt x="18"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2" name="Freeform 18">
              <a:extLst>
                <a:ext uri="{FF2B5EF4-FFF2-40B4-BE49-F238E27FC236}">
                  <a16:creationId xmlns:a16="http://schemas.microsoft.com/office/drawing/2014/main" id="{CFEA9AFB-609A-45CC-9E34-33CA7C5DC414}"/>
                </a:ext>
              </a:extLst>
            </p:cNvPr>
            <p:cNvSpPr>
              <a:spLocks/>
            </p:cNvSpPr>
            <p:nvPr/>
          </p:nvSpPr>
          <p:spPr bwMode="auto">
            <a:xfrm>
              <a:off x="4776781" y="4823871"/>
              <a:ext cx="1003763" cy="405282"/>
            </a:xfrm>
            <a:custGeom>
              <a:avLst/>
              <a:gdLst>
                <a:gd name="T0" fmla="*/ 566 w 584"/>
                <a:gd name="T1" fmla="*/ 236 h 236"/>
                <a:gd name="T2" fmla="*/ 7 w 584"/>
                <a:gd name="T3" fmla="*/ 33 h 236"/>
                <a:gd name="T4" fmla="*/ 7 w 584"/>
                <a:gd name="T5" fmla="*/ 7 h 236"/>
                <a:gd name="T6" fmla="*/ 32 w 584"/>
                <a:gd name="T7" fmla="*/ 7 h 236"/>
                <a:gd name="T8" fmla="*/ 566 w 584"/>
                <a:gd name="T9" fmla="*/ 200 h 236"/>
                <a:gd name="T10" fmla="*/ 566 w 584"/>
                <a:gd name="T11" fmla="*/ 200 h 236"/>
                <a:gd name="T12" fmla="*/ 584 w 584"/>
                <a:gd name="T13" fmla="*/ 218 h 236"/>
                <a:gd name="T14" fmla="*/ 566 w 584"/>
                <a:gd name="T15" fmla="*/ 236 h 236"/>
                <a:gd name="T16" fmla="*/ 566 w 584"/>
                <a:gd name="T1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236">
                  <a:moveTo>
                    <a:pt x="566" y="236"/>
                  </a:moveTo>
                  <a:cubicBezTo>
                    <a:pt x="338" y="236"/>
                    <a:pt x="140" y="164"/>
                    <a:pt x="7" y="33"/>
                  </a:cubicBezTo>
                  <a:cubicBezTo>
                    <a:pt x="0" y="26"/>
                    <a:pt x="0" y="15"/>
                    <a:pt x="7" y="7"/>
                  </a:cubicBezTo>
                  <a:cubicBezTo>
                    <a:pt x="14" y="0"/>
                    <a:pt x="25" y="0"/>
                    <a:pt x="32" y="7"/>
                  </a:cubicBezTo>
                  <a:cubicBezTo>
                    <a:pt x="158" y="132"/>
                    <a:pt x="348" y="200"/>
                    <a:pt x="566" y="200"/>
                  </a:cubicBezTo>
                  <a:cubicBezTo>
                    <a:pt x="566" y="200"/>
                    <a:pt x="566" y="200"/>
                    <a:pt x="566" y="200"/>
                  </a:cubicBezTo>
                  <a:cubicBezTo>
                    <a:pt x="576" y="200"/>
                    <a:pt x="584" y="208"/>
                    <a:pt x="584" y="218"/>
                  </a:cubicBezTo>
                  <a:cubicBezTo>
                    <a:pt x="584" y="228"/>
                    <a:pt x="576" y="236"/>
                    <a:pt x="566" y="236"/>
                  </a:cubicBezTo>
                  <a:cubicBezTo>
                    <a:pt x="566" y="236"/>
                    <a:pt x="566" y="236"/>
                    <a:pt x="566" y="2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3" name="Freeform 19">
              <a:extLst>
                <a:ext uri="{FF2B5EF4-FFF2-40B4-BE49-F238E27FC236}">
                  <a16:creationId xmlns:a16="http://schemas.microsoft.com/office/drawing/2014/main" id="{5713DBE0-1B42-4F57-BD70-AB3E9E1A28F7}"/>
                </a:ext>
              </a:extLst>
            </p:cNvPr>
            <p:cNvSpPr>
              <a:spLocks/>
            </p:cNvSpPr>
            <p:nvPr/>
          </p:nvSpPr>
          <p:spPr bwMode="auto">
            <a:xfrm>
              <a:off x="5718808" y="4823871"/>
              <a:ext cx="1004489" cy="405282"/>
            </a:xfrm>
            <a:custGeom>
              <a:avLst/>
              <a:gdLst>
                <a:gd name="T0" fmla="*/ 18 w 584"/>
                <a:gd name="T1" fmla="*/ 236 h 236"/>
                <a:gd name="T2" fmla="*/ 18 w 584"/>
                <a:gd name="T3" fmla="*/ 236 h 236"/>
                <a:gd name="T4" fmla="*/ 0 w 584"/>
                <a:gd name="T5" fmla="*/ 218 h 236"/>
                <a:gd name="T6" fmla="*/ 18 w 584"/>
                <a:gd name="T7" fmla="*/ 200 h 236"/>
                <a:gd name="T8" fmla="*/ 18 w 584"/>
                <a:gd name="T9" fmla="*/ 200 h 236"/>
                <a:gd name="T10" fmla="*/ 552 w 584"/>
                <a:gd name="T11" fmla="*/ 7 h 236"/>
                <a:gd name="T12" fmla="*/ 577 w 584"/>
                <a:gd name="T13" fmla="*/ 7 h 236"/>
                <a:gd name="T14" fmla="*/ 577 w 584"/>
                <a:gd name="T15" fmla="*/ 33 h 236"/>
                <a:gd name="T16" fmla="*/ 18 w 584"/>
                <a:gd name="T1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236">
                  <a:moveTo>
                    <a:pt x="18" y="236"/>
                  </a:moveTo>
                  <a:cubicBezTo>
                    <a:pt x="18" y="236"/>
                    <a:pt x="18" y="236"/>
                    <a:pt x="18" y="236"/>
                  </a:cubicBezTo>
                  <a:cubicBezTo>
                    <a:pt x="8" y="236"/>
                    <a:pt x="0" y="228"/>
                    <a:pt x="0" y="218"/>
                  </a:cubicBezTo>
                  <a:cubicBezTo>
                    <a:pt x="0" y="208"/>
                    <a:pt x="8" y="200"/>
                    <a:pt x="18" y="200"/>
                  </a:cubicBezTo>
                  <a:cubicBezTo>
                    <a:pt x="18" y="200"/>
                    <a:pt x="18" y="200"/>
                    <a:pt x="18" y="200"/>
                  </a:cubicBezTo>
                  <a:cubicBezTo>
                    <a:pt x="236" y="200"/>
                    <a:pt x="426" y="132"/>
                    <a:pt x="552" y="7"/>
                  </a:cubicBezTo>
                  <a:cubicBezTo>
                    <a:pt x="559" y="0"/>
                    <a:pt x="570" y="0"/>
                    <a:pt x="577" y="7"/>
                  </a:cubicBezTo>
                  <a:cubicBezTo>
                    <a:pt x="584" y="15"/>
                    <a:pt x="584" y="26"/>
                    <a:pt x="577" y="33"/>
                  </a:cubicBezTo>
                  <a:cubicBezTo>
                    <a:pt x="444" y="164"/>
                    <a:pt x="246" y="236"/>
                    <a:pt x="18" y="2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4" name="Freeform 20">
              <a:extLst>
                <a:ext uri="{FF2B5EF4-FFF2-40B4-BE49-F238E27FC236}">
                  <a16:creationId xmlns:a16="http://schemas.microsoft.com/office/drawing/2014/main" id="{50CCF1C5-EB49-4575-9D7A-A4E532D1C15C}"/>
                </a:ext>
              </a:extLst>
            </p:cNvPr>
            <p:cNvSpPr>
              <a:spLocks/>
            </p:cNvSpPr>
            <p:nvPr/>
          </p:nvSpPr>
          <p:spPr bwMode="auto">
            <a:xfrm>
              <a:off x="4898802" y="5050480"/>
              <a:ext cx="881743" cy="304325"/>
            </a:xfrm>
            <a:custGeom>
              <a:avLst/>
              <a:gdLst>
                <a:gd name="T0" fmla="*/ 495 w 513"/>
                <a:gd name="T1" fmla="*/ 176 h 177"/>
                <a:gd name="T2" fmla="*/ 10 w 513"/>
                <a:gd name="T3" fmla="*/ 35 h 177"/>
                <a:gd name="T4" fmla="*/ 6 w 513"/>
                <a:gd name="T5" fmla="*/ 10 h 177"/>
                <a:gd name="T6" fmla="*/ 31 w 513"/>
                <a:gd name="T7" fmla="*/ 6 h 177"/>
                <a:gd name="T8" fmla="*/ 495 w 513"/>
                <a:gd name="T9" fmla="*/ 140 h 177"/>
                <a:gd name="T10" fmla="*/ 495 w 513"/>
                <a:gd name="T11" fmla="*/ 140 h 177"/>
                <a:gd name="T12" fmla="*/ 513 w 513"/>
                <a:gd name="T13" fmla="*/ 158 h 177"/>
                <a:gd name="T14" fmla="*/ 495 w 513"/>
                <a:gd name="T15" fmla="*/ 176 h 1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3" h="177">
                  <a:moveTo>
                    <a:pt x="495" y="176"/>
                  </a:moveTo>
                  <a:cubicBezTo>
                    <a:pt x="306" y="176"/>
                    <a:pt x="138" y="128"/>
                    <a:pt x="10" y="35"/>
                  </a:cubicBezTo>
                  <a:cubicBezTo>
                    <a:pt x="2" y="29"/>
                    <a:pt x="0" y="18"/>
                    <a:pt x="6" y="10"/>
                  </a:cubicBezTo>
                  <a:cubicBezTo>
                    <a:pt x="11" y="2"/>
                    <a:pt x="23" y="0"/>
                    <a:pt x="31" y="6"/>
                  </a:cubicBezTo>
                  <a:cubicBezTo>
                    <a:pt x="153" y="94"/>
                    <a:pt x="313" y="140"/>
                    <a:pt x="495" y="140"/>
                  </a:cubicBezTo>
                  <a:cubicBezTo>
                    <a:pt x="495" y="140"/>
                    <a:pt x="495" y="140"/>
                    <a:pt x="495" y="140"/>
                  </a:cubicBezTo>
                  <a:cubicBezTo>
                    <a:pt x="505" y="140"/>
                    <a:pt x="513" y="149"/>
                    <a:pt x="513" y="158"/>
                  </a:cubicBezTo>
                  <a:cubicBezTo>
                    <a:pt x="513" y="168"/>
                    <a:pt x="505" y="177"/>
                    <a:pt x="495" y="1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5" name="Freeform 21">
              <a:extLst>
                <a:ext uri="{FF2B5EF4-FFF2-40B4-BE49-F238E27FC236}">
                  <a16:creationId xmlns:a16="http://schemas.microsoft.com/office/drawing/2014/main" id="{FA7425D8-2956-44AC-8E37-DD8D44D70569}"/>
                </a:ext>
              </a:extLst>
            </p:cNvPr>
            <p:cNvSpPr>
              <a:spLocks/>
            </p:cNvSpPr>
            <p:nvPr/>
          </p:nvSpPr>
          <p:spPr bwMode="auto">
            <a:xfrm>
              <a:off x="5718808" y="5050480"/>
              <a:ext cx="882469" cy="304325"/>
            </a:xfrm>
            <a:custGeom>
              <a:avLst/>
              <a:gdLst>
                <a:gd name="T0" fmla="*/ 18 w 513"/>
                <a:gd name="T1" fmla="*/ 176 h 177"/>
                <a:gd name="T2" fmla="*/ 0 w 513"/>
                <a:gd name="T3" fmla="*/ 158 h 177"/>
                <a:gd name="T4" fmla="*/ 18 w 513"/>
                <a:gd name="T5" fmla="*/ 140 h 177"/>
                <a:gd name="T6" fmla="*/ 18 w 513"/>
                <a:gd name="T7" fmla="*/ 140 h 177"/>
                <a:gd name="T8" fmla="*/ 482 w 513"/>
                <a:gd name="T9" fmla="*/ 6 h 177"/>
                <a:gd name="T10" fmla="*/ 508 w 513"/>
                <a:gd name="T11" fmla="*/ 10 h 177"/>
                <a:gd name="T12" fmla="*/ 503 w 513"/>
                <a:gd name="T13" fmla="*/ 35 h 177"/>
                <a:gd name="T14" fmla="*/ 18 w 513"/>
                <a:gd name="T15" fmla="*/ 176 h 1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3" h="177">
                  <a:moveTo>
                    <a:pt x="18" y="176"/>
                  </a:moveTo>
                  <a:cubicBezTo>
                    <a:pt x="8" y="177"/>
                    <a:pt x="0" y="169"/>
                    <a:pt x="0" y="158"/>
                  </a:cubicBezTo>
                  <a:cubicBezTo>
                    <a:pt x="0" y="149"/>
                    <a:pt x="8" y="140"/>
                    <a:pt x="18" y="140"/>
                  </a:cubicBezTo>
                  <a:cubicBezTo>
                    <a:pt x="18" y="140"/>
                    <a:pt x="18" y="140"/>
                    <a:pt x="18" y="140"/>
                  </a:cubicBezTo>
                  <a:cubicBezTo>
                    <a:pt x="200" y="140"/>
                    <a:pt x="360" y="94"/>
                    <a:pt x="482" y="6"/>
                  </a:cubicBezTo>
                  <a:cubicBezTo>
                    <a:pt x="490" y="0"/>
                    <a:pt x="502" y="2"/>
                    <a:pt x="508" y="10"/>
                  </a:cubicBezTo>
                  <a:cubicBezTo>
                    <a:pt x="513" y="18"/>
                    <a:pt x="511" y="29"/>
                    <a:pt x="503" y="35"/>
                  </a:cubicBezTo>
                  <a:cubicBezTo>
                    <a:pt x="375" y="128"/>
                    <a:pt x="207" y="176"/>
                    <a:pt x="18" y="1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6" name="Freeform 22">
              <a:extLst>
                <a:ext uri="{FF2B5EF4-FFF2-40B4-BE49-F238E27FC236}">
                  <a16:creationId xmlns:a16="http://schemas.microsoft.com/office/drawing/2014/main" id="{62501D9B-0C0B-4B26-9DCE-A20A65760CDA}"/>
                </a:ext>
              </a:extLst>
            </p:cNvPr>
            <p:cNvSpPr>
              <a:spLocks/>
            </p:cNvSpPr>
            <p:nvPr/>
          </p:nvSpPr>
          <p:spPr bwMode="auto">
            <a:xfrm>
              <a:off x="5046969" y="2348600"/>
              <a:ext cx="733575" cy="209904"/>
            </a:xfrm>
            <a:custGeom>
              <a:avLst/>
              <a:gdLst>
                <a:gd name="T0" fmla="*/ 20 w 427"/>
                <a:gd name="T1" fmla="*/ 122 h 122"/>
                <a:gd name="T2" fmla="*/ 4 w 427"/>
                <a:gd name="T3" fmla="*/ 112 h 122"/>
                <a:gd name="T4" fmla="*/ 12 w 427"/>
                <a:gd name="T5" fmla="*/ 88 h 122"/>
                <a:gd name="T6" fmla="*/ 409 w 427"/>
                <a:gd name="T7" fmla="*/ 0 h 122"/>
                <a:gd name="T8" fmla="*/ 427 w 427"/>
                <a:gd name="T9" fmla="*/ 18 h 122"/>
                <a:gd name="T10" fmla="*/ 409 w 427"/>
                <a:gd name="T11" fmla="*/ 36 h 122"/>
                <a:gd name="T12" fmla="*/ 409 w 427"/>
                <a:gd name="T13" fmla="*/ 36 h 122"/>
                <a:gd name="T14" fmla="*/ 28 w 427"/>
                <a:gd name="T15" fmla="*/ 120 h 122"/>
                <a:gd name="T16" fmla="*/ 20 w 427"/>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2">
                  <a:moveTo>
                    <a:pt x="20" y="122"/>
                  </a:moveTo>
                  <a:cubicBezTo>
                    <a:pt x="14" y="122"/>
                    <a:pt x="7" y="118"/>
                    <a:pt x="4" y="112"/>
                  </a:cubicBezTo>
                  <a:cubicBezTo>
                    <a:pt x="0" y="103"/>
                    <a:pt x="3" y="92"/>
                    <a:pt x="12" y="88"/>
                  </a:cubicBezTo>
                  <a:cubicBezTo>
                    <a:pt x="125" y="30"/>
                    <a:pt x="263" y="0"/>
                    <a:pt x="409" y="0"/>
                  </a:cubicBezTo>
                  <a:cubicBezTo>
                    <a:pt x="419" y="0"/>
                    <a:pt x="427" y="8"/>
                    <a:pt x="427" y="18"/>
                  </a:cubicBezTo>
                  <a:cubicBezTo>
                    <a:pt x="427" y="28"/>
                    <a:pt x="419" y="36"/>
                    <a:pt x="409" y="36"/>
                  </a:cubicBezTo>
                  <a:cubicBezTo>
                    <a:pt x="409" y="36"/>
                    <a:pt x="409" y="36"/>
                    <a:pt x="409" y="36"/>
                  </a:cubicBezTo>
                  <a:cubicBezTo>
                    <a:pt x="268" y="36"/>
                    <a:pt x="137" y="65"/>
                    <a:pt x="28" y="120"/>
                  </a:cubicBezTo>
                  <a:cubicBezTo>
                    <a:pt x="26" y="121"/>
                    <a:pt x="23" y="122"/>
                    <a:pt x="20"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7" name="Freeform 23">
              <a:extLst>
                <a:ext uri="{FF2B5EF4-FFF2-40B4-BE49-F238E27FC236}">
                  <a16:creationId xmlns:a16="http://schemas.microsoft.com/office/drawing/2014/main" id="{E1C3A55F-C333-45BD-9F8E-F47E5B7BBD70}"/>
                </a:ext>
              </a:extLst>
            </p:cNvPr>
            <p:cNvSpPr>
              <a:spLocks/>
            </p:cNvSpPr>
            <p:nvPr/>
          </p:nvSpPr>
          <p:spPr bwMode="auto">
            <a:xfrm>
              <a:off x="5718808" y="2348600"/>
              <a:ext cx="734301" cy="209904"/>
            </a:xfrm>
            <a:custGeom>
              <a:avLst/>
              <a:gdLst>
                <a:gd name="T0" fmla="*/ 407 w 427"/>
                <a:gd name="T1" fmla="*/ 122 h 122"/>
                <a:gd name="T2" fmla="*/ 399 w 427"/>
                <a:gd name="T3" fmla="*/ 120 h 122"/>
                <a:gd name="T4" fmla="*/ 18 w 427"/>
                <a:gd name="T5" fmla="*/ 36 h 122"/>
                <a:gd name="T6" fmla="*/ 0 w 427"/>
                <a:gd name="T7" fmla="*/ 18 h 122"/>
                <a:gd name="T8" fmla="*/ 18 w 427"/>
                <a:gd name="T9" fmla="*/ 0 h 122"/>
                <a:gd name="T10" fmla="*/ 18 w 427"/>
                <a:gd name="T11" fmla="*/ 0 h 122"/>
                <a:gd name="T12" fmla="*/ 415 w 427"/>
                <a:gd name="T13" fmla="*/ 88 h 122"/>
                <a:gd name="T14" fmla="*/ 423 w 427"/>
                <a:gd name="T15" fmla="*/ 112 h 122"/>
                <a:gd name="T16" fmla="*/ 407 w 427"/>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2">
                  <a:moveTo>
                    <a:pt x="407" y="122"/>
                  </a:moveTo>
                  <a:cubicBezTo>
                    <a:pt x="404" y="122"/>
                    <a:pt x="401" y="121"/>
                    <a:pt x="399" y="120"/>
                  </a:cubicBezTo>
                  <a:cubicBezTo>
                    <a:pt x="290" y="65"/>
                    <a:pt x="159" y="36"/>
                    <a:pt x="18" y="36"/>
                  </a:cubicBezTo>
                  <a:cubicBezTo>
                    <a:pt x="8" y="36"/>
                    <a:pt x="0" y="28"/>
                    <a:pt x="0" y="18"/>
                  </a:cubicBezTo>
                  <a:cubicBezTo>
                    <a:pt x="0" y="8"/>
                    <a:pt x="8" y="0"/>
                    <a:pt x="18" y="0"/>
                  </a:cubicBezTo>
                  <a:cubicBezTo>
                    <a:pt x="18" y="0"/>
                    <a:pt x="18" y="0"/>
                    <a:pt x="18" y="0"/>
                  </a:cubicBezTo>
                  <a:cubicBezTo>
                    <a:pt x="164" y="0"/>
                    <a:pt x="302" y="30"/>
                    <a:pt x="415" y="88"/>
                  </a:cubicBezTo>
                  <a:cubicBezTo>
                    <a:pt x="424" y="92"/>
                    <a:pt x="427" y="103"/>
                    <a:pt x="423" y="112"/>
                  </a:cubicBezTo>
                  <a:cubicBezTo>
                    <a:pt x="420" y="118"/>
                    <a:pt x="413" y="122"/>
                    <a:pt x="407"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8" name="Freeform 24">
              <a:extLst>
                <a:ext uri="{FF2B5EF4-FFF2-40B4-BE49-F238E27FC236}">
                  <a16:creationId xmlns:a16="http://schemas.microsoft.com/office/drawing/2014/main" id="{405E4AB7-5828-4523-8A03-C6565163BB1A}"/>
                </a:ext>
              </a:extLst>
            </p:cNvPr>
            <p:cNvSpPr>
              <a:spLocks/>
            </p:cNvSpPr>
            <p:nvPr/>
          </p:nvSpPr>
          <p:spPr bwMode="auto">
            <a:xfrm>
              <a:off x="4565424" y="3120670"/>
              <a:ext cx="1215120" cy="783691"/>
            </a:xfrm>
            <a:custGeom>
              <a:avLst/>
              <a:gdLst>
                <a:gd name="T0" fmla="*/ 21 w 707"/>
                <a:gd name="T1" fmla="*/ 456 h 456"/>
                <a:gd name="T2" fmla="*/ 6 w 707"/>
                <a:gd name="T3" fmla="*/ 447 h 456"/>
                <a:gd name="T4" fmla="*/ 12 w 707"/>
                <a:gd name="T5" fmla="*/ 422 h 456"/>
                <a:gd name="T6" fmla="*/ 88 w 707"/>
                <a:gd name="T7" fmla="*/ 330 h 456"/>
                <a:gd name="T8" fmla="*/ 128 w 707"/>
                <a:gd name="T9" fmla="*/ 267 h 456"/>
                <a:gd name="T10" fmla="*/ 135 w 707"/>
                <a:gd name="T11" fmla="*/ 257 h 456"/>
                <a:gd name="T12" fmla="*/ 293 w 707"/>
                <a:gd name="T13" fmla="*/ 100 h 456"/>
                <a:gd name="T14" fmla="*/ 689 w 707"/>
                <a:gd name="T15" fmla="*/ 0 h 456"/>
                <a:gd name="T16" fmla="*/ 707 w 707"/>
                <a:gd name="T17" fmla="*/ 18 h 456"/>
                <a:gd name="T18" fmla="*/ 689 w 707"/>
                <a:gd name="T19" fmla="*/ 36 h 456"/>
                <a:gd name="T20" fmla="*/ 164 w 707"/>
                <a:gd name="T21" fmla="*/ 278 h 456"/>
                <a:gd name="T22" fmla="*/ 157 w 707"/>
                <a:gd name="T23" fmla="*/ 288 h 456"/>
                <a:gd name="T24" fmla="*/ 119 w 707"/>
                <a:gd name="T25" fmla="*/ 348 h 456"/>
                <a:gd name="T26" fmla="*/ 30 w 707"/>
                <a:gd name="T27" fmla="*/ 453 h 456"/>
                <a:gd name="T28" fmla="*/ 21 w 707"/>
                <a:gd name="T29" fmla="*/ 45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7" h="456">
                  <a:moveTo>
                    <a:pt x="21" y="456"/>
                  </a:moveTo>
                  <a:cubicBezTo>
                    <a:pt x="15" y="456"/>
                    <a:pt x="9" y="453"/>
                    <a:pt x="6" y="447"/>
                  </a:cubicBezTo>
                  <a:cubicBezTo>
                    <a:pt x="0" y="438"/>
                    <a:pt x="3" y="427"/>
                    <a:pt x="12" y="422"/>
                  </a:cubicBezTo>
                  <a:cubicBezTo>
                    <a:pt x="44" y="403"/>
                    <a:pt x="64" y="369"/>
                    <a:pt x="88" y="330"/>
                  </a:cubicBezTo>
                  <a:cubicBezTo>
                    <a:pt x="100" y="310"/>
                    <a:pt x="113" y="289"/>
                    <a:pt x="128" y="267"/>
                  </a:cubicBezTo>
                  <a:cubicBezTo>
                    <a:pt x="130" y="264"/>
                    <a:pt x="133" y="261"/>
                    <a:pt x="135" y="257"/>
                  </a:cubicBezTo>
                  <a:cubicBezTo>
                    <a:pt x="162" y="219"/>
                    <a:pt x="207" y="156"/>
                    <a:pt x="293" y="100"/>
                  </a:cubicBezTo>
                  <a:cubicBezTo>
                    <a:pt x="397" y="34"/>
                    <a:pt x="530" y="0"/>
                    <a:pt x="689" y="0"/>
                  </a:cubicBezTo>
                  <a:cubicBezTo>
                    <a:pt x="699" y="0"/>
                    <a:pt x="707" y="8"/>
                    <a:pt x="707" y="18"/>
                  </a:cubicBezTo>
                  <a:cubicBezTo>
                    <a:pt x="707" y="28"/>
                    <a:pt x="699" y="36"/>
                    <a:pt x="689" y="36"/>
                  </a:cubicBezTo>
                  <a:cubicBezTo>
                    <a:pt x="336" y="36"/>
                    <a:pt x="216" y="206"/>
                    <a:pt x="164" y="278"/>
                  </a:cubicBezTo>
                  <a:cubicBezTo>
                    <a:pt x="162" y="282"/>
                    <a:pt x="159" y="285"/>
                    <a:pt x="157" y="288"/>
                  </a:cubicBezTo>
                  <a:cubicBezTo>
                    <a:pt x="143" y="308"/>
                    <a:pt x="131" y="329"/>
                    <a:pt x="119" y="348"/>
                  </a:cubicBezTo>
                  <a:cubicBezTo>
                    <a:pt x="94" y="390"/>
                    <a:pt x="70" y="429"/>
                    <a:pt x="30" y="453"/>
                  </a:cubicBezTo>
                  <a:cubicBezTo>
                    <a:pt x="27" y="455"/>
                    <a:pt x="24" y="456"/>
                    <a:pt x="21" y="4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9" name="Freeform 25">
              <a:extLst>
                <a:ext uri="{FF2B5EF4-FFF2-40B4-BE49-F238E27FC236}">
                  <a16:creationId xmlns:a16="http://schemas.microsoft.com/office/drawing/2014/main" id="{80FF4CD8-2B36-4BF4-A86D-813435FE6390}"/>
                </a:ext>
              </a:extLst>
            </p:cNvPr>
            <p:cNvSpPr>
              <a:spLocks/>
            </p:cNvSpPr>
            <p:nvPr/>
          </p:nvSpPr>
          <p:spPr bwMode="auto">
            <a:xfrm>
              <a:off x="5718808" y="3120670"/>
              <a:ext cx="1215846" cy="783691"/>
            </a:xfrm>
            <a:custGeom>
              <a:avLst/>
              <a:gdLst>
                <a:gd name="T0" fmla="*/ 686 w 707"/>
                <a:gd name="T1" fmla="*/ 456 h 456"/>
                <a:gd name="T2" fmla="*/ 677 w 707"/>
                <a:gd name="T3" fmla="*/ 453 h 456"/>
                <a:gd name="T4" fmla="*/ 588 w 707"/>
                <a:gd name="T5" fmla="*/ 348 h 456"/>
                <a:gd name="T6" fmla="*/ 550 w 707"/>
                <a:gd name="T7" fmla="*/ 288 h 456"/>
                <a:gd name="T8" fmla="*/ 543 w 707"/>
                <a:gd name="T9" fmla="*/ 278 h 456"/>
                <a:gd name="T10" fmla="*/ 18 w 707"/>
                <a:gd name="T11" fmla="*/ 36 h 456"/>
                <a:gd name="T12" fmla="*/ 0 w 707"/>
                <a:gd name="T13" fmla="*/ 18 h 456"/>
                <a:gd name="T14" fmla="*/ 18 w 707"/>
                <a:gd name="T15" fmla="*/ 0 h 456"/>
                <a:gd name="T16" fmla="*/ 414 w 707"/>
                <a:gd name="T17" fmla="*/ 100 h 456"/>
                <a:gd name="T18" fmla="*/ 572 w 707"/>
                <a:gd name="T19" fmla="*/ 257 h 456"/>
                <a:gd name="T20" fmla="*/ 579 w 707"/>
                <a:gd name="T21" fmla="*/ 267 h 456"/>
                <a:gd name="T22" fmla="*/ 619 w 707"/>
                <a:gd name="T23" fmla="*/ 330 h 456"/>
                <a:gd name="T24" fmla="*/ 695 w 707"/>
                <a:gd name="T25" fmla="*/ 422 h 456"/>
                <a:gd name="T26" fmla="*/ 701 w 707"/>
                <a:gd name="T27" fmla="*/ 447 h 456"/>
                <a:gd name="T28" fmla="*/ 686 w 707"/>
                <a:gd name="T29" fmla="*/ 45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7" h="456">
                  <a:moveTo>
                    <a:pt x="686" y="456"/>
                  </a:moveTo>
                  <a:cubicBezTo>
                    <a:pt x="683" y="456"/>
                    <a:pt x="680" y="455"/>
                    <a:pt x="677" y="453"/>
                  </a:cubicBezTo>
                  <a:cubicBezTo>
                    <a:pt x="637" y="429"/>
                    <a:pt x="613" y="390"/>
                    <a:pt x="588" y="348"/>
                  </a:cubicBezTo>
                  <a:cubicBezTo>
                    <a:pt x="577" y="329"/>
                    <a:pt x="564" y="308"/>
                    <a:pt x="550" y="288"/>
                  </a:cubicBezTo>
                  <a:cubicBezTo>
                    <a:pt x="548" y="285"/>
                    <a:pt x="545" y="282"/>
                    <a:pt x="543" y="278"/>
                  </a:cubicBezTo>
                  <a:cubicBezTo>
                    <a:pt x="491" y="206"/>
                    <a:pt x="371" y="36"/>
                    <a:pt x="18" y="36"/>
                  </a:cubicBezTo>
                  <a:cubicBezTo>
                    <a:pt x="8" y="36"/>
                    <a:pt x="0" y="28"/>
                    <a:pt x="0" y="18"/>
                  </a:cubicBezTo>
                  <a:cubicBezTo>
                    <a:pt x="0" y="8"/>
                    <a:pt x="8" y="0"/>
                    <a:pt x="18" y="0"/>
                  </a:cubicBezTo>
                  <a:cubicBezTo>
                    <a:pt x="177" y="0"/>
                    <a:pt x="310" y="34"/>
                    <a:pt x="414" y="100"/>
                  </a:cubicBezTo>
                  <a:cubicBezTo>
                    <a:pt x="500" y="156"/>
                    <a:pt x="545" y="219"/>
                    <a:pt x="572" y="257"/>
                  </a:cubicBezTo>
                  <a:cubicBezTo>
                    <a:pt x="574" y="261"/>
                    <a:pt x="577" y="264"/>
                    <a:pt x="579" y="267"/>
                  </a:cubicBezTo>
                  <a:cubicBezTo>
                    <a:pt x="594" y="289"/>
                    <a:pt x="607" y="310"/>
                    <a:pt x="619" y="330"/>
                  </a:cubicBezTo>
                  <a:cubicBezTo>
                    <a:pt x="643" y="369"/>
                    <a:pt x="663" y="403"/>
                    <a:pt x="695" y="422"/>
                  </a:cubicBezTo>
                  <a:cubicBezTo>
                    <a:pt x="704" y="427"/>
                    <a:pt x="707" y="438"/>
                    <a:pt x="701" y="447"/>
                  </a:cubicBezTo>
                  <a:cubicBezTo>
                    <a:pt x="698" y="453"/>
                    <a:pt x="692" y="456"/>
                    <a:pt x="686" y="4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0" name="Freeform 26">
              <a:extLst>
                <a:ext uri="{FF2B5EF4-FFF2-40B4-BE49-F238E27FC236}">
                  <a16:creationId xmlns:a16="http://schemas.microsoft.com/office/drawing/2014/main" id="{FCE94777-AF6D-4F13-9AE7-0696AD838840}"/>
                </a:ext>
              </a:extLst>
            </p:cNvPr>
            <p:cNvSpPr>
              <a:spLocks/>
            </p:cNvSpPr>
            <p:nvPr/>
          </p:nvSpPr>
          <p:spPr bwMode="auto">
            <a:xfrm>
              <a:off x="4790581" y="4369926"/>
              <a:ext cx="989963" cy="461934"/>
            </a:xfrm>
            <a:custGeom>
              <a:avLst/>
              <a:gdLst>
                <a:gd name="T0" fmla="*/ 558 w 576"/>
                <a:gd name="T1" fmla="*/ 269 h 269"/>
                <a:gd name="T2" fmla="*/ 6 w 576"/>
                <a:gd name="T3" fmla="*/ 31 h 269"/>
                <a:gd name="T4" fmla="*/ 10 w 576"/>
                <a:gd name="T5" fmla="*/ 6 h 269"/>
                <a:gd name="T6" fmla="*/ 35 w 576"/>
                <a:gd name="T7" fmla="*/ 9 h 269"/>
                <a:gd name="T8" fmla="*/ 558 w 576"/>
                <a:gd name="T9" fmla="*/ 233 h 269"/>
                <a:gd name="T10" fmla="*/ 576 w 576"/>
                <a:gd name="T11" fmla="*/ 251 h 269"/>
                <a:gd name="T12" fmla="*/ 558 w 576"/>
                <a:gd name="T13" fmla="*/ 269 h 269"/>
              </a:gdLst>
              <a:ahLst/>
              <a:cxnLst>
                <a:cxn ang="0">
                  <a:pos x="T0" y="T1"/>
                </a:cxn>
                <a:cxn ang="0">
                  <a:pos x="T2" y="T3"/>
                </a:cxn>
                <a:cxn ang="0">
                  <a:pos x="T4" y="T5"/>
                </a:cxn>
                <a:cxn ang="0">
                  <a:pos x="T6" y="T7"/>
                </a:cxn>
                <a:cxn ang="0">
                  <a:pos x="T8" y="T9"/>
                </a:cxn>
                <a:cxn ang="0">
                  <a:pos x="T10" y="T11"/>
                </a:cxn>
                <a:cxn ang="0">
                  <a:pos x="T12" y="T13"/>
                </a:cxn>
              </a:cxnLst>
              <a:rect l="0" t="0" r="r" b="b"/>
              <a:pathLst>
                <a:path w="576" h="269">
                  <a:moveTo>
                    <a:pt x="558" y="269"/>
                  </a:moveTo>
                  <a:cubicBezTo>
                    <a:pt x="192" y="269"/>
                    <a:pt x="62" y="102"/>
                    <a:pt x="6" y="31"/>
                  </a:cubicBezTo>
                  <a:cubicBezTo>
                    <a:pt x="0" y="23"/>
                    <a:pt x="2" y="12"/>
                    <a:pt x="10" y="6"/>
                  </a:cubicBezTo>
                  <a:cubicBezTo>
                    <a:pt x="17" y="0"/>
                    <a:pt x="29" y="1"/>
                    <a:pt x="35" y="9"/>
                  </a:cubicBezTo>
                  <a:cubicBezTo>
                    <a:pt x="87" y="76"/>
                    <a:pt x="209" y="233"/>
                    <a:pt x="558" y="233"/>
                  </a:cubicBezTo>
                  <a:cubicBezTo>
                    <a:pt x="568" y="233"/>
                    <a:pt x="576" y="241"/>
                    <a:pt x="576" y="251"/>
                  </a:cubicBezTo>
                  <a:cubicBezTo>
                    <a:pt x="576" y="261"/>
                    <a:pt x="568" y="269"/>
                    <a:pt x="558" y="2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1" name="Freeform 29">
              <a:extLst>
                <a:ext uri="{FF2B5EF4-FFF2-40B4-BE49-F238E27FC236}">
                  <a16:creationId xmlns:a16="http://schemas.microsoft.com/office/drawing/2014/main" id="{61A9885B-B9CE-4A3C-B128-1294A0234B05}"/>
                </a:ext>
              </a:extLst>
            </p:cNvPr>
            <p:cNvSpPr>
              <a:spLocks/>
            </p:cNvSpPr>
            <p:nvPr/>
          </p:nvSpPr>
          <p:spPr bwMode="auto">
            <a:xfrm>
              <a:off x="5718808" y="4369926"/>
              <a:ext cx="990690" cy="461934"/>
            </a:xfrm>
            <a:custGeom>
              <a:avLst/>
              <a:gdLst>
                <a:gd name="T0" fmla="*/ 18 w 576"/>
                <a:gd name="T1" fmla="*/ 269 h 269"/>
                <a:gd name="T2" fmla="*/ 0 w 576"/>
                <a:gd name="T3" fmla="*/ 251 h 269"/>
                <a:gd name="T4" fmla="*/ 18 w 576"/>
                <a:gd name="T5" fmla="*/ 233 h 269"/>
                <a:gd name="T6" fmla="*/ 541 w 576"/>
                <a:gd name="T7" fmla="*/ 9 h 269"/>
                <a:gd name="T8" fmla="*/ 566 w 576"/>
                <a:gd name="T9" fmla="*/ 6 h 269"/>
                <a:gd name="T10" fmla="*/ 570 w 576"/>
                <a:gd name="T11" fmla="*/ 31 h 269"/>
                <a:gd name="T12" fmla="*/ 18 w 576"/>
                <a:gd name="T13" fmla="*/ 269 h 269"/>
              </a:gdLst>
              <a:ahLst/>
              <a:cxnLst>
                <a:cxn ang="0">
                  <a:pos x="T0" y="T1"/>
                </a:cxn>
                <a:cxn ang="0">
                  <a:pos x="T2" y="T3"/>
                </a:cxn>
                <a:cxn ang="0">
                  <a:pos x="T4" y="T5"/>
                </a:cxn>
                <a:cxn ang="0">
                  <a:pos x="T6" y="T7"/>
                </a:cxn>
                <a:cxn ang="0">
                  <a:pos x="T8" y="T9"/>
                </a:cxn>
                <a:cxn ang="0">
                  <a:pos x="T10" y="T11"/>
                </a:cxn>
                <a:cxn ang="0">
                  <a:pos x="T12" y="T13"/>
                </a:cxn>
              </a:cxnLst>
              <a:rect l="0" t="0" r="r" b="b"/>
              <a:pathLst>
                <a:path w="576" h="269">
                  <a:moveTo>
                    <a:pt x="18" y="269"/>
                  </a:moveTo>
                  <a:cubicBezTo>
                    <a:pt x="8" y="269"/>
                    <a:pt x="0" y="261"/>
                    <a:pt x="0" y="251"/>
                  </a:cubicBezTo>
                  <a:cubicBezTo>
                    <a:pt x="0" y="241"/>
                    <a:pt x="8" y="233"/>
                    <a:pt x="18" y="233"/>
                  </a:cubicBezTo>
                  <a:cubicBezTo>
                    <a:pt x="367" y="233"/>
                    <a:pt x="489" y="76"/>
                    <a:pt x="541" y="9"/>
                  </a:cubicBezTo>
                  <a:cubicBezTo>
                    <a:pt x="547" y="1"/>
                    <a:pt x="559" y="0"/>
                    <a:pt x="566" y="6"/>
                  </a:cubicBezTo>
                  <a:cubicBezTo>
                    <a:pt x="574" y="12"/>
                    <a:pt x="576" y="23"/>
                    <a:pt x="570" y="31"/>
                  </a:cubicBezTo>
                  <a:cubicBezTo>
                    <a:pt x="514" y="102"/>
                    <a:pt x="384" y="269"/>
                    <a:pt x="18" y="2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2" name="Freeform 32">
              <a:extLst>
                <a:ext uri="{FF2B5EF4-FFF2-40B4-BE49-F238E27FC236}">
                  <a16:creationId xmlns:a16="http://schemas.microsoft.com/office/drawing/2014/main" id="{4AEDE3FE-8E27-4480-8625-69CDE1093208}"/>
                </a:ext>
              </a:extLst>
            </p:cNvPr>
            <p:cNvSpPr>
              <a:spLocks/>
            </p:cNvSpPr>
            <p:nvPr/>
          </p:nvSpPr>
          <p:spPr bwMode="auto">
            <a:xfrm>
              <a:off x="4965622" y="4345958"/>
              <a:ext cx="814922" cy="355893"/>
            </a:xfrm>
            <a:custGeom>
              <a:avLst/>
              <a:gdLst>
                <a:gd name="T0" fmla="*/ 456 w 474"/>
                <a:gd name="T1" fmla="*/ 207 h 207"/>
                <a:gd name="T2" fmla="*/ 6 w 474"/>
                <a:gd name="T3" fmla="*/ 32 h 207"/>
                <a:gd name="T4" fmla="*/ 9 w 474"/>
                <a:gd name="T5" fmla="*/ 6 h 207"/>
                <a:gd name="T6" fmla="*/ 34 w 474"/>
                <a:gd name="T7" fmla="*/ 10 h 207"/>
                <a:gd name="T8" fmla="*/ 456 w 474"/>
                <a:gd name="T9" fmla="*/ 171 h 207"/>
                <a:gd name="T10" fmla="*/ 474 w 474"/>
                <a:gd name="T11" fmla="*/ 189 h 207"/>
                <a:gd name="T12" fmla="*/ 456 w 474"/>
                <a:gd name="T13" fmla="*/ 207 h 207"/>
              </a:gdLst>
              <a:ahLst/>
              <a:cxnLst>
                <a:cxn ang="0">
                  <a:pos x="T0" y="T1"/>
                </a:cxn>
                <a:cxn ang="0">
                  <a:pos x="T2" y="T3"/>
                </a:cxn>
                <a:cxn ang="0">
                  <a:pos x="T4" y="T5"/>
                </a:cxn>
                <a:cxn ang="0">
                  <a:pos x="T6" y="T7"/>
                </a:cxn>
                <a:cxn ang="0">
                  <a:pos x="T8" y="T9"/>
                </a:cxn>
                <a:cxn ang="0">
                  <a:pos x="T10" y="T11"/>
                </a:cxn>
                <a:cxn ang="0">
                  <a:pos x="T12" y="T13"/>
                </a:cxn>
              </a:cxnLst>
              <a:rect l="0" t="0" r="r" b="b"/>
              <a:pathLst>
                <a:path w="474" h="207">
                  <a:moveTo>
                    <a:pt x="456" y="207"/>
                  </a:moveTo>
                  <a:cubicBezTo>
                    <a:pt x="192" y="207"/>
                    <a:pt x="65" y="111"/>
                    <a:pt x="6" y="32"/>
                  </a:cubicBezTo>
                  <a:cubicBezTo>
                    <a:pt x="0" y="24"/>
                    <a:pt x="1" y="12"/>
                    <a:pt x="9" y="6"/>
                  </a:cubicBezTo>
                  <a:cubicBezTo>
                    <a:pt x="17" y="0"/>
                    <a:pt x="28" y="2"/>
                    <a:pt x="34" y="10"/>
                  </a:cubicBezTo>
                  <a:cubicBezTo>
                    <a:pt x="89" y="83"/>
                    <a:pt x="207" y="171"/>
                    <a:pt x="456" y="171"/>
                  </a:cubicBezTo>
                  <a:cubicBezTo>
                    <a:pt x="466" y="171"/>
                    <a:pt x="474" y="179"/>
                    <a:pt x="474" y="189"/>
                  </a:cubicBezTo>
                  <a:cubicBezTo>
                    <a:pt x="474" y="199"/>
                    <a:pt x="466" y="207"/>
                    <a:pt x="456" y="2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3" name="Freeform 39">
              <a:extLst>
                <a:ext uri="{FF2B5EF4-FFF2-40B4-BE49-F238E27FC236}">
                  <a16:creationId xmlns:a16="http://schemas.microsoft.com/office/drawing/2014/main" id="{447147C7-7024-472B-BF67-081C7C463946}"/>
                </a:ext>
              </a:extLst>
            </p:cNvPr>
            <p:cNvSpPr>
              <a:spLocks/>
            </p:cNvSpPr>
            <p:nvPr/>
          </p:nvSpPr>
          <p:spPr bwMode="auto">
            <a:xfrm>
              <a:off x="5718808" y="4304558"/>
              <a:ext cx="870122" cy="397293"/>
            </a:xfrm>
            <a:custGeom>
              <a:avLst/>
              <a:gdLst>
                <a:gd name="T0" fmla="*/ 18 w 506"/>
                <a:gd name="T1" fmla="*/ 231 h 231"/>
                <a:gd name="T2" fmla="*/ 0 w 506"/>
                <a:gd name="T3" fmla="*/ 213 h 231"/>
                <a:gd name="T4" fmla="*/ 18 w 506"/>
                <a:gd name="T5" fmla="*/ 195 h 231"/>
                <a:gd name="T6" fmla="*/ 472 w 506"/>
                <a:gd name="T7" fmla="*/ 9 h 231"/>
                <a:gd name="T8" fmla="*/ 497 w 506"/>
                <a:gd name="T9" fmla="*/ 7 h 231"/>
                <a:gd name="T10" fmla="*/ 500 w 506"/>
                <a:gd name="T11" fmla="*/ 32 h 231"/>
                <a:gd name="T12" fmla="*/ 18 w 506"/>
                <a:gd name="T13" fmla="*/ 231 h 231"/>
              </a:gdLst>
              <a:ahLst/>
              <a:cxnLst>
                <a:cxn ang="0">
                  <a:pos x="T0" y="T1"/>
                </a:cxn>
                <a:cxn ang="0">
                  <a:pos x="T2" y="T3"/>
                </a:cxn>
                <a:cxn ang="0">
                  <a:pos x="T4" y="T5"/>
                </a:cxn>
                <a:cxn ang="0">
                  <a:pos x="T6" y="T7"/>
                </a:cxn>
                <a:cxn ang="0">
                  <a:pos x="T8" y="T9"/>
                </a:cxn>
                <a:cxn ang="0">
                  <a:pos x="T10" y="T11"/>
                </a:cxn>
                <a:cxn ang="0">
                  <a:pos x="T12" y="T13"/>
                </a:cxn>
              </a:cxnLst>
              <a:rect l="0" t="0" r="r" b="b"/>
              <a:pathLst>
                <a:path w="506" h="231">
                  <a:moveTo>
                    <a:pt x="18" y="231"/>
                  </a:moveTo>
                  <a:cubicBezTo>
                    <a:pt x="8" y="231"/>
                    <a:pt x="0" y="223"/>
                    <a:pt x="0" y="213"/>
                  </a:cubicBezTo>
                  <a:cubicBezTo>
                    <a:pt x="0" y="203"/>
                    <a:pt x="8" y="195"/>
                    <a:pt x="18" y="195"/>
                  </a:cubicBezTo>
                  <a:cubicBezTo>
                    <a:pt x="221" y="195"/>
                    <a:pt x="374" y="132"/>
                    <a:pt x="472" y="9"/>
                  </a:cubicBezTo>
                  <a:cubicBezTo>
                    <a:pt x="478" y="2"/>
                    <a:pt x="489" y="0"/>
                    <a:pt x="497" y="7"/>
                  </a:cubicBezTo>
                  <a:cubicBezTo>
                    <a:pt x="505" y="13"/>
                    <a:pt x="506" y="24"/>
                    <a:pt x="500" y="32"/>
                  </a:cubicBezTo>
                  <a:cubicBezTo>
                    <a:pt x="394" y="164"/>
                    <a:pt x="232" y="231"/>
                    <a:pt x="18" y="2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4" name="Freeform 46">
              <a:extLst>
                <a:ext uri="{FF2B5EF4-FFF2-40B4-BE49-F238E27FC236}">
                  <a16:creationId xmlns:a16="http://schemas.microsoft.com/office/drawing/2014/main" id="{FD77E83D-CF04-4789-AA17-12B5A3B0EF9F}"/>
                </a:ext>
              </a:extLst>
            </p:cNvPr>
            <p:cNvSpPr>
              <a:spLocks/>
            </p:cNvSpPr>
            <p:nvPr/>
          </p:nvSpPr>
          <p:spPr bwMode="auto">
            <a:xfrm>
              <a:off x="5192958" y="4375010"/>
              <a:ext cx="587586" cy="188841"/>
            </a:xfrm>
            <a:custGeom>
              <a:avLst/>
              <a:gdLst>
                <a:gd name="T0" fmla="*/ 324 w 342"/>
                <a:gd name="T1" fmla="*/ 110 h 110"/>
                <a:gd name="T2" fmla="*/ 8 w 342"/>
                <a:gd name="T3" fmla="*/ 33 h 110"/>
                <a:gd name="T4" fmla="*/ 6 w 342"/>
                <a:gd name="T5" fmla="*/ 8 h 110"/>
                <a:gd name="T6" fmla="*/ 32 w 342"/>
                <a:gd name="T7" fmla="*/ 6 h 110"/>
                <a:gd name="T8" fmla="*/ 324 w 342"/>
                <a:gd name="T9" fmla="*/ 74 h 110"/>
                <a:gd name="T10" fmla="*/ 342 w 342"/>
                <a:gd name="T11" fmla="*/ 92 h 110"/>
                <a:gd name="T12" fmla="*/ 324 w 342"/>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342" h="110">
                  <a:moveTo>
                    <a:pt x="324" y="110"/>
                  </a:moveTo>
                  <a:cubicBezTo>
                    <a:pt x="238" y="110"/>
                    <a:pt x="83" y="100"/>
                    <a:pt x="8" y="33"/>
                  </a:cubicBezTo>
                  <a:cubicBezTo>
                    <a:pt x="0" y="27"/>
                    <a:pt x="0" y="15"/>
                    <a:pt x="6" y="8"/>
                  </a:cubicBezTo>
                  <a:cubicBezTo>
                    <a:pt x="13" y="0"/>
                    <a:pt x="24" y="0"/>
                    <a:pt x="32" y="6"/>
                  </a:cubicBezTo>
                  <a:cubicBezTo>
                    <a:pt x="80" y="49"/>
                    <a:pt x="187" y="74"/>
                    <a:pt x="324" y="74"/>
                  </a:cubicBezTo>
                  <a:cubicBezTo>
                    <a:pt x="334" y="74"/>
                    <a:pt x="342" y="82"/>
                    <a:pt x="342" y="92"/>
                  </a:cubicBezTo>
                  <a:cubicBezTo>
                    <a:pt x="342" y="102"/>
                    <a:pt x="334" y="110"/>
                    <a:pt x="324"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5" name="Freeform 53">
              <a:extLst>
                <a:ext uri="{FF2B5EF4-FFF2-40B4-BE49-F238E27FC236}">
                  <a16:creationId xmlns:a16="http://schemas.microsoft.com/office/drawing/2014/main" id="{B62AB694-B333-41EE-ADBC-707C60DA7795}"/>
                </a:ext>
              </a:extLst>
            </p:cNvPr>
            <p:cNvSpPr>
              <a:spLocks/>
            </p:cNvSpPr>
            <p:nvPr/>
          </p:nvSpPr>
          <p:spPr bwMode="auto">
            <a:xfrm>
              <a:off x="5713724" y="4213769"/>
              <a:ext cx="770617" cy="350082"/>
            </a:xfrm>
            <a:custGeom>
              <a:avLst/>
              <a:gdLst>
                <a:gd name="T0" fmla="*/ 18 w 448"/>
                <a:gd name="T1" fmla="*/ 204 h 204"/>
                <a:gd name="T2" fmla="*/ 0 w 448"/>
                <a:gd name="T3" fmla="*/ 186 h 204"/>
                <a:gd name="T4" fmla="*/ 18 w 448"/>
                <a:gd name="T5" fmla="*/ 168 h 204"/>
                <a:gd name="T6" fmla="*/ 413 w 448"/>
                <a:gd name="T7" fmla="*/ 9 h 204"/>
                <a:gd name="T8" fmla="*/ 439 w 448"/>
                <a:gd name="T9" fmla="*/ 6 h 204"/>
                <a:gd name="T10" fmla="*/ 442 w 448"/>
                <a:gd name="T11" fmla="*/ 31 h 204"/>
                <a:gd name="T12" fmla="*/ 18 w 448"/>
                <a:gd name="T13" fmla="*/ 204 h 204"/>
              </a:gdLst>
              <a:ahLst/>
              <a:cxnLst>
                <a:cxn ang="0">
                  <a:pos x="T0" y="T1"/>
                </a:cxn>
                <a:cxn ang="0">
                  <a:pos x="T2" y="T3"/>
                </a:cxn>
                <a:cxn ang="0">
                  <a:pos x="T4" y="T5"/>
                </a:cxn>
                <a:cxn ang="0">
                  <a:pos x="T6" y="T7"/>
                </a:cxn>
                <a:cxn ang="0">
                  <a:pos x="T8" y="T9"/>
                </a:cxn>
                <a:cxn ang="0">
                  <a:pos x="T10" y="T11"/>
                </a:cxn>
                <a:cxn ang="0">
                  <a:pos x="T12" y="T13"/>
                </a:cxn>
              </a:cxnLst>
              <a:rect l="0" t="0" r="r" b="b"/>
              <a:pathLst>
                <a:path w="448" h="204">
                  <a:moveTo>
                    <a:pt x="18" y="204"/>
                  </a:moveTo>
                  <a:cubicBezTo>
                    <a:pt x="8" y="204"/>
                    <a:pt x="0" y="196"/>
                    <a:pt x="0" y="186"/>
                  </a:cubicBezTo>
                  <a:cubicBezTo>
                    <a:pt x="0" y="176"/>
                    <a:pt x="8" y="168"/>
                    <a:pt x="18" y="168"/>
                  </a:cubicBezTo>
                  <a:cubicBezTo>
                    <a:pt x="135" y="168"/>
                    <a:pt x="303" y="151"/>
                    <a:pt x="413" y="9"/>
                  </a:cubicBezTo>
                  <a:cubicBezTo>
                    <a:pt x="420" y="1"/>
                    <a:pt x="431" y="0"/>
                    <a:pt x="439" y="6"/>
                  </a:cubicBezTo>
                  <a:cubicBezTo>
                    <a:pt x="447" y="12"/>
                    <a:pt x="448" y="24"/>
                    <a:pt x="442" y="31"/>
                  </a:cubicBezTo>
                  <a:cubicBezTo>
                    <a:pt x="322" y="186"/>
                    <a:pt x="143" y="204"/>
                    <a:pt x="18"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6" name="Freeform 60">
              <a:extLst>
                <a:ext uri="{FF2B5EF4-FFF2-40B4-BE49-F238E27FC236}">
                  <a16:creationId xmlns:a16="http://schemas.microsoft.com/office/drawing/2014/main" id="{D9AFD495-C08D-4E02-80D4-256693A877BB}"/>
                </a:ext>
              </a:extLst>
            </p:cNvPr>
            <p:cNvSpPr>
              <a:spLocks/>
            </p:cNvSpPr>
            <p:nvPr/>
          </p:nvSpPr>
          <p:spPr bwMode="auto">
            <a:xfrm>
              <a:off x="4553077" y="3251406"/>
              <a:ext cx="1227467" cy="831627"/>
            </a:xfrm>
            <a:custGeom>
              <a:avLst/>
              <a:gdLst>
                <a:gd name="T0" fmla="*/ 20 w 714"/>
                <a:gd name="T1" fmla="*/ 484 h 484"/>
                <a:gd name="T2" fmla="*/ 3 w 714"/>
                <a:gd name="T3" fmla="*/ 472 h 484"/>
                <a:gd name="T4" fmla="*/ 14 w 714"/>
                <a:gd name="T5" fmla="*/ 449 h 484"/>
                <a:gd name="T6" fmla="*/ 194 w 714"/>
                <a:gd name="T7" fmla="*/ 260 h 484"/>
                <a:gd name="T8" fmla="*/ 392 w 714"/>
                <a:gd name="T9" fmla="*/ 62 h 484"/>
                <a:gd name="T10" fmla="*/ 696 w 714"/>
                <a:gd name="T11" fmla="*/ 0 h 484"/>
                <a:gd name="T12" fmla="*/ 714 w 714"/>
                <a:gd name="T13" fmla="*/ 18 h 484"/>
                <a:gd name="T14" fmla="*/ 696 w 714"/>
                <a:gd name="T15" fmla="*/ 36 h 484"/>
                <a:gd name="T16" fmla="*/ 223 w 714"/>
                <a:gd name="T17" fmla="*/ 281 h 484"/>
                <a:gd name="T18" fmla="*/ 26 w 714"/>
                <a:gd name="T19" fmla="*/ 483 h 484"/>
                <a:gd name="T20" fmla="*/ 20 w 714"/>
                <a:gd name="T21" fmla="*/ 48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4" h="484">
                  <a:moveTo>
                    <a:pt x="20" y="484"/>
                  </a:moveTo>
                  <a:cubicBezTo>
                    <a:pt x="13" y="484"/>
                    <a:pt x="6" y="479"/>
                    <a:pt x="3" y="472"/>
                  </a:cubicBezTo>
                  <a:cubicBezTo>
                    <a:pt x="0" y="462"/>
                    <a:pt x="5" y="452"/>
                    <a:pt x="14" y="449"/>
                  </a:cubicBezTo>
                  <a:cubicBezTo>
                    <a:pt x="66" y="430"/>
                    <a:pt x="138" y="338"/>
                    <a:pt x="194" y="260"/>
                  </a:cubicBezTo>
                  <a:cubicBezTo>
                    <a:pt x="257" y="173"/>
                    <a:pt x="315" y="106"/>
                    <a:pt x="392" y="62"/>
                  </a:cubicBezTo>
                  <a:cubicBezTo>
                    <a:pt x="469" y="19"/>
                    <a:pt x="563" y="0"/>
                    <a:pt x="696" y="0"/>
                  </a:cubicBezTo>
                  <a:cubicBezTo>
                    <a:pt x="706" y="0"/>
                    <a:pt x="714" y="8"/>
                    <a:pt x="714" y="18"/>
                  </a:cubicBezTo>
                  <a:cubicBezTo>
                    <a:pt x="714" y="28"/>
                    <a:pt x="706" y="36"/>
                    <a:pt x="696" y="36"/>
                  </a:cubicBezTo>
                  <a:cubicBezTo>
                    <a:pt x="441" y="36"/>
                    <a:pt x="348" y="108"/>
                    <a:pt x="223" y="281"/>
                  </a:cubicBezTo>
                  <a:cubicBezTo>
                    <a:pt x="160" y="368"/>
                    <a:pt x="87" y="461"/>
                    <a:pt x="26" y="483"/>
                  </a:cubicBezTo>
                  <a:cubicBezTo>
                    <a:pt x="24" y="483"/>
                    <a:pt x="22" y="484"/>
                    <a:pt x="20" y="4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7" name="Freeform 61">
              <a:extLst>
                <a:ext uri="{FF2B5EF4-FFF2-40B4-BE49-F238E27FC236}">
                  <a16:creationId xmlns:a16="http://schemas.microsoft.com/office/drawing/2014/main" id="{5125E8C4-3C87-4337-BE6B-92E649C02108}"/>
                </a:ext>
              </a:extLst>
            </p:cNvPr>
            <p:cNvSpPr>
              <a:spLocks/>
            </p:cNvSpPr>
            <p:nvPr/>
          </p:nvSpPr>
          <p:spPr bwMode="auto">
            <a:xfrm>
              <a:off x="5718808" y="3251406"/>
              <a:ext cx="1227467" cy="831627"/>
            </a:xfrm>
            <a:custGeom>
              <a:avLst/>
              <a:gdLst>
                <a:gd name="T0" fmla="*/ 694 w 714"/>
                <a:gd name="T1" fmla="*/ 484 h 484"/>
                <a:gd name="T2" fmla="*/ 688 w 714"/>
                <a:gd name="T3" fmla="*/ 483 h 484"/>
                <a:gd name="T4" fmla="*/ 491 w 714"/>
                <a:gd name="T5" fmla="*/ 281 h 484"/>
                <a:gd name="T6" fmla="*/ 18 w 714"/>
                <a:gd name="T7" fmla="*/ 36 h 484"/>
                <a:gd name="T8" fmla="*/ 0 w 714"/>
                <a:gd name="T9" fmla="*/ 18 h 484"/>
                <a:gd name="T10" fmla="*/ 18 w 714"/>
                <a:gd name="T11" fmla="*/ 0 h 484"/>
                <a:gd name="T12" fmla="*/ 322 w 714"/>
                <a:gd name="T13" fmla="*/ 62 h 484"/>
                <a:gd name="T14" fmla="*/ 520 w 714"/>
                <a:gd name="T15" fmla="*/ 260 h 484"/>
                <a:gd name="T16" fmla="*/ 700 w 714"/>
                <a:gd name="T17" fmla="*/ 449 h 484"/>
                <a:gd name="T18" fmla="*/ 711 w 714"/>
                <a:gd name="T19" fmla="*/ 472 h 484"/>
                <a:gd name="T20" fmla="*/ 694 w 714"/>
                <a:gd name="T21" fmla="*/ 48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4" h="484">
                  <a:moveTo>
                    <a:pt x="694" y="484"/>
                  </a:moveTo>
                  <a:cubicBezTo>
                    <a:pt x="692" y="484"/>
                    <a:pt x="690" y="483"/>
                    <a:pt x="688" y="483"/>
                  </a:cubicBezTo>
                  <a:cubicBezTo>
                    <a:pt x="627" y="461"/>
                    <a:pt x="554" y="368"/>
                    <a:pt x="491" y="281"/>
                  </a:cubicBezTo>
                  <a:cubicBezTo>
                    <a:pt x="366" y="108"/>
                    <a:pt x="273" y="36"/>
                    <a:pt x="18" y="36"/>
                  </a:cubicBezTo>
                  <a:cubicBezTo>
                    <a:pt x="8" y="36"/>
                    <a:pt x="0" y="28"/>
                    <a:pt x="0" y="18"/>
                  </a:cubicBezTo>
                  <a:cubicBezTo>
                    <a:pt x="0" y="8"/>
                    <a:pt x="8" y="0"/>
                    <a:pt x="18" y="0"/>
                  </a:cubicBezTo>
                  <a:cubicBezTo>
                    <a:pt x="151" y="0"/>
                    <a:pt x="245" y="19"/>
                    <a:pt x="322" y="62"/>
                  </a:cubicBezTo>
                  <a:cubicBezTo>
                    <a:pt x="399" y="106"/>
                    <a:pt x="457" y="173"/>
                    <a:pt x="520" y="260"/>
                  </a:cubicBezTo>
                  <a:cubicBezTo>
                    <a:pt x="576" y="338"/>
                    <a:pt x="648" y="430"/>
                    <a:pt x="700" y="449"/>
                  </a:cubicBezTo>
                  <a:cubicBezTo>
                    <a:pt x="709" y="452"/>
                    <a:pt x="714" y="462"/>
                    <a:pt x="711" y="472"/>
                  </a:cubicBezTo>
                  <a:cubicBezTo>
                    <a:pt x="708" y="479"/>
                    <a:pt x="701" y="484"/>
                    <a:pt x="694" y="4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8" name="Freeform 62">
              <a:extLst>
                <a:ext uri="{FF2B5EF4-FFF2-40B4-BE49-F238E27FC236}">
                  <a16:creationId xmlns:a16="http://schemas.microsoft.com/office/drawing/2014/main" id="{70CF4B3A-359F-4F05-8B6A-18BDC75A9231}"/>
                </a:ext>
              </a:extLst>
            </p:cNvPr>
            <p:cNvSpPr>
              <a:spLocks/>
            </p:cNvSpPr>
            <p:nvPr/>
          </p:nvSpPr>
          <p:spPr bwMode="auto">
            <a:xfrm>
              <a:off x="5160274" y="2217864"/>
              <a:ext cx="632618" cy="153252"/>
            </a:xfrm>
            <a:custGeom>
              <a:avLst/>
              <a:gdLst>
                <a:gd name="T0" fmla="*/ 20 w 368"/>
                <a:gd name="T1" fmla="*/ 89 h 89"/>
                <a:gd name="T2" fmla="*/ 3 w 368"/>
                <a:gd name="T3" fmla="*/ 76 h 89"/>
                <a:gd name="T4" fmla="*/ 15 w 368"/>
                <a:gd name="T5" fmla="*/ 54 h 89"/>
                <a:gd name="T6" fmla="*/ 350 w 368"/>
                <a:gd name="T7" fmla="*/ 0 h 89"/>
                <a:gd name="T8" fmla="*/ 368 w 368"/>
                <a:gd name="T9" fmla="*/ 18 h 89"/>
                <a:gd name="T10" fmla="*/ 350 w 368"/>
                <a:gd name="T11" fmla="*/ 36 h 89"/>
                <a:gd name="T12" fmla="*/ 26 w 368"/>
                <a:gd name="T13" fmla="*/ 88 h 89"/>
                <a:gd name="T14" fmla="*/ 20 w 368"/>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8" h="89">
                  <a:moveTo>
                    <a:pt x="20" y="89"/>
                  </a:moveTo>
                  <a:cubicBezTo>
                    <a:pt x="13" y="89"/>
                    <a:pt x="6" y="84"/>
                    <a:pt x="3" y="76"/>
                  </a:cubicBezTo>
                  <a:cubicBezTo>
                    <a:pt x="0" y="67"/>
                    <a:pt x="6" y="56"/>
                    <a:pt x="15" y="54"/>
                  </a:cubicBezTo>
                  <a:cubicBezTo>
                    <a:pt x="93" y="29"/>
                    <a:pt x="190" y="0"/>
                    <a:pt x="350" y="0"/>
                  </a:cubicBezTo>
                  <a:cubicBezTo>
                    <a:pt x="360" y="0"/>
                    <a:pt x="368" y="8"/>
                    <a:pt x="368" y="18"/>
                  </a:cubicBezTo>
                  <a:cubicBezTo>
                    <a:pt x="368" y="27"/>
                    <a:pt x="360" y="36"/>
                    <a:pt x="350" y="36"/>
                  </a:cubicBezTo>
                  <a:cubicBezTo>
                    <a:pt x="207" y="36"/>
                    <a:pt x="122" y="58"/>
                    <a:pt x="26" y="88"/>
                  </a:cubicBezTo>
                  <a:cubicBezTo>
                    <a:pt x="24" y="88"/>
                    <a:pt x="22" y="89"/>
                    <a:pt x="20"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9" name="Freeform 63">
              <a:extLst>
                <a:ext uri="{FF2B5EF4-FFF2-40B4-BE49-F238E27FC236}">
                  <a16:creationId xmlns:a16="http://schemas.microsoft.com/office/drawing/2014/main" id="{EA4EC643-F0C8-467F-86BF-F67F88426D24}"/>
                </a:ext>
              </a:extLst>
            </p:cNvPr>
            <p:cNvSpPr>
              <a:spLocks/>
            </p:cNvSpPr>
            <p:nvPr/>
          </p:nvSpPr>
          <p:spPr bwMode="auto">
            <a:xfrm>
              <a:off x="5707187" y="2217864"/>
              <a:ext cx="632618" cy="153252"/>
            </a:xfrm>
            <a:custGeom>
              <a:avLst/>
              <a:gdLst>
                <a:gd name="T0" fmla="*/ 348 w 368"/>
                <a:gd name="T1" fmla="*/ 89 h 89"/>
                <a:gd name="T2" fmla="*/ 342 w 368"/>
                <a:gd name="T3" fmla="*/ 88 h 89"/>
                <a:gd name="T4" fmla="*/ 18 w 368"/>
                <a:gd name="T5" fmla="*/ 36 h 89"/>
                <a:gd name="T6" fmla="*/ 0 w 368"/>
                <a:gd name="T7" fmla="*/ 18 h 89"/>
                <a:gd name="T8" fmla="*/ 18 w 368"/>
                <a:gd name="T9" fmla="*/ 0 h 89"/>
                <a:gd name="T10" fmla="*/ 353 w 368"/>
                <a:gd name="T11" fmla="*/ 54 h 89"/>
                <a:gd name="T12" fmla="*/ 365 w 368"/>
                <a:gd name="T13" fmla="*/ 76 h 89"/>
                <a:gd name="T14" fmla="*/ 348 w 368"/>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8" h="89">
                  <a:moveTo>
                    <a:pt x="348" y="89"/>
                  </a:moveTo>
                  <a:cubicBezTo>
                    <a:pt x="346" y="89"/>
                    <a:pt x="344" y="88"/>
                    <a:pt x="342" y="88"/>
                  </a:cubicBezTo>
                  <a:cubicBezTo>
                    <a:pt x="246" y="58"/>
                    <a:pt x="161" y="36"/>
                    <a:pt x="18" y="36"/>
                  </a:cubicBezTo>
                  <a:cubicBezTo>
                    <a:pt x="8" y="36"/>
                    <a:pt x="0" y="27"/>
                    <a:pt x="0" y="18"/>
                  </a:cubicBezTo>
                  <a:cubicBezTo>
                    <a:pt x="0" y="8"/>
                    <a:pt x="8" y="0"/>
                    <a:pt x="18" y="0"/>
                  </a:cubicBezTo>
                  <a:cubicBezTo>
                    <a:pt x="178" y="0"/>
                    <a:pt x="275" y="29"/>
                    <a:pt x="353" y="54"/>
                  </a:cubicBezTo>
                  <a:cubicBezTo>
                    <a:pt x="362" y="56"/>
                    <a:pt x="368" y="67"/>
                    <a:pt x="365" y="76"/>
                  </a:cubicBezTo>
                  <a:cubicBezTo>
                    <a:pt x="362" y="84"/>
                    <a:pt x="355" y="89"/>
                    <a:pt x="34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0" name="Freeform 64">
              <a:extLst>
                <a:ext uri="{FF2B5EF4-FFF2-40B4-BE49-F238E27FC236}">
                  <a16:creationId xmlns:a16="http://schemas.microsoft.com/office/drawing/2014/main" id="{7398F754-8EA4-43D1-9836-5CE3C6BE79B6}"/>
                </a:ext>
              </a:extLst>
            </p:cNvPr>
            <p:cNvSpPr>
              <a:spLocks/>
            </p:cNvSpPr>
            <p:nvPr/>
          </p:nvSpPr>
          <p:spPr bwMode="auto">
            <a:xfrm>
              <a:off x="4566877" y="3374879"/>
              <a:ext cx="1712644" cy="1037900"/>
            </a:xfrm>
            <a:custGeom>
              <a:avLst/>
              <a:gdLst>
                <a:gd name="T0" fmla="*/ 694 w 996"/>
                <a:gd name="T1" fmla="*/ 604 h 604"/>
                <a:gd name="T2" fmla="*/ 414 w 996"/>
                <a:gd name="T3" fmla="*/ 561 h 604"/>
                <a:gd name="T4" fmla="*/ 47 w 996"/>
                <a:gd name="T5" fmla="*/ 560 h 604"/>
                <a:gd name="T6" fmla="*/ 25 w 996"/>
                <a:gd name="T7" fmla="*/ 548 h 604"/>
                <a:gd name="T8" fmla="*/ 36 w 996"/>
                <a:gd name="T9" fmla="*/ 525 h 604"/>
                <a:gd name="T10" fmla="*/ 423 w 996"/>
                <a:gd name="T11" fmla="*/ 526 h 604"/>
                <a:gd name="T12" fmla="*/ 694 w 996"/>
                <a:gd name="T13" fmla="*/ 568 h 604"/>
                <a:gd name="T14" fmla="*/ 960 w 996"/>
                <a:gd name="T15" fmla="*/ 302 h 604"/>
                <a:gd name="T16" fmla="*/ 694 w 996"/>
                <a:gd name="T17" fmla="*/ 36 h 604"/>
                <a:gd name="T18" fmla="*/ 266 w 996"/>
                <a:gd name="T19" fmla="*/ 279 h 604"/>
                <a:gd name="T20" fmla="*/ 27 w 996"/>
                <a:gd name="T21" fmla="*/ 498 h 604"/>
                <a:gd name="T22" fmla="*/ 3 w 996"/>
                <a:gd name="T23" fmla="*/ 489 h 604"/>
                <a:gd name="T24" fmla="*/ 13 w 996"/>
                <a:gd name="T25" fmla="*/ 465 h 604"/>
                <a:gd name="T26" fmla="*/ 237 w 996"/>
                <a:gd name="T27" fmla="*/ 258 h 604"/>
                <a:gd name="T28" fmla="*/ 694 w 996"/>
                <a:gd name="T29" fmla="*/ 0 h 604"/>
                <a:gd name="T30" fmla="*/ 996 w 996"/>
                <a:gd name="T31" fmla="*/ 302 h 604"/>
                <a:gd name="T32" fmla="*/ 694 w 996"/>
                <a:gd name="T33" fmla="*/ 6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6" h="604">
                  <a:moveTo>
                    <a:pt x="694" y="604"/>
                  </a:moveTo>
                  <a:cubicBezTo>
                    <a:pt x="576" y="604"/>
                    <a:pt x="490" y="581"/>
                    <a:pt x="414" y="561"/>
                  </a:cubicBezTo>
                  <a:cubicBezTo>
                    <a:pt x="303" y="532"/>
                    <a:pt x="207" y="506"/>
                    <a:pt x="47" y="560"/>
                  </a:cubicBezTo>
                  <a:cubicBezTo>
                    <a:pt x="38" y="563"/>
                    <a:pt x="28" y="558"/>
                    <a:pt x="25" y="548"/>
                  </a:cubicBezTo>
                  <a:cubicBezTo>
                    <a:pt x="21" y="539"/>
                    <a:pt x="27" y="529"/>
                    <a:pt x="36" y="525"/>
                  </a:cubicBezTo>
                  <a:cubicBezTo>
                    <a:pt x="206" y="469"/>
                    <a:pt x="307" y="495"/>
                    <a:pt x="423" y="526"/>
                  </a:cubicBezTo>
                  <a:cubicBezTo>
                    <a:pt x="501" y="547"/>
                    <a:pt x="581" y="568"/>
                    <a:pt x="694" y="568"/>
                  </a:cubicBezTo>
                  <a:cubicBezTo>
                    <a:pt x="840" y="568"/>
                    <a:pt x="960" y="448"/>
                    <a:pt x="960" y="302"/>
                  </a:cubicBezTo>
                  <a:cubicBezTo>
                    <a:pt x="960" y="155"/>
                    <a:pt x="840" y="36"/>
                    <a:pt x="694" y="36"/>
                  </a:cubicBezTo>
                  <a:cubicBezTo>
                    <a:pt x="443" y="36"/>
                    <a:pt x="357" y="154"/>
                    <a:pt x="266" y="279"/>
                  </a:cubicBezTo>
                  <a:cubicBezTo>
                    <a:pt x="205" y="363"/>
                    <a:pt x="142" y="450"/>
                    <a:pt x="27" y="498"/>
                  </a:cubicBezTo>
                  <a:cubicBezTo>
                    <a:pt x="18" y="502"/>
                    <a:pt x="7" y="498"/>
                    <a:pt x="3" y="489"/>
                  </a:cubicBezTo>
                  <a:cubicBezTo>
                    <a:pt x="0" y="480"/>
                    <a:pt x="4" y="469"/>
                    <a:pt x="13" y="465"/>
                  </a:cubicBezTo>
                  <a:cubicBezTo>
                    <a:pt x="119" y="421"/>
                    <a:pt x="176" y="342"/>
                    <a:pt x="237" y="258"/>
                  </a:cubicBezTo>
                  <a:cubicBezTo>
                    <a:pt x="329" y="131"/>
                    <a:pt x="425" y="0"/>
                    <a:pt x="694" y="0"/>
                  </a:cubicBezTo>
                  <a:cubicBezTo>
                    <a:pt x="860" y="0"/>
                    <a:pt x="996" y="135"/>
                    <a:pt x="996" y="302"/>
                  </a:cubicBezTo>
                  <a:cubicBezTo>
                    <a:pt x="996" y="468"/>
                    <a:pt x="860" y="604"/>
                    <a:pt x="694" y="6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1" name="Freeform 65">
              <a:extLst>
                <a:ext uri="{FF2B5EF4-FFF2-40B4-BE49-F238E27FC236}">
                  <a16:creationId xmlns:a16="http://schemas.microsoft.com/office/drawing/2014/main" id="{9B4C44FF-A808-4D2A-8F1C-70250BF43BBC}"/>
                </a:ext>
              </a:extLst>
            </p:cNvPr>
            <p:cNvSpPr>
              <a:spLocks/>
            </p:cNvSpPr>
            <p:nvPr/>
          </p:nvSpPr>
          <p:spPr bwMode="auto">
            <a:xfrm>
              <a:off x="6260636" y="3557183"/>
              <a:ext cx="671839" cy="676923"/>
            </a:xfrm>
            <a:custGeom>
              <a:avLst/>
              <a:gdLst>
                <a:gd name="T0" fmla="*/ 371 w 391"/>
                <a:gd name="T1" fmla="*/ 394 h 394"/>
                <a:gd name="T2" fmla="*/ 364 w 391"/>
                <a:gd name="T3" fmla="*/ 392 h 394"/>
                <a:gd name="T4" fmla="*/ 125 w 391"/>
                <a:gd name="T5" fmla="*/ 173 h 394"/>
                <a:gd name="T6" fmla="*/ 8 w 391"/>
                <a:gd name="T7" fmla="*/ 34 h 394"/>
                <a:gd name="T8" fmla="*/ 6 w 391"/>
                <a:gd name="T9" fmla="*/ 8 h 394"/>
                <a:gd name="T10" fmla="*/ 32 w 391"/>
                <a:gd name="T11" fmla="*/ 7 h 394"/>
                <a:gd name="T12" fmla="*/ 154 w 391"/>
                <a:gd name="T13" fmla="*/ 152 h 394"/>
                <a:gd name="T14" fmla="*/ 378 w 391"/>
                <a:gd name="T15" fmla="*/ 359 h 394"/>
                <a:gd name="T16" fmla="*/ 388 w 391"/>
                <a:gd name="T17" fmla="*/ 383 h 394"/>
                <a:gd name="T18" fmla="*/ 371 w 391"/>
                <a:gd name="T19" fmla="*/ 394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 h="394">
                  <a:moveTo>
                    <a:pt x="371" y="394"/>
                  </a:moveTo>
                  <a:cubicBezTo>
                    <a:pt x="369" y="394"/>
                    <a:pt x="366" y="393"/>
                    <a:pt x="364" y="392"/>
                  </a:cubicBezTo>
                  <a:cubicBezTo>
                    <a:pt x="249" y="344"/>
                    <a:pt x="186" y="257"/>
                    <a:pt x="125" y="173"/>
                  </a:cubicBezTo>
                  <a:cubicBezTo>
                    <a:pt x="90" y="125"/>
                    <a:pt x="53" y="75"/>
                    <a:pt x="8" y="34"/>
                  </a:cubicBezTo>
                  <a:cubicBezTo>
                    <a:pt x="0" y="27"/>
                    <a:pt x="0" y="16"/>
                    <a:pt x="6" y="8"/>
                  </a:cubicBezTo>
                  <a:cubicBezTo>
                    <a:pt x="13" y="1"/>
                    <a:pt x="24" y="0"/>
                    <a:pt x="32" y="7"/>
                  </a:cubicBezTo>
                  <a:cubicBezTo>
                    <a:pt x="80" y="50"/>
                    <a:pt x="118" y="102"/>
                    <a:pt x="154" y="152"/>
                  </a:cubicBezTo>
                  <a:cubicBezTo>
                    <a:pt x="215" y="236"/>
                    <a:pt x="272" y="315"/>
                    <a:pt x="378" y="359"/>
                  </a:cubicBezTo>
                  <a:cubicBezTo>
                    <a:pt x="387" y="363"/>
                    <a:pt x="391" y="374"/>
                    <a:pt x="388" y="383"/>
                  </a:cubicBezTo>
                  <a:cubicBezTo>
                    <a:pt x="385" y="390"/>
                    <a:pt x="378" y="394"/>
                    <a:pt x="371" y="3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2" name="Freeform 66">
              <a:extLst>
                <a:ext uri="{FF2B5EF4-FFF2-40B4-BE49-F238E27FC236}">
                  <a16:creationId xmlns:a16="http://schemas.microsoft.com/office/drawing/2014/main" id="{B39BDA46-722E-49C4-93CB-BC2F4E28AA82}"/>
                </a:ext>
              </a:extLst>
            </p:cNvPr>
            <p:cNvSpPr>
              <a:spLocks noEditPoints="1"/>
            </p:cNvSpPr>
            <p:nvPr/>
          </p:nvSpPr>
          <p:spPr bwMode="auto">
            <a:xfrm>
              <a:off x="4888633" y="3498352"/>
              <a:ext cx="1266688" cy="790954"/>
            </a:xfrm>
            <a:custGeom>
              <a:avLst/>
              <a:gdLst>
                <a:gd name="T0" fmla="*/ 507 w 737"/>
                <a:gd name="T1" fmla="*/ 460 h 460"/>
                <a:gd name="T2" fmla="*/ 245 w 737"/>
                <a:gd name="T3" fmla="*/ 419 h 460"/>
                <a:gd name="T4" fmla="*/ 20 w 737"/>
                <a:gd name="T5" fmla="*/ 385 h 460"/>
                <a:gd name="T6" fmla="*/ 3 w 737"/>
                <a:gd name="T7" fmla="*/ 374 h 460"/>
                <a:gd name="T8" fmla="*/ 7 w 737"/>
                <a:gd name="T9" fmla="*/ 354 h 460"/>
                <a:gd name="T10" fmla="*/ 108 w 737"/>
                <a:gd name="T11" fmla="*/ 228 h 460"/>
                <a:gd name="T12" fmla="*/ 507 w 737"/>
                <a:gd name="T13" fmla="*/ 0 h 460"/>
                <a:gd name="T14" fmla="*/ 737 w 737"/>
                <a:gd name="T15" fmla="*/ 230 h 460"/>
                <a:gd name="T16" fmla="*/ 507 w 737"/>
                <a:gd name="T17" fmla="*/ 460 h 460"/>
                <a:gd name="T18" fmla="*/ 60 w 737"/>
                <a:gd name="T19" fmla="*/ 349 h 460"/>
                <a:gd name="T20" fmla="*/ 255 w 737"/>
                <a:gd name="T21" fmla="*/ 385 h 460"/>
                <a:gd name="T22" fmla="*/ 507 w 737"/>
                <a:gd name="T23" fmla="*/ 424 h 460"/>
                <a:gd name="T24" fmla="*/ 701 w 737"/>
                <a:gd name="T25" fmla="*/ 230 h 460"/>
                <a:gd name="T26" fmla="*/ 507 w 737"/>
                <a:gd name="T27" fmla="*/ 36 h 460"/>
                <a:gd name="T28" fmla="*/ 137 w 737"/>
                <a:gd name="T29" fmla="*/ 249 h 460"/>
                <a:gd name="T30" fmla="*/ 60 w 737"/>
                <a:gd name="T31" fmla="*/ 349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7" h="460">
                  <a:moveTo>
                    <a:pt x="507" y="460"/>
                  </a:moveTo>
                  <a:cubicBezTo>
                    <a:pt x="399" y="460"/>
                    <a:pt x="321" y="439"/>
                    <a:pt x="245" y="419"/>
                  </a:cubicBezTo>
                  <a:cubicBezTo>
                    <a:pt x="173" y="400"/>
                    <a:pt x="104" y="382"/>
                    <a:pt x="20" y="385"/>
                  </a:cubicBezTo>
                  <a:cubicBezTo>
                    <a:pt x="13" y="385"/>
                    <a:pt x="6" y="380"/>
                    <a:pt x="3" y="374"/>
                  </a:cubicBezTo>
                  <a:cubicBezTo>
                    <a:pt x="0" y="367"/>
                    <a:pt x="2" y="359"/>
                    <a:pt x="7" y="354"/>
                  </a:cubicBezTo>
                  <a:cubicBezTo>
                    <a:pt x="46" y="314"/>
                    <a:pt x="78" y="270"/>
                    <a:pt x="108" y="228"/>
                  </a:cubicBezTo>
                  <a:cubicBezTo>
                    <a:pt x="192" y="113"/>
                    <a:pt x="292" y="0"/>
                    <a:pt x="507" y="0"/>
                  </a:cubicBezTo>
                  <a:cubicBezTo>
                    <a:pt x="633" y="0"/>
                    <a:pt x="737" y="103"/>
                    <a:pt x="737" y="230"/>
                  </a:cubicBezTo>
                  <a:cubicBezTo>
                    <a:pt x="737" y="357"/>
                    <a:pt x="633" y="460"/>
                    <a:pt x="507" y="460"/>
                  </a:cubicBezTo>
                  <a:close/>
                  <a:moveTo>
                    <a:pt x="60" y="349"/>
                  </a:moveTo>
                  <a:cubicBezTo>
                    <a:pt x="131" y="352"/>
                    <a:pt x="191" y="368"/>
                    <a:pt x="255" y="385"/>
                  </a:cubicBezTo>
                  <a:cubicBezTo>
                    <a:pt x="328" y="404"/>
                    <a:pt x="403" y="424"/>
                    <a:pt x="507" y="424"/>
                  </a:cubicBezTo>
                  <a:cubicBezTo>
                    <a:pt x="614" y="424"/>
                    <a:pt x="701" y="337"/>
                    <a:pt x="701" y="230"/>
                  </a:cubicBezTo>
                  <a:cubicBezTo>
                    <a:pt x="701" y="123"/>
                    <a:pt x="614" y="36"/>
                    <a:pt x="507" y="36"/>
                  </a:cubicBezTo>
                  <a:cubicBezTo>
                    <a:pt x="309" y="36"/>
                    <a:pt x="219" y="137"/>
                    <a:pt x="137" y="249"/>
                  </a:cubicBezTo>
                  <a:cubicBezTo>
                    <a:pt x="114" y="282"/>
                    <a:pt x="89" y="316"/>
                    <a:pt x="60" y="3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3" name="Freeform 67">
              <a:extLst>
                <a:ext uri="{FF2B5EF4-FFF2-40B4-BE49-F238E27FC236}">
                  <a16:creationId xmlns:a16="http://schemas.microsoft.com/office/drawing/2014/main" id="{DBF256C0-104C-4D45-AE76-FF8A134599A7}"/>
                </a:ext>
              </a:extLst>
            </p:cNvPr>
            <p:cNvSpPr>
              <a:spLocks noEditPoints="1"/>
            </p:cNvSpPr>
            <p:nvPr/>
          </p:nvSpPr>
          <p:spPr bwMode="auto">
            <a:xfrm>
              <a:off x="5134127" y="3622551"/>
              <a:ext cx="897722" cy="542555"/>
            </a:xfrm>
            <a:custGeom>
              <a:avLst/>
              <a:gdLst>
                <a:gd name="T0" fmla="*/ 364 w 522"/>
                <a:gd name="T1" fmla="*/ 316 h 316"/>
                <a:gd name="T2" fmla="*/ 121 w 522"/>
                <a:gd name="T3" fmla="*/ 278 h 316"/>
                <a:gd name="T4" fmla="*/ 16 w 522"/>
                <a:gd name="T5" fmla="*/ 253 h 316"/>
                <a:gd name="T6" fmla="*/ 2 w 522"/>
                <a:gd name="T7" fmla="*/ 242 h 316"/>
                <a:gd name="T8" fmla="*/ 5 w 522"/>
                <a:gd name="T9" fmla="*/ 224 h 316"/>
                <a:gd name="T10" fmla="*/ 24 w 522"/>
                <a:gd name="T11" fmla="*/ 199 h 316"/>
                <a:gd name="T12" fmla="*/ 364 w 522"/>
                <a:gd name="T13" fmla="*/ 0 h 316"/>
                <a:gd name="T14" fmla="*/ 522 w 522"/>
                <a:gd name="T15" fmla="*/ 158 h 316"/>
                <a:gd name="T16" fmla="*/ 364 w 522"/>
                <a:gd name="T17" fmla="*/ 316 h 316"/>
                <a:gd name="T18" fmla="*/ 50 w 522"/>
                <a:gd name="T19" fmla="*/ 223 h 316"/>
                <a:gd name="T20" fmla="*/ 130 w 522"/>
                <a:gd name="T21" fmla="*/ 243 h 316"/>
                <a:gd name="T22" fmla="*/ 364 w 522"/>
                <a:gd name="T23" fmla="*/ 280 h 316"/>
                <a:gd name="T24" fmla="*/ 486 w 522"/>
                <a:gd name="T25" fmla="*/ 158 h 316"/>
                <a:gd name="T26" fmla="*/ 364 w 522"/>
                <a:gd name="T27" fmla="*/ 36 h 316"/>
                <a:gd name="T28" fmla="*/ 53 w 522"/>
                <a:gd name="T29" fmla="*/ 220 h 316"/>
                <a:gd name="T30" fmla="*/ 50 w 522"/>
                <a:gd name="T31"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2" h="316">
                  <a:moveTo>
                    <a:pt x="364" y="316"/>
                  </a:moveTo>
                  <a:cubicBezTo>
                    <a:pt x="265" y="316"/>
                    <a:pt x="195" y="297"/>
                    <a:pt x="121" y="278"/>
                  </a:cubicBezTo>
                  <a:cubicBezTo>
                    <a:pt x="87" y="269"/>
                    <a:pt x="52" y="260"/>
                    <a:pt x="16" y="253"/>
                  </a:cubicBezTo>
                  <a:cubicBezTo>
                    <a:pt x="10" y="252"/>
                    <a:pt x="5" y="247"/>
                    <a:pt x="2" y="242"/>
                  </a:cubicBezTo>
                  <a:cubicBezTo>
                    <a:pt x="0" y="236"/>
                    <a:pt x="1" y="229"/>
                    <a:pt x="5" y="224"/>
                  </a:cubicBezTo>
                  <a:cubicBezTo>
                    <a:pt x="11" y="216"/>
                    <a:pt x="17" y="207"/>
                    <a:pt x="24" y="199"/>
                  </a:cubicBezTo>
                  <a:cubicBezTo>
                    <a:pt x="110" y="79"/>
                    <a:pt x="201" y="0"/>
                    <a:pt x="364" y="0"/>
                  </a:cubicBezTo>
                  <a:cubicBezTo>
                    <a:pt x="451" y="0"/>
                    <a:pt x="522" y="71"/>
                    <a:pt x="522" y="158"/>
                  </a:cubicBezTo>
                  <a:cubicBezTo>
                    <a:pt x="522" y="245"/>
                    <a:pt x="451" y="316"/>
                    <a:pt x="364" y="316"/>
                  </a:cubicBezTo>
                  <a:close/>
                  <a:moveTo>
                    <a:pt x="50" y="223"/>
                  </a:moveTo>
                  <a:cubicBezTo>
                    <a:pt x="78" y="229"/>
                    <a:pt x="104" y="236"/>
                    <a:pt x="130" y="243"/>
                  </a:cubicBezTo>
                  <a:cubicBezTo>
                    <a:pt x="202" y="262"/>
                    <a:pt x="270" y="280"/>
                    <a:pt x="364" y="280"/>
                  </a:cubicBezTo>
                  <a:cubicBezTo>
                    <a:pt x="431" y="280"/>
                    <a:pt x="486" y="225"/>
                    <a:pt x="486" y="158"/>
                  </a:cubicBezTo>
                  <a:cubicBezTo>
                    <a:pt x="486" y="90"/>
                    <a:pt x="431" y="36"/>
                    <a:pt x="364" y="36"/>
                  </a:cubicBezTo>
                  <a:cubicBezTo>
                    <a:pt x="216" y="36"/>
                    <a:pt x="135" y="106"/>
                    <a:pt x="53" y="220"/>
                  </a:cubicBezTo>
                  <a:cubicBezTo>
                    <a:pt x="52" y="221"/>
                    <a:pt x="51" y="222"/>
                    <a:pt x="50" y="2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4" name="Freeform 68">
              <a:extLst>
                <a:ext uri="{FF2B5EF4-FFF2-40B4-BE49-F238E27FC236}">
                  <a16:creationId xmlns:a16="http://schemas.microsoft.com/office/drawing/2014/main" id="{4C98471A-9711-46A2-8D24-0ED64CC0C41D}"/>
                </a:ext>
              </a:extLst>
            </p:cNvPr>
            <p:cNvSpPr>
              <a:spLocks noEditPoints="1"/>
            </p:cNvSpPr>
            <p:nvPr/>
          </p:nvSpPr>
          <p:spPr bwMode="auto">
            <a:xfrm>
              <a:off x="5345483" y="3746024"/>
              <a:ext cx="562892" cy="295609"/>
            </a:xfrm>
            <a:custGeom>
              <a:avLst/>
              <a:gdLst>
                <a:gd name="T0" fmla="*/ 241 w 327"/>
                <a:gd name="T1" fmla="*/ 172 h 172"/>
                <a:gd name="T2" fmla="*/ 16 w 327"/>
                <a:gd name="T3" fmla="*/ 136 h 172"/>
                <a:gd name="T4" fmla="*/ 14 w 327"/>
                <a:gd name="T5" fmla="*/ 136 h 172"/>
                <a:gd name="T6" fmla="*/ 2 w 327"/>
                <a:gd name="T7" fmla="*/ 124 h 172"/>
                <a:gd name="T8" fmla="*/ 5 w 327"/>
                <a:gd name="T9" fmla="*/ 107 h 172"/>
                <a:gd name="T10" fmla="*/ 241 w 327"/>
                <a:gd name="T11" fmla="*/ 0 h 172"/>
                <a:gd name="T12" fmla="*/ 327 w 327"/>
                <a:gd name="T13" fmla="*/ 86 h 172"/>
                <a:gd name="T14" fmla="*/ 241 w 327"/>
                <a:gd name="T15" fmla="*/ 172 h 172"/>
                <a:gd name="T16" fmla="*/ 53 w 327"/>
                <a:gd name="T17" fmla="*/ 109 h 172"/>
                <a:gd name="T18" fmla="*/ 241 w 327"/>
                <a:gd name="T19" fmla="*/ 136 h 172"/>
                <a:gd name="T20" fmla="*/ 291 w 327"/>
                <a:gd name="T21" fmla="*/ 86 h 172"/>
                <a:gd name="T22" fmla="*/ 241 w 327"/>
                <a:gd name="T23" fmla="*/ 36 h 172"/>
                <a:gd name="T24" fmla="*/ 53 w 327"/>
                <a:gd name="T25" fmla="*/ 109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7" h="172">
                  <a:moveTo>
                    <a:pt x="241" y="172"/>
                  </a:moveTo>
                  <a:cubicBezTo>
                    <a:pt x="151" y="172"/>
                    <a:pt x="89" y="155"/>
                    <a:pt x="16" y="136"/>
                  </a:cubicBezTo>
                  <a:cubicBezTo>
                    <a:pt x="14" y="136"/>
                    <a:pt x="14" y="136"/>
                    <a:pt x="14" y="136"/>
                  </a:cubicBezTo>
                  <a:cubicBezTo>
                    <a:pt x="9" y="134"/>
                    <a:pt x="4" y="130"/>
                    <a:pt x="2" y="124"/>
                  </a:cubicBezTo>
                  <a:cubicBezTo>
                    <a:pt x="0" y="118"/>
                    <a:pt x="1" y="112"/>
                    <a:pt x="5" y="107"/>
                  </a:cubicBezTo>
                  <a:cubicBezTo>
                    <a:pt x="14" y="96"/>
                    <a:pt x="95" y="0"/>
                    <a:pt x="241" y="0"/>
                  </a:cubicBezTo>
                  <a:cubicBezTo>
                    <a:pt x="288" y="0"/>
                    <a:pt x="327" y="38"/>
                    <a:pt x="327" y="86"/>
                  </a:cubicBezTo>
                  <a:cubicBezTo>
                    <a:pt x="327" y="133"/>
                    <a:pt x="288" y="172"/>
                    <a:pt x="241" y="172"/>
                  </a:cubicBezTo>
                  <a:close/>
                  <a:moveTo>
                    <a:pt x="53" y="109"/>
                  </a:moveTo>
                  <a:cubicBezTo>
                    <a:pt x="112" y="124"/>
                    <a:pt x="167" y="136"/>
                    <a:pt x="241" y="136"/>
                  </a:cubicBezTo>
                  <a:cubicBezTo>
                    <a:pt x="268" y="136"/>
                    <a:pt x="291" y="113"/>
                    <a:pt x="291" y="86"/>
                  </a:cubicBezTo>
                  <a:cubicBezTo>
                    <a:pt x="291" y="58"/>
                    <a:pt x="268" y="36"/>
                    <a:pt x="241" y="36"/>
                  </a:cubicBezTo>
                  <a:cubicBezTo>
                    <a:pt x="146" y="36"/>
                    <a:pt x="83" y="81"/>
                    <a:pt x="53"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5" name="Freeform 69">
              <a:extLst>
                <a:ext uri="{FF2B5EF4-FFF2-40B4-BE49-F238E27FC236}">
                  <a16:creationId xmlns:a16="http://schemas.microsoft.com/office/drawing/2014/main" id="{16CCF642-F7E5-4CCE-926C-ECC3275E1BD6}"/>
                </a:ext>
              </a:extLst>
            </p:cNvPr>
            <p:cNvSpPr>
              <a:spLocks/>
            </p:cNvSpPr>
            <p:nvPr/>
          </p:nvSpPr>
          <p:spPr bwMode="auto">
            <a:xfrm>
              <a:off x="6260636" y="3838992"/>
              <a:ext cx="661670" cy="522218"/>
            </a:xfrm>
            <a:custGeom>
              <a:avLst/>
              <a:gdLst>
                <a:gd name="T0" fmla="*/ 366 w 385"/>
                <a:gd name="T1" fmla="*/ 304 h 304"/>
                <a:gd name="T2" fmla="*/ 364 w 385"/>
                <a:gd name="T3" fmla="*/ 304 h 304"/>
                <a:gd name="T4" fmla="*/ 90 w 385"/>
                <a:gd name="T5" fmla="*/ 84 h 304"/>
                <a:gd name="T6" fmla="*/ 33 w 385"/>
                <a:gd name="T7" fmla="*/ 232 h 304"/>
                <a:gd name="T8" fmla="*/ 8 w 385"/>
                <a:gd name="T9" fmla="*/ 233 h 304"/>
                <a:gd name="T10" fmla="*/ 6 w 385"/>
                <a:gd name="T11" fmla="*/ 208 h 304"/>
                <a:gd name="T12" fmla="*/ 52 w 385"/>
                <a:gd name="T13" fmla="*/ 23 h 304"/>
                <a:gd name="T14" fmla="*/ 62 w 385"/>
                <a:gd name="T15" fmla="*/ 3 h 304"/>
                <a:gd name="T16" fmla="*/ 84 w 385"/>
                <a:gd name="T17" fmla="*/ 8 h 304"/>
                <a:gd name="T18" fmla="*/ 110 w 385"/>
                <a:gd name="T19" fmla="*/ 48 h 304"/>
                <a:gd name="T20" fmla="*/ 368 w 385"/>
                <a:gd name="T21" fmla="*/ 268 h 304"/>
                <a:gd name="T22" fmla="*/ 384 w 385"/>
                <a:gd name="T23" fmla="*/ 288 h 304"/>
                <a:gd name="T24" fmla="*/ 366 w 385"/>
                <a:gd name="T25"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5" h="304">
                  <a:moveTo>
                    <a:pt x="366" y="304"/>
                  </a:moveTo>
                  <a:cubicBezTo>
                    <a:pt x="366" y="304"/>
                    <a:pt x="365" y="304"/>
                    <a:pt x="364" y="304"/>
                  </a:cubicBezTo>
                  <a:cubicBezTo>
                    <a:pt x="229" y="289"/>
                    <a:pt x="141" y="164"/>
                    <a:pt x="90" y="84"/>
                  </a:cubicBezTo>
                  <a:cubicBezTo>
                    <a:pt x="87" y="128"/>
                    <a:pt x="75" y="185"/>
                    <a:pt x="33" y="232"/>
                  </a:cubicBezTo>
                  <a:cubicBezTo>
                    <a:pt x="26" y="239"/>
                    <a:pt x="15" y="240"/>
                    <a:pt x="8" y="233"/>
                  </a:cubicBezTo>
                  <a:cubicBezTo>
                    <a:pt x="0" y="226"/>
                    <a:pt x="0" y="215"/>
                    <a:pt x="6" y="208"/>
                  </a:cubicBezTo>
                  <a:cubicBezTo>
                    <a:pt x="72" y="135"/>
                    <a:pt x="52" y="24"/>
                    <a:pt x="52" y="23"/>
                  </a:cubicBezTo>
                  <a:cubicBezTo>
                    <a:pt x="50" y="15"/>
                    <a:pt x="55" y="7"/>
                    <a:pt x="62" y="3"/>
                  </a:cubicBezTo>
                  <a:cubicBezTo>
                    <a:pt x="70" y="0"/>
                    <a:pt x="78" y="2"/>
                    <a:pt x="84" y="8"/>
                  </a:cubicBezTo>
                  <a:cubicBezTo>
                    <a:pt x="91" y="17"/>
                    <a:pt x="99" y="31"/>
                    <a:pt x="110" y="48"/>
                  </a:cubicBezTo>
                  <a:cubicBezTo>
                    <a:pt x="155" y="120"/>
                    <a:pt x="240" y="254"/>
                    <a:pt x="368" y="268"/>
                  </a:cubicBezTo>
                  <a:cubicBezTo>
                    <a:pt x="378" y="270"/>
                    <a:pt x="385" y="279"/>
                    <a:pt x="384" y="288"/>
                  </a:cubicBezTo>
                  <a:cubicBezTo>
                    <a:pt x="383" y="298"/>
                    <a:pt x="375" y="304"/>
                    <a:pt x="366" y="3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86" name="Group 85">
            <a:extLst>
              <a:ext uri="{FF2B5EF4-FFF2-40B4-BE49-F238E27FC236}">
                <a16:creationId xmlns:a16="http://schemas.microsoft.com/office/drawing/2014/main" id="{83826453-1E76-484C-8C53-0810D7EFE8B0}"/>
              </a:ext>
            </a:extLst>
          </p:cNvPr>
          <p:cNvGrpSpPr/>
          <p:nvPr/>
        </p:nvGrpSpPr>
        <p:grpSpPr>
          <a:xfrm>
            <a:off x="4980735" y="2092447"/>
            <a:ext cx="582276" cy="579689"/>
            <a:chOff x="1749729" y="3638263"/>
            <a:chExt cx="1250349" cy="1244793"/>
          </a:xfrm>
        </p:grpSpPr>
        <p:sp>
          <p:nvSpPr>
            <p:cNvPr id="87" name="Freeform 763">
              <a:extLst>
                <a:ext uri="{FF2B5EF4-FFF2-40B4-BE49-F238E27FC236}">
                  <a16:creationId xmlns:a16="http://schemas.microsoft.com/office/drawing/2014/main" id="{498FADAE-42C0-4A24-8542-083EE136D9FC}"/>
                </a:ext>
              </a:extLst>
            </p:cNvPr>
            <p:cNvSpPr>
              <a:spLocks/>
            </p:cNvSpPr>
            <p:nvPr/>
          </p:nvSpPr>
          <p:spPr bwMode="auto">
            <a:xfrm>
              <a:off x="1749729" y="3638263"/>
              <a:ext cx="1250349" cy="1244793"/>
            </a:xfrm>
            <a:custGeom>
              <a:avLst/>
              <a:gdLst>
                <a:gd name="T0" fmla="*/ 558 w 609"/>
                <a:gd name="T1" fmla="*/ 80 h 607"/>
                <a:gd name="T2" fmla="*/ 305 w 609"/>
                <a:gd name="T3" fmla="*/ 0 h 607"/>
                <a:gd name="T4" fmla="*/ 51 w 609"/>
                <a:gd name="T5" fmla="*/ 80 h 607"/>
                <a:gd name="T6" fmla="*/ 305 w 609"/>
                <a:gd name="T7" fmla="*/ 607 h 607"/>
                <a:gd name="T8" fmla="*/ 558 w 609"/>
                <a:gd name="T9" fmla="*/ 80 h 607"/>
              </a:gdLst>
              <a:ahLst/>
              <a:cxnLst>
                <a:cxn ang="0">
                  <a:pos x="T0" y="T1"/>
                </a:cxn>
                <a:cxn ang="0">
                  <a:pos x="T2" y="T3"/>
                </a:cxn>
                <a:cxn ang="0">
                  <a:pos x="T4" y="T5"/>
                </a:cxn>
                <a:cxn ang="0">
                  <a:pos x="T6" y="T7"/>
                </a:cxn>
                <a:cxn ang="0">
                  <a:pos x="T8" y="T9"/>
                </a:cxn>
              </a:cxnLst>
              <a:rect l="0" t="0" r="r" b="b"/>
              <a:pathLst>
                <a:path w="609" h="607">
                  <a:moveTo>
                    <a:pt x="558" y="80"/>
                  </a:moveTo>
                  <a:cubicBezTo>
                    <a:pt x="397" y="93"/>
                    <a:pt x="305" y="0"/>
                    <a:pt x="305" y="0"/>
                  </a:cubicBezTo>
                  <a:cubicBezTo>
                    <a:pt x="305" y="0"/>
                    <a:pt x="213" y="93"/>
                    <a:pt x="51" y="80"/>
                  </a:cubicBezTo>
                  <a:cubicBezTo>
                    <a:pt x="51" y="80"/>
                    <a:pt x="0" y="511"/>
                    <a:pt x="305" y="607"/>
                  </a:cubicBezTo>
                  <a:cubicBezTo>
                    <a:pt x="609" y="511"/>
                    <a:pt x="558" y="80"/>
                    <a:pt x="558" y="80"/>
                  </a:cubicBezTo>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88" name="Freeform 764">
              <a:extLst>
                <a:ext uri="{FF2B5EF4-FFF2-40B4-BE49-F238E27FC236}">
                  <a16:creationId xmlns:a16="http://schemas.microsoft.com/office/drawing/2014/main" id="{3AA6E36C-78A0-4AA7-96F0-A5E92543CAFB}"/>
                </a:ext>
              </a:extLst>
            </p:cNvPr>
            <p:cNvSpPr>
              <a:spLocks/>
            </p:cNvSpPr>
            <p:nvPr/>
          </p:nvSpPr>
          <p:spPr bwMode="auto">
            <a:xfrm>
              <a:off x="1908107" y="3767466"/>
              <a:ext cx="933594" cy="1010005"/>
            </a:xfrm>
            <a:custGeom>
              <a:avLst/>
              <a:gdLst>
                <a:gd name="T0" fmla="*/ 440 w 455"/>
                <a:gd name="T1" fmla="*/ 67 h 493"/>
                <a:gd name="T2" fmla="*/ 228 w 455"/>
                <a:gd name="T3" fmla="*/ 0 h 493"/>
                <a:gd name="T4" fmla="*/ 16 w 455"/>
                <a:gd name="T5" fmla="*/ 67 h 493"/>
                <a:gd name="T6" fmla="*/ 228 w 455"/>
                <a:gd name="T7" fmla="*/ 493 h 493"/>
                <a:gd name="T8" fmla="*/ 440 w 455"/>
                <a:gd name="T9" fmla="*/ 67 h 493"/>
              </a:gdLst>
              <a:ahLst/>
              <a:cxnLst>
                <a:cxn ang="0">
                  <a:pos x="T0" y="T1"/>
                </a:cxn>
                <a:cxn ang="0">
                  <a:pos x="T2" y="T3"/>
                </a:cxn>
                <a:cxn ang="0">
                  <a:pos x="T4" y="T5"/>
                </a:cxn>
                <a:cxn ang="0">
                  <a:pos x="T6" y="T7"/>
                </a:cxn>
                <a:cxn ang="0">
                  <a:pos x="T8" y="T9"/>
                </a:cxn>
              </a:cxnLst>
              <a:rect l="0" t="0" r="r" b="b"/>
              <a:pathLst>
                <a:path w="455" h="493">
                  <a:moveTo>
                    <a:pt x="440" y="67"/>
                  </a:moveTo>
                  <a:cubicBezTo>
                    <a:pt x="324" y="67"/>
                    <a:pt x="228" y="0"/>
                    <a:pt x="228" y="0"/>
                  </a:cubicBezTo>
                  <a:cubicBezTo>
                    <a:pt x="228" y="0"/>
                    <a:pt x="131" y="67"/>
                    <a:pt x="16" y="67"/>
                  </a:cubicBezTo>
                  <a:cubicBezTo>
                    <a:pt x="16" y="67"/>
                    <a:pt x="0" y="414"/>
                    <a:pt x="228" y="493"/>
                  </a:cubicBezTo>
                  <a:cubicBezTo>
                    <a:pt x="455" y="414"/>
                    <a:pt x="440" y="67"/>
                    <a:pt x="440" y="67"/>
                  </a:cubicBezTo>
                </a:path>
              </a:pathLst>
            </a:custGeom>
            <a:solidFill>
              <a:schemeClr val="accent5">
                <a:lumMod val="75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89" name="Freeform 765">
              <a:extLst>
                <a:ext uri="{FF2B5EF4-FFF2-40B4-BE49-F238E27FC236}">
                  <a16:creationId xmlns:a16="http://schemas.microsoft.com/office/drawing/2014/main" id="{83DA0BA2-9922-4F8F-95D5-D1733E9B72A2}"/>
                </a:ext>
              </a:extLst>
            </p:cNvPr>
            <p:cNvSpPr>
              <a:spLocks/>
            </p:cNvSpPr>
            <p:nvPr/>
          </p:nvSpPr>
          <p:spPr bwMode="auto">
            <a:xfrm>
              <a:off x="1933114" y="3792473"/>
              <a:ext cx="883580" cy="958601"/>
            </a:xfrm>
            <a:custGeom>
              <a:avLst/>
              <a:gdLst>
                <a:gd name="T0" fmla="*/ 417 w 431"/>
                <a:gd name="T1" fmla="*/ 64 h 468"/>
                <a:gd name="T2" fmla="*/ 216 w 431"/>
                <a:gd name="T3" fmla="*/ 0 h 468"/>
                <a:gd name="T4" fmla="*/ 15 w 431"/>
                <a:gd name="T5" fmla="*/ 64 h 468"/>
                <a:gd name="T6" fmla="*/ 216 w 431"/>
                <a:gd name="T7" fmla="*/ 468 h 468"/>
                <a:gd name="T8" fmla="*/ 417 w 431"/>
                <a:gd name="T9" fmla="*/ 64 h 468"/>
              </a:gdLst>
              <a:ahLst/>
              <a:cxnLst>
                <a:cxn ang="0">
                  <a:pos x="T0" y="T1"/>
                </a:cxn>
                <a:cxn ang="0">
                  <a:pos x="T2" y="T3"/>
                </a:cxn>
                <a:cxn ang="0">
                  <a:pos x="T4" y="T5"/>
                </a:cxn>
                <a:cxn ang="0">
                  <a:pos x="T6" y="T7"/>
                </a:cxn>
                <a:cxn ang="0">
                  <a:pos x="T8" y="T9"/>
                </a:cxn>
              </a:cxnLst>
              <a:rect l="0" t="0" r="r" b="b"/>
              <a:pathLst>
                <a:path w="431" h="468">
                  <a:moveTo>
                    <a:pt x="417" y="64"/>
                  </a:moveTo>
                  <a:cubicBezTo>
                    <a:pt x="307" y="64"/>
                    <a:pt x="216" y="0"/>
                    <a:pt x="216" y="0"/>
                  </a:cubicBezTo>
                  <a:cubicBezTo>
                    <a:pt x="216" y="0"/>
                    <a:pt x="124" y="64"/>
                    <a:pt x="15" y="64"/>
                  </a:cubicBezTo>
                  <a:cubicBezTo>
                    <a:pt x="15" y="64"/>
                    <a:pt x="0" y="393"/>
                    <a:pt x="216" y="468"/>
                  </a:cubicBezTo>
                  <a:cubicBezTo>
                    <a:pt x="431" y="393"/>
                    <a:pt x="417" y="64"/>
                    <a:pt x="417" y="64"/>
                  </a:cubicBezTo>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90" name="Freeform 766">
              <a:extLst>
                <a:ext uri="{FF2B5EF4-FFF2-40B4-BE49-F238E27FC236}">
                  <a16:creationId xmlns:a16="http://schemas.microsoft.com/office/drawing/2014/main" id="{A628EDC1-4C8E-4934-A771-CCF7149AC9E6}"/>
                </a:ext>
              </a:extLst>
            </p:cNvPr>
            <p:cNvSpPr>
              <a:spLocks/>
            </p:cNvSpPr>
            <p:nvPr/>
          </p:nvSpPr>
          <p:spPr bwMode="auto">
            <a:xfrm>
              <a:off x="1977571" y="4259270"/>
              <a:ext cx="398723" cy="518200"/>
            </a:xfrm>
            <a:custGeom>
              <a:avLst/>
              <a:gdLst>
                <a:gd name="T0" fmla="*/ 10 w 194"/>
                <a:gd name="T1" fmla="*/ 0 h 253"/>
                <a:gd name="T2" fmla="*/ 0 w 194"/>
                <a:gd name="T3" fmla="*/ 0 h 253"/>
                <a:gd name="T4" fmla="*/ 194 w 194"/>
                <a:gd name="T5" fmla="*/ 253 h 253"/>
                <a:gd name="T6" fmla="*/ 194 w 194"/>
                <a:gd name="T7" fmla="*/ 253 h 253"/>
                <a:gd name="T8" fmla="*/ 194 w 194"/>
                <a:gd name="T9" fmla="*/ 240 h 253"/>
                <a:gd name="T10" fmla="*/ 194 w 194"/>
                <a:gd name="T11" fmla="*/ 240 h 253"/>
                <a:gd name="T12" fmla="*/ 10 w 194"/>
                <a:gd name="T13" fmla="*/ 0 h 253"/>
              </a:gdLst>
              <a:ahLst/>
              <a:cxnLst>
                <a:cxn ang="0">
                  <a:pos x="T0" y="T1"/>
                </a:cxn>
                <a:cxn ang="0">
                  <a:pos x="T2" y="T3"/>
                </a:cxn>
                <a:cxn ang="0">
                  <a:pos x="T4" y="T5"/>
                </a:cxn>
                <a:cxn ang="0">
                  <a:pos x="T6" y="T7"/>
                </a:cxn>
                <a:cxn ang="0">
                  <a:pos x="T8" y="T9"/>
                </a:cxn>
                <a:cxn ang="0">
                  <a:pos x="T10" y="T11"/>
                </a:cxn>
                <a:cxn ang="0">
                  <a:pos x="T12" y="T13"/>
                </a:cxn>
              </a:cxnLst>
              <a:rect l="0" t="0" r="r" b="b"/>
              <a:pathLst>
                <a:path w="194" h="253">
                  <a:moveTo>
                    <a:pt x="10" y="0"/>
                  </a:moveTo>
                  <a:cubicBezTo>
                    <a:pt x="0" y="0"/>
                    <a:pt x="0" y="0"/>
                    <a:pt x="0" y="0"/>
                  </a:cubicBezTo>
                  <a:cubicBezTo>
                    <a:pt x="23" y="99"/>
                    <a:pt x="76" y="212"/>
                    <a:pt x="194" y="253"/>
                  </a:cubicBezTo>
                  <a:cubicBezTo>
                    <a:pt x="194" y="253"/>
                    <a:pt x="194" y="253"/>
                    <a:pt x="194" y="253"/>
                  </a:cubicBezTo>
                  <a:cubicBezTo>
                    <a:pt x="194" y="240"/>
                    <a:pt x="194" y="240"/>
                    <a:pt x="194" y="240"/>
                  </a:cubicBezTo>
                  <a:cubicBezTo>
                    <a:pt x="194" y="240"/>
                    <a:pt x="194" y="240"/>
                    <a:pt x="194" y="240"/>
                  </a:cubicBezTo>
                  <a:cubicBezTo>
                    <a:pt x="82" y="201"/>
                    <a:pt x="32" y="94"/>
                    <a:pt x="10" y="0"/>
                  </a:cubicBezTo>
                </a:path>
              </a:pathLst>
            </a:custGeom>
            <a:solidFill>
              <a:schemeClr val="accent5">
                <a:lumMod val="75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91" name="Freeform 767">
              <a:extLst>
                <a:ext uri="{FF2B5EF4-FFF2-40B4-BE49-F238E27FC236}">
                  <a16:creationId xmlns:a16="http://schemas.microsoft.com/office/drawing/2014/main" id="{0D921C63-8EF0-4F6D-9AAC-87D78CA86CA4}"/>
                </a:ext>
              </a:extLst>
            </p:cNvPr>
            <p:cNvSpPr>
              <a:spLocks/>
            </p:cNvSpPr>
            <p:nvPr/>
          </p:nvSpPr>
          <p:spPr bwMode="auto">
            <a:xfrm>
              <a:off x="1998410" y="4259270"/>
              <a:ext cx="377883" cy="491804"/>
            </a:xfrm>
            <a:custGeom>
              <a:avLst/>
              <a:gdLst>
                <a:gd name="T0" fmla="*/ 184 w 184"/>
                <a:gd name="T1" fmla="*/ 0 h 240"/>
                <a:gd name="T2" fmla="*/ 0 w 184"/>
                <a:gd name="T3" fmla="*/ 0 h 240"/>
                <a:gd name="T4" fmla="*/ 184 w 184"/>
                <a:gd name="T5" fmla="*/ 240 h 240"/>
                <a:gd name="T6" fmla="*/ 184 w 184"/>
                <a:gd name="T7" fmla="*/ 240 h 240"/>
                <a:gd name="T8" fmla="*/ 184 w 184"/>
                <a:gd name="T9" fmla="*/ 0 h 240"/>
              </a:gdLst>
              <a:ahLst/>
              <a:cxnLst>
                <a:cxn ang="0">
                  <a:pos x="T0" y="T1"/>
                </a:cxn>
                <a:cxn ang="0">
                  <a:pos x="T2" y="T3"/>
                </a:cxn>
                <a:cxn ang="0">
                  <a:pos x="T4" y="T5"/>
                </a:cxn>
                <a:cxn ang="0">
                  <a:pos x="T6" y="T7"/>
                </a:cxn>
                <a:cxn ang="0">
                  <a:pos x="T8" y="T9"/>
                </a:cxn>
              </a:cxnLst>
              <a:rect l="0" t="0" r="r" b="b"/>
              <a:pathLst>
                <a:path w="184" h="240">
                  <a:moveTo>
                    <a:pt x="184" y="0"/>
                  </a:moveTo>
                  <a:cubicBezTo>
                    <a:pt x="0" y="0"/>
                    <a:pt x="0" y="0"/>
                    <a:pt x="0" y="0"/>
                  </a:cubicBezTo>
                  <a:cubicBezTo>
                    <a:pt x="22" y="94"/>
                    <a:pt x="72" y="201"/>
                    <a:pt x="184" y="240"/>
                  </a:cubicBezTo>
                  <a:cubicBezTo>
                    <a:pt x="184" y="240"/>
                    <a:pt x="184" y="240"/>
                    <a:pt x="184" y="240"/>
                  </a:cubicBezTo>
                  <a:cubicBezTo>
                    <a:pt x="184" y="0"/>
                    <a:pt x="184" y="0"/>
                    <a:pt x="184" y="0"/>
                  </a:cubicBezTo>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92" name="Freeform 768">
              <a:extLst>
                <a:ext uri="{FF2B5EF4-FFF2-40B4-BE49-F238E27FC236}">
                  <a16:creationId xmlns:a16="http://schemas.microsoft.com/office/drawing/2014/main" id="{77AB08D8-5546-42E5-9F1F-86DC4DCCF7A5}"/>
                </a:ext>
              </a:extLst>
            </p:cNvPr>
            <p:cNvSpPr>
              <a:spLocks noEditPoints="1"/>
            </p:cNvSpPr>
            <p:nvPr/>
          </p:nvSpPr>
          <p:spPr bwMode="auto">
            <a:xfrm>
              <a:off x="2376293" y="3767466"/>
              <a:ext cx="434844" cy="137538"/>
            </a:xfrm>
            <a:custGeom>
              <a:avLst/>
              <a:gdLst>
                <a:gd name="T0" fmla="*/ 212 w 212"/>
                <a:gd name="T1" fmla="*/ 67 h 67"/>
                <a:gd name="T2" fmla="*/ 212 w 212"/>
                <a:gd name="T3" fmla="*/ 67 h 67"/>
                <a:gd name="T4" fmla="*/ 212 w 212"/>
                <a:gd name="T5" fmla="*/ 67 h 67"/>
                <a:gd name="T6" fmla="*/ 212 w 212"/>
                <a:gd name="T7" fmla="*/ 67 h 67"/>
                <a:gd name="T8" fmla="*/ 212 w 212"/>
                <a:gd name="T9" fmla="*/ 67 h 67"/>
                <a:gd name="T10" fmla="*/ 212 w 212"/>
                <a:gd name="T11" fmla="*/ 67 h 67"/>
                <a:gd name="T12" fmla="*/ 0 w 212"/>
                <a:gd name="T13" fmla="*/ 0 h 67"/>
                <a:gd name="T14" fmla="*/ 0 w 212"/>
                <a:gd name="T15" fmla="*/ 0 h 67"/>
                <a:gd name="T16" fmla="*/ 76 w 212"/>
                <a:gd name="T17" fmla="*/ 39 h 67"/>
                <a:gd name="T18" fmla="*/ 0 w 212"/>
                <a:gd name="T1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67">
                  <a:moveTo>
                    <a:pt x="212" y="67"/>
                  </a:moveTo>
                  <a:cubicBezTo>
                    <a:pt x="212" y="67"/>
                    <a:pt x="212" y="67"/>
                    <a:pt x="212" y="67"/>
                  </a:cubicBezTo>
                  <a:cubicBezTo>
                    <a:pt x="212" y="67"/>
                    <a:pt x="212" y="67"/>
                    <a:pt x="212" y="67"/>
                  </a:cubicBezTo>
                  <a:moveTo>
                    <a:pt x="212" y="67"/>
                  </a:moveTo>
                  <a:cubicBezTo>
                    <a:pt x="212" y="67"/>
                    <a:pt x="212" y="67"/>
                    <a:pt x="212" y="67"/>
                  </a:cubicBezTo>
                  <a:cubicBezTo>
                    <a:pt x="212" y="67"/>
                    <a:pt x="212" y="67"/>
                    <a:pt x="212" y="67"/>
                  </a:cubicBezTo>
                  <a:moveTo>
                    <a:pt x="0" y="0"/>
                  </a:moveTo>
                  <a:cubicBezTo>
                    <a:pt x="0" y="0"/>
                    <a:pt x="0" y="0"/>
                    <a:pt x="0" y="0"/>
                  </a:cubicBezTo>
                  <a:cubicBezTo>
                    <a:pt x="0" y="0"/>
                    <a:pt x="30" y="21"/>
                    <a:pt x="76" y="39"/>
                  </a:cubicBezTo>
                  <a:cubicBezTo>
                    <a:pt x="30" y="21"/>
                    <a:pt x="0" y="0"/>
                    <a:pt x="0" y="0"/>
                  </a:cubicBezTo>
                </a:path>
              </a:pathLst>
            </a:custGeom>
            <a:solidFill>
              <a:srgbClr val="E67A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12" name="Freeform 769">
              <a:extLst>
                <a:ext uri="{FF2B5EF4-FFF2-40B4-BE49-F238E27FC236}">
                  <a16:creationId xmlns:a16="http://schemas.microsoft.com/office/drawing/2014/main" id="{3CDF3355-2FB0-410E-BE3F-EBCE0148BF02}"/>
                </a:ext>
              </a:extLst>
            </p:cNvPr>
            <p:cNvSpPr>
              <a:spLocks/>
            </p:cNvSpPr>
            <p:nvPr/>
          </p:nvSpPr>
          <p:spPr bwMode="auto">
            <a:xfrm>
              <a:off x="2376293" y="3767466"/>
              <a:ext cx="440401" cy="491804"/>
            </a:xfrm>
            <a:custGeom>
              <a:avLst/>
              <a:gdLst>
                <a:gd name="T0" fmla="*/ 0 w 215"/>
                <a:gd name="T1" fmla="*/ 0 h 240"/>
                <a:gd name="T2" fmla="*/ 0 w 215"/>
                <a:gd name="T3" fmla="*/ 12 h 240"/>
                <a:gd name="T4" fmla="*/ 201 w 215"/>
                <a:gd name="T5" fmla="*/ 76 h 240"/>
                <a:gd name="T6" fmla="*/ 183 w 215"/>
                <a:gd name="T7" fmla="*/ 240 h 240"/>
                <a:gd name="T8" fmla="*/ 193 w 215"/>
                <a:gd name="T9" fmla="*/ 240 h 240"/>
                <a:gd name="T10" fmla="*/ 212 w 215"/>
                <a:gd name="T11" fmla="*/ 67 h 240"/>
                <a:gd name="T12" fmla="*/ 212 w 215"/>
                <a:gd name="T13" fmla="*/ 67 h 240"/>
                <a:gd name="T14" fmla="*/ 212 w 215"/>
                <a:gd name="T15" fmla="*/ 67 h 240"/>
                <a:gd name="T16" fmla="*/ 212 w 215"/>
                <a:gd name="T17" fmla="*/ 67 h 240"/>
                <a:gd name="T18" fmla="*/ 212 w 215"/>
                <a:gd name="T19" fmla="*/ 67 h 240"/>
                <a:gd name="T20" fmla="*/ 212 w 215"/>
                <a:gd name="T21" fmla="*/ 67 h 240"/>
                <a:gd name="T22" fmla="*/ 212 w 215"/>
                <a:gd name="T23" fmla="*/ 67 h 240"/>
                <a:gd name="T24" fmla="*/ 76 w 215"/>
                <a:gd name="T25" fmla="*/ 39 h 240"/>
                <a:gd name="T26" fmla="*/ 0 w 215"/>
                <a:gd name="T2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5" h="240">
                  <a:moveTo>
                    <a:pt x="0" y="0"/>
                  </a:moveTo>
                  <a:cubicBezTo>
                    <a:pt x="0" y="12"/>
                    <a:pt x="0" y="12"/>
                    <a:pt x="0" y="12"/>
                  </a:cubicBezTo>
                  <a:cubicBezTo>
                    <a:pt x="0" y="13"/>
                    <a:pt x="91" y="76"/>
                    <a:pt x="201" y="76"/>
                  </a:cubicBezTo>
                  <a:cubicBezTo>
                    <a:pt x="201" y="76"/>
                    <a:pt x="204" y="153"/>
                    <a:pt x="183" y="240"/>
                  </a:cubicBezTo>
                  <a:cubicBezTo>
                    <a:pt x="193" y="240"/>
                    <a:pt x="193" y="240"/>
                    <a:pt x="193" y="240"/>
                  </a:cubicBezTo>
                  <a:cubicBezTo>
                    <a:pt x="215" y="149"/>
                    <a:pt x="212" y="68"/>
                    <a:pt x="212" y="67"/>
                  </a:cubicBezTo>
                  <a:cubicBezTo>
                    <a:pt x="212" y="67"/>
                    <a:pt x="212" y="67"/>
                    <a:pt x="212" y="67"/>
                  </a:cubicBezTo>
                  <a:cubicBezTo>
                    <a:pt x="212" y="67"/>
                    <a:pt x="212" y="67"/>
                    <a:pt x="212" y="67"/>
                  </a:cubicBezTo>
                  <a:cubicBezTo>
                    <a:pt x="212" y="67"/>
                    <a:pt x="212" y="67"/>
                    <a:pt x="212" y="67"/>
                  </a:cubicBezTo>
                  <a:cubicBezTo>
                    <a:pt x="212" y="67"/>
                    <a:pt x="212" y="67"/>
                    <a:pt x="212" y="67"/>
                  </a:cubicBezTo>
                  <a:cubicBezTo>
                    <a:pt x="212" y="67"/>
                    <a:pt x="212" y="67"/>
                    <a:pt x="212" y="67"/>
                  </a:cubicBezTo>
                  <a:cubicBezTo>
                    <a:pt x="212" y="67"/>
                    <a:pt x="212" y="67"/>
                    <a:pt x="212" y="67"/>
                  </a:cubicBezTo>
                  <a:cubicBezTo>
                    <a:pt x="160" y="67"/>
                    <a:pt x="113" y="54"/>
                    <a:pt x="76" y="39"/>
                  </a:cubicBezTo>
                  <a:cubicBezTo>
                    <a:pt x="30" y="21"/>
                    <a:pt x="0" y="0"/>
                    <a:pt x="0" y="0"/>
                  </a:cubicBezTo>
                </a:path>
              </a:pathLst>
            </a:custGeom>
            <a:solidFill>
              <a:schemeClr val="accent5">
                <a:lumMod val="75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13" name="Freeform 770">
              <a:extLst>
                <a:ext uri="{FF2B5EF4-FFF2-40B4-BE49-F238E27FC236}">
                  <a16:creationId xmlns:a16="http://schemas.microsoft.com/office/drawing/2014/main" id="{802C31FE-3F79-4946-AB3C-9AA06E5CF4FA}"/>
                </a:ext>
              </a:extLst>
            </p:cNvPr>
            <p:cNvSpPr>
              <a:spLocks/>
            </p:cNvSpPr>
            <p:nvPr/>
          </p:nvSpPr>
          <p:spPr bwMode="auto">
            <a:xfrm>
              <a:off x="2376293" y="3792473"/>
              <a:ext cx="418172" cy="466797"/>
            </a:xfrm>
            <a:custGeom>
              <a:avLst/>
              <a:gdLst>
                <a:gd name="T0" fmla="*/ 0 w 204"/>
                <a:gd name="T1" fmla="*/ 0 h 228"/>
                <a:gd name="T2" fmla="*/ 0 w 204"/>
                <a:gd name="T3" fmla="*/ 228 h 228"/>
                <a:gd name="T4" fmla="*/ 183 w 204"/>
                <a:gd name="T5" fmla="*/ 228 h 228"/>
                <a:gd name="T6" fmla="*/ 201 w 204"/>
                <a:gd name="T7" fmla="*/ 64 h 228"/>
                <a:gd name="T8" fmla="*/ 0 w 204"/>
                <a:gd name="T9" fmla="*/ 0 h 228"/>
              </a:gdLst>
              <a:ahLst/>
              <a:cxnLst>
                <a:cxn ang="0">
                  <a:pos x="T0" y="T1"/>
                </a:cxn>
                <a:cxn ang="0">
                  <a:pos x="T2" y="T3"/>
                </a:cxn>
                <a:cxn ang="0">
                  <a:pos x="T4" y="T5"/>
                </a:cxn>
                <a:cxn ang="0">
                  <a:pos x="T6" y="T7"/>
                </a:cxn>
                <a:cxn ang="0">
                  <a:pos x="T8" y="T9"/>
                </a:cxn>
              </a:cxnLst>
              <a:rect l="0" t="0" r="r" b="b"/>
              <a:pathLst>
                <a:path w="204" h="228">
                  <a:moveTo>
                    <a:pt x="0" y="0"/>
                  </a:moveTo>
                  <a:cubicBezTo>
                    <a:pt x="0" y="228"/>
                    <a:pt x="0" y="228"/>
                    <a:pt x="0" y="228"/>
                  </a:cubicBezTo>
                  <a:cubicBezTo>
                    <a:pt x="183" y="228"/>
                    <a:pt x="183" y="228"/>
                    <a:pt x="183" y="228"/>
                  </a:cubicBezTo>
                  <a:cubicBezTo>
                    <a:pt x="204" y="141"/>
                    <a:pt x="201" y="64"/>
                    <a:pt x="201" y="64"/>
                  </a:cubicBezTo>
                  <a:cubicBezTo>
                    <a:pt x="91" y="64"/>
                    <a:pt x="0" y="1"/>
                    <a:pt x="0" y="0"/>
                  </a:cubicBezTo>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114" name="Freeform 771">
              <a:extLst>
                <a:ext uri="{FF2B5EF4-FFF2-40B4-BE49-F238E27FC236}">
                  <a16:creationId xmlns:a16="http://schemas.microsoft.com/office/drawing/2014/main" id="{5B33D7CE-5B27-4FB1-8825-072F558A0214}"/>
                </a:ext>
              </a:extLst>
            </p:cNvPr>
            <p:cNvSpPr>
              <a:spLocks/>
            </p:cNvSpPr>
            <p:nvPr/>
          </p:nvSpPr>
          <p:spPr bwMode="auto">
            <a:xfrm>
              <a:off x="2209580" y="4141181"/>
              <a:ext cx="332037" cy="325091"/>
            </a:xfrm>
            <a:custGeom>
              <a:avLst/>
              <a:gdLst>
                <a:gd name="T0" fmla="*/ 162 w 162"/>
                <a:gd name="T1" fmla="*/ 147 h 159"/>
                <a:gd name="T2" fmla="*/ 150 w 162"/>
                <a:gd name="T3" fmla="*/ 159 h 159"/>
                <a:gd name="T4" fmla="*/ 12 w 162"/>
                <a:gd name="T5" fmla="*/ 159 h 159"/>
                <a:gd name="T6" fmla="*/ 0 w 162"/>
                <a:gd name="T7" fmla="*/ 147 h 159"/>
                <a:gd name="T8" fmla="*/ 0 w 162"/>
                <a:gd name="T9" fmla="*/ 12 h 159"/>
                <a:gd name="T10" fmla="*/ 12 w 162"/>
                <a:gd name="T11" fmla="*/ 0 h 159"/>
                <a:gd name="T12" fmla="*/ 150 w 162"/>
                <a:gd name="T13" fmla="*/ 0 h 159"/>
                <a:gd name="T14" fmla="*/ 162 w 162"/>
                <a:gd name="T15" fmla="*/ 12 h 159"/>
                <a:gd name="T16" fmla="*/ 162 w 162"/>
                <a:gd name="T17" fmla="*/ 14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159">
                  <a:moveTo>
                    <a:pt x="162" y="147"/>
                  </a:moveTo>
                  <a:cubicBezTo>
                    <a:pt x="162" y="154"/>
                    <a:pt x="156" y="159"/>
                    <a:pt x="150" y="159"/>
                  </a:cubicBezTo>
                  <a:cubicBezTo>
                    <a:pt x="12" y="159"/>
                    <a:pt x="12" y="159"/>
                    <a:pt x="12" y="159"/>
                  </a:cubicBezTo>
                  <a:cubicBezTo>
                    <a:pt x="5" y="159"/>
                    <a:pt x="0" y="154"/>
                    <a:pt x="0" y="147"/>
                  </a:cubicBezTo>
                  <a:cubicBezTo>
                    <a:pt x="0" y="12"/>
                    <a:pt x="0" y="12"/>
                    <a:pt x="0" y="12"/>
                  </a:cubicBezTo>
                  <a:cubicBezTo>
                    <a:pt x="0" y="5"/>
                    <a:pt x="5" y="0"/>
                    <a:pt x="12" y="0"/>
                  </a:cubicBezTo>
                  <a:cubicBezTo>
                    <a:pt x="150" y="0"/>
                    <a:pt x="150" y="0"/>
                    <a:pt x="150" y="0"/>
                  </a:cubicBezTo>
                  <a:cubicBezTo>
                    <a:pt x="156" y="0"/>
                    <a:pt x="162" y="5"/>
                    <a:pt x="162" y="12"/>
                  </a:cubicBezTo>
                  <a:lnTo>
                    <a:pt x="162" y="1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15" name="Freeform 772">
              <a:extLst>
                <a:ext uri="{FF2B5EF4-FFF2-40B4-BE49-F238E27FC236}">
                  <a16:creationId xmlns:a16="http://schemas.microsoft.com/office/drawing/2014/main" id="{049A8E9C-DA8B-48FF-8631-1C91AEA7C987}"/>
                </a:ext>
              </a:extLst>
            </p:cNvPr>
            <p:cNvSpPr>
              <a:spLocks noEditPoints="1"/>
            </p:cNvSpPr>
            <p:nvPr/>
          </p:nvSpPr>
          <p:spPr bwMode="auto">
            <a:xfrm>
              <a:off x="2266540" y="3970301"/>
              <a:ext cx="216728" cy="240346"/>
            </a:xfrm>
            <a:custGeom>
              <a:avLst/>
              <a:gdLst>
                <a:gd name="T0" fmla="*/ 105 w 105"/>
                <a:gd name="T1" fmla="*/ 117 h 117"/>
                <a:gd name="T2" fmla="*/ 0 w 105"/>
                <a:gd name="T3" fmla="*/ 117 h 117"/>
                <a:gd name="T4" fmla="*/ 0 w 105"/>
                <a:gd name="T5" fmla="*/ 53 h 117"/>
                <a:gd name="T6" fmla="*/ 53 w 105"/>
                <a:gd name="T7" fmla="*/ 0 h 117"/>
                <a:gd name="T8" fmla="*/ 105 w 105"/>
                <a:gd name="T9" fmla="*/ 53 h 117"/>
                <a:gd name="T10" fmla="*/ 105 w 105"/>
                <a:gd name="T11" fmla="*/ 117 h 117"/>
                <a:gd name="T12" fmla="*/ 23 w 105"/>
                <a:gd name="T13" fmla="*/ 94 h 117"/>
                <a:gd name="T14" fmla="*/ 82 w 105"/>
                <a:gd name="T15" fmla="*/ 94 h 117"/>
                <a:gd name="T16" fmla="*/ 82 w 105"/>
                <a:gd name="T17" fmla="*/ 53 h 117"/>
                <a:gd name="T18" fmla="*/ 53 w 105"/>
                <a:gd name="T19" fmla="*/ 23 h 117"/>
                <a:gd name="T20" fmla="*/ 23 w 105"/>
                <a:gd name="T21" fmla="*/ 53 h 117"/>
                <a:gd name="T22" fmla="*/ 23 w 105"/>
                <a:gd name="T23" fmla="*/ 9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17">
                  <a:moveTo>
                    <a:pt x="105" y="117"/>
                  </a:moveTo>
                  <a:cubicBezTo>
                    <a:pt x="0" y="117"/>
                    <a:pt x="0" y="117"/>
                    <a:pt x="0" y="117"/>
                  </a:cubicBezTo>
                  <a:cubicBezTo>
                    <a:pt x="0" y="53"/>
                    <a:pt x="0" y="53"/>
                    <a:pt x="0" y="53"/>
                  </a:cubicBezTo>
                  <a:cubicBezTo>
                    <a:pt x="0" y="24"/>
                    <a:pt x="24" y="0"/>
                    <a:pt x="53" y="0"/>
                  </a:cubicBezTo>
                  <a:cubicBezTo>
                    <a:pt x="81" y="0"/>
                    <a:pt x="105" y="24"/>
                    <a:pt x="105" y="53"/>
                  </a:cubicBezTo>
                  <a:lnTo>
                    <a:pt x="105" y="117"/>
                  </a:lnTo>
                  <a:close/>
                  <a:moveTo>
                    <a:pt x="23" y="94"/>
                  </a:moveTo>
                  <a:cubicBezTo>
                    <a:pt x="82" y="94"/>
                    <a:pt x="82" y="94"/>
                    <a:pt x="82" y="94"/>
                  </a:cubicBezTo>
                  <a:cubicBezTo>
                    <a:pt x="82" y="53"/>
                    <a:pt x="82" y="53"/>
                    <a:pt x="82" y="53"/>
                  </a:cubicBezTo>
                  <a:cubicBezTo>
                    <a:pt x="82" y="37"/>
                    <a:pt x="69" y="23"/>
                    <a:pt x="53" y="23"/>
                  </a:cubicBezTo>
                  <a:cubicBezTo>
                    <a:pt x="37" y="23"/>
                    <a:pt x="23" y="37"/>
                    <a:pt x="23" y="53"/>
                  </a:cubicBezTo>
                  <a:lnTo>
                    <a:pt x="23" y="9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16" name="Freeform 787">
              <a:extLst>
                <a:ext uri="{FF2B5EF4-FFF2-40B4-BE49-F238E27FC236}">
                  <a16:creationId xmlns:a16="http://schemas.microsoft.com/office/drawing/2014/main" id="{09F29239-C017-4D0C-87C5-F9E185BD3E5C}"/>
                </a:ext>
              </a:extLst>
            </p:cNvPr>
            <p:cNvSpPr>
              <a:spLocks noChangeArrowheads="1"/>
            </p:cNvSpPr>
            <p:nvPr/>
          </p:nvSpPr>
          <p:spPr bwMode="auto">
            <a:xfrm>
              <a:off x="2329058" y="4223149"/>
              <a:ext cx="91692" cy="166713"/>
            </a:xfrm>
            <a:custGeom>
              <a:avLst/>
              <a:gdLst>
                <a:gd name="connsiteX0" fmla="*/ 45846 w 91692"/>
                <a:gd name="connsiteY0" fmla="*/ 0 h 166713"/>
                <a:gd name="connsiteX1" fmla="*/ 91692 w 91692"/>
                <a:gd name="connsiteY1" fmla="*/ 46541 h 166713"/>
                <a:gd name="connsiteX2" fmla="*/ 78264 w 91692"/>
                <a:gd name="connsiteY2" fmla="*/ 79451 h 166713"/>
                <a:gd name="connsiteX3" fmla="*/ 68618 w 91692"/>
                <a:gd name="connsiteY3" fmla="*/ 83507 h 166713"/>
                <a:gd name="connsiteX4" fmla="*/ 86135 w 91692"/>
                <a:gd name="connsiteY4" fmla="*/ 166713 h 166713"/>
                <a:gd name="connsiteX5" fmla="*/ 47235 w 91692"/>
                <a:gd name="connsiteY5" fmla="*/ 166713 h 166713"/>
                <a:gd name="connsiteX6" fmla="*/ 5557 w 91692"/>
                <a:gd name="connsiteY6" fmla="*/ 166713 h 166713"/>
                <a:gd name="connsiteX7" fmla="*/ 23074 w 91692"/>
                <a:gd name="connsiteY7" fmla="*/ 83507 h 166713"/>
                <a:gd name="connsiteX8" fmla="*/ 13428 w 91692"/>
                <a:gd name="connsiteY8" fmla="*/ 79451 h 166713"/>
                <a:gd name="connsiteX9" fmla="*/ 0 w 91692"/>
                <a:gd name="connsiteY9" fmla="*/ 46541 h 166713"/>
                <a:gd name="connsiteX10" fmla="*/ 45846 w 91692"/>
                <a:gd name="connsiteY10" fmla="*/ 0 h 16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692" h="166713">
                  <a:moveTo>
                    <a:pt x="45846" y="0"/>
                  </a:moveTo>
                  <a:cubicBezTo>
                    <a:pt x="71166" y="0"/>
                    <a:pt x="91692" y="20837"/>
                    <a:pt x="91692" y="46541"/>
                  </a:cubicBezTo>
                  <a:cubicBezTo>
                    <a:pt x="91692" y="59393"/>
                    <a:pt x="86561" y="71029"/>
                    <a:pt x="78264" y="79451"/>
                  </a:cubicBezTo>
                  <a:lnTo>
                    <a:pt x="68618" y="83507"/>
                  </a:lnTo>
                  <a:lnTo>
                    <a:pt x="86135" y="166713"/>
                  </a:lnTo>
                  <a:lnTo>
                    <a:pt x="47235" y="166713"/>
                  </a:lnTo>
                  <a:lnTo>
                    <a:pt x="5557" y="166713"/>
                  </a:lnTo>
                  <a:lnTo>
                    <a:pt x="23074" y="83507"/>
                  </a:lnTo>
                  <a:lnTo>
                    <a:pt x="13428" y="79451"/>
                  </a:lnTo>
                  <a:cubicBezTo>
                    <a:pt x="5132" y="71029"/>
                    <a:pt x="0" y="59393"/>
                    <a:pt x="0" y="46541"/>
                  </a:cubicBezTo>
                  <a:cubicBezTo>
                    <a:pt x="0" y="20837"/>
                    <a:pt x="20526" y="0"/>
                    <a:pt x="45846" y="0"/>
                  </a:cubicBezTo>
                  <a:close/>
                </a:path>
              </a:pathLst>
            </a:custGeom>
            <a:solidFill>
              <a:schemeClr val="accent5"/>
            </a:solidFill>
            <a:ln>
              <a:noFill/>
            </a:ln>
          </p:spPr>
          <p:txBody>
            <a:bodyPr vert="horz" wrap="square" lIns="68580" tIns="34290" rIns="68580" bIns="34290" numCol="1" anchor="t" anchorCtr="0" compatLnSpc="1">
              <a:prstTxWarp prst="textNoShape">
                <a:avLst/>
              </a:prstTxWarp>
              <a:noAutofit/>
            </a:bodyPr>
            <a:lstStyle/>
            <a:p>
              <a:endParaRPr lang="en-US" sz="1350"/>
            </a:p>
          </p:txBody>
        </p:sp>
      </p:grpSp>
      <p:grpSp>
        <p:nvGrpSpPr>
          <p:cNvPr id="117" name="Group 116">
            <a:extLst>
              <a:ext uri="{FF2B5EF4-FFF2-40B4-BE49-F238E27FC236}">
                <a16:creationId xmlns:a16="http://schemas.microsoft.com/office/drawing/2014/main" id="{2EA75F4A-7F1D-40F3-A005-D3BE63B9A499}"/>
              </a:ext>
            </a:extLst>
          </p:cNvPr>
          <p:cNvGrpSpPr/>
          <p:nvPr/>
        </p:nvGrpSpPr>
        <p:grpSpPr>
          <a:xfrm>
            <a:off x="6415478" y="2145635"/>
            <a:ext cx="408263" cy="473313"/>
            <a:chOff x="3218474" y="3828612"/>
            <a:chExt cx="876683" cy="1016367"/>
          </a:xfrm>
        </p:grpSpPr>
        <p:sp>
          <p:nvSpPr>
            <p:cNvPr id="118" name="Freeform 127">
              <a:extLst>
                <a:ext uri="{FF2B5EF4-FFF2-40B4-BE49-F238E27FC236}">
                  <a16:creationId xmlns:a16="http://schemas.microsoft.com/office/drawing/2014/main" id="{FE6C50F8-A875-4941-B8E3-C433F23A736C}"/>
                </a:ext>
              </a:extLst>
            </p:cNvPr>
            <p:cNvSpPr>
              <a:spLocks/>
            </p:cNvSpPr>
            <p:nvPr/>
          </p:nvSpPr>
          <p:spPr bwMode="auto">
            <a:xfrm>
              <a:off x="3218474" y="3828612"/>
              <a:ext cx="436346" cy="1016367"/>
            </a:xfrm>
            <a:custGeom>
              <a:avLst/>
              <a:gdLst>
                <a:gd name="T0" fmla="*/ 139 w 139"/>
                <a:gd name="T1" fmla="*/ 323 h 323"/>
                <a:gd name="T2" fmla="*/ 0 w 139"/>
                <a:gd name="T3" fmla="*/ 53 h 323"/>
                <a:gd name="T4" fmla="*/ 139 w 139"/>
                <a:gd name="T5" fmla="*/ 0 h 323"/>
                <a:gd name="T6" fmla="*/ 139 w 139"/>
                <a:gd name="T7" fmla="*/ 323 h 323"/>
              </a:gdLst>
              <a:ahLst/>
              <a:cxnLst>
                <a:cxn ang="0">
                  <a:pos x="T0" y="T1"/>
                </a:cxn>
                <a:cxn ang="0">
                  <a:pos x="T2" y="T3"/>
                </a:cxn>
                <a:cxn ang="0">
                  <a:pos x="T4" y="T5"/>
                </a:cxn>
                <a:cxn ang="0">
                  <a:pos x="T6" y="T7"/>
                </a:cxn>
              </a:cxnLst>
              <a:rect l="0" t="0" r="r" b="b"/>
              <a:pathLst>
                <a:path w="139" h="323">
                  <a:moveTo>
                    <a:pt x="139" y="323"/>
                  </a:moveTo>
                  <a:cubicBezTo>
                    <a:pt x="139" y="323"/>
                    <a:pt x="0" y="243"/>
                    <a:pt x="0" y="53"/>
                  </a:cubicBezTo>
                  <a:cubicBezTo>
                    <a:pt x="139" y="0"/>
                    <a:pt x="139" y="0"/>
                    <a:pt x="139" y="0"/>
                  </a:cubicBezTo>
                  <a:lnTo>
                    <a:pt x="139" y="323"/>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19" name="Freeform 128">
              <a:extLst>
                <a:ext uri="{FF2B5EF4-FFF2-40B4-BE49-F238E27FC236}">
                  <a16:creationId xmlns:a16="http://schemas.microsoft.com/office/drawing/2014/main" id="{CB291A57-C439-4105-BE7C-FFB8AE2299AA}"/>
                </a:ext>
              </a:extLst>
            </p:cNvPr>
            <p:cNvSpPr>
              <a:spLocks/>
            </p:cNvSpPr>
            <p:nvPr/>
          </p:nvSpPr>
          <p:spPr bwMode="auto">
            <a:xfrm>
              <a:off x="3654820" y="3828612"/>
              <a:ext cx="440337" cy="1016367"/>
            </a:xfrm>
            <a:custGeom>
              <a:avLst/>
              <a:gdLst>
                <a:gd name="T0" fmla="*/ 0 w 140"/>
                <a:gd name="T1" fmla="*/ 323 h 323"/>
                <a:gd name="T2" fmla="*/ 140 w 140"/>
                <a:gd name="T3" fmla="*/ 53 h 323"/>
                <a:gd name="T4" fmla="*/ 0 w 140"/>
                <a:gd name="T5" fmla="*/ 0 h 323"/>
                <a:gd name="T6" fmla="*/ 0 w 140"/>
                <a:gd name="T7" fmla="*/ 323 h 323"/>
              </a:gdLst>
              <a:ahLst/>
              <a:cxnLst>
                <a:cxn ang="0">
                  <a:pos x="T0" y="T1"/>
                </a:cxn>
                <a:cxn ang="0">
                  <a:pos x="T2" y="T3"/>
                </a:cxn>
                <a:cxn ang="0">
                  <a:pos x="T4" y="T5"/>
                </a:cxn>
                <a:cxn ang="0">
                  <a:pos x="T6" y="T7"/>
                </a:cxn>
              </a:cxnLst>
              <a:rect l="0" t="0" r="r" b="b"/>
              <a:pathLst>
                <a:path w="140" h="323">
                  <a:moveTo>
                    <a:pt x="0" y="323"/>
                  </a:moveTo>
                  <a:cubicBezTo>
                    <a:pt x="0" y="323"/>
                    <a:pt x="140" y="243"/>
                    <a:pt x="140" y="53"/>
                  </a:cubicBezTo>
                  <a:cubicBezTo>
                    <a:pt x="0" y="0"/>
                    <a:pt x="0" y="0"/>
                    <a:pt x="0" y="0"/>
                  </a:cubicBezTo>
                  <a:lnTo>
                    <a:pt x="0" y="323"/>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0" name="Freeform 129">
              <a:extLst>
                <a:ext uri="{FF2B5EF4-FFF2-40B4-BE49-F238E27FC236}">
                  <a16:creationId xmlns:a16="http://schemas.microsoft.com/office/drawing/2014/main" id="{6CAD8894-D486-4A32-A0EA-8A1546D7AA91}"/>
                </a:ext>
              </a:extLst>
            </p:cNvPr>
            <p:cNvSpPr>
              <a:spLocks/>
            </p:cNvSpPr>
            <p:nvPr/>
          </p:nvSpPr>
          <p:spPr bwMode="auto">
            <a:xfrm>
              <a:off x="3218474" y="3828612"/>
              <a:ext cx="436346" cy="1016367"/>
            </a:xfrm>
            <a:custGeom>
              <a:avLst/>
              <a:gdLst>
                <a:gd name="T0" fmla="*/ 139 w 139"/>
                <a:gd name="T1" fmla="*/ 323 h 323"/>
                <a:gd name="T2" fmla="*/ 0 w 139"/>
                <a:gd name="T3" fmla="*/ 53 h 323"/>
                <a:gd name="T4" fmla="*/ 139 w 139"/>
                <a:gd name="T5" fmla="*/ 0 h 323"/>
                <a:gd name="T6" fmla="*/ 139 w 139"/>
                <a:gd name="T7" fmla="*/ 323 h 323"/>
              </a:gdLst>
              <a:ahLst/>
              <a:cxnLst>
                <a:cxn ang="0">
                  <a:pos x="T0" y="T1"/>
                </a:cxn>
                <a:cxn ang="0">
                  <a:pos x="T2" y="T3"/>
                </a:cxn>
                <a:cxn ang="0">
                  <a:pos x="T4" y="T5"/>
                </a:cxn>
                <a:cxn ang="0">
                  <a:pos x="T6" y="T7"/>
                </a:cxn>
              </a:cxnLst>
              <a:rect l="0" t="0" r="r" b="b"/>
              <a:pathLst>
                <a:path w="139" h="323">
                  <a:moveTo>
                    <a:pt x="139" y="323"/>
                  </a:moveTo>
                  <a:cubicBezTo>
                    <a:pt x="139" y="323"/>
                    <a:pt x="0" y="243"/>
                    <a:pt x="0" y="53"/>
                  </a:cubicBezTo>
                  <a:cubicBezTo>
                    <a:pt x="139" y="0"/>
                    <a:pt x="139" y="0"/>
                    <a:pt x="139" y="0"/>
                  </a:cubicBezTo>
                  <a:lnTo>
                    <a:pt x="139" y="323"/>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21" name="Freeform 130">
              <a:extLst>
                <a:ext uri="{FF2B5EF4-FFF2-40B4-BE49-F238E27FC236}">
                  <a16:creationId xmlns:a16="http://schemas.microsoft.com/office/drawing/2014/main" id="{6423C92C-353F-48E9-B803-D9DA13E64784}"/>
                </a:ext>
              </a:extLst>
            </p:cNvPr>
            <p:cNvSpPr>
              <a:spLocks/>
            </p:cNvSpPr>
            <p:nvPr/>
          </p:nvSpPr>
          <p:spPr bwMode="auto">
            <a:xfrm>
              <a:off x="3654820" y="3828612"/>
              <a:ext cx="440337" cy="1016367"/>
            </a:xfrm>
            <a:custGeom>
              <a:avLst/>
              <a:gdLst>
                <a:gd name="T0" fmla="*/ 0 w 140"/>
                <a:gd name="T1" fmla="*/ 323 h 323"/>
                <a:gd name="T2" fmla="*/ 140 w 140"/>
                <a:gd name="T3" fmla="*/ 53 h 323"/>
                <a:gd name="T4" fmla="*/ 0 w 140"/>
                <a:gd name="T5" fmla="*/ 0 h 323"/>
                <a:gd name="T6" fmla="*/ 0 w 140"/>
                <a:gd name="T7" fmla="*/ 323 h 323"/>
              </a:gdLst>
              <a:ahLst/>
              <a:cxnLst>
                <a:cxn ang="0">
                  <a:pos x="T0" y="T1"/>
                </a:cxn>
                <a:cxn ang="0">
                  <a:pos x="T2" y="T3"/>
                </a:cxn>
                <a:cxn ang="0">
                  <a:pos x="T4" y="T5"/>
                </a:cxn>
                <a:cxn ang="0">
                  <a:pos x="T6" y="T7"/>
                </a:cxn>
              </a:cxnLst>
              <a:rect l="0" t="0" r="r" b="b"/>
              <a:pathLst>
                <a:path w="140" h="323">
                  <a:moveTo>
                    <a:pt x="0" y="323"/>
                  </a:moveTo>
                  <a:cubicBezTo>
                    <a:pt x="0" y="323"/>
                    <a:pt x="140" y="243"/>
                    <a:pt x="140" y="53"/>
                  </a:cubicBezTo>
                  <a:cubicBezTo>
                    <a:pt x="0" y="0"/>
                    <a:pt x="0" y="0"/>
                    <a:pt x="0" y="0"/>
                  </a:cubicBezTo>
                  <a:lnTo>
                    <a:pt x="0" y="323"/>
                  </a:lnTo>
                  <a:close/>
                </a:path>
              </a:pathLst>
            </a:custGeom>
            <a:solidFill>
              <a:schemeClr val="accent1">
                <a:lumMod val="60000"/>
                <a:lumOff val="40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22" name="Freeform 131">
              <a:extLst>
                <a:ext uri="{FF2B5EF4-FFF2-40B4-BE49-F238E27FC236}">
                  <a16:creationId xmlns:a16="http://schemas.microsoft.com/office/drawing/2014/main" id="{A59053FA-E372-444B-8606-B4DF832FF867}"/>
                </a:ext>
              </a:extLst>
            </p:cNvPr>
            <p:cNvSpPr>
              <a:spLocks/>
            </p:cNvSpPr>
            <p:nvPr/>
          </p:nvSpPr>
          <p:spPr bwMode="auto">
            <a:xfrm>
              <a:off x="3435317" y="4153211"/>
              <a:ext cx="502862" cy="292671"/>
            </a:xfrm>
            <a:custGeom>
              <a:avLst/>
              <a:gdLst>
                <a:gd name="T0" fmla="*/ 378 w 378"/>
                <a:gd name="T1" fmla="*/ 50 h 220"/>
                <a:gd name="T2" fmla="*/ 345 w 378"/>
                <a:gd name="T3" fmla="*/ 0 h 220"/>
                <a:gd name="T4" fmla="*/ 135 w 378"/>
                <a:gd name="T5" fmla="*/ 142 h 220"/>
                <a:gd name="T6" fmla="*/ 45 w 378"/>
                <a:gd name="T7" fmla="*/ 47 h 220"/>
                <a:gd name="T8" fmla="*/ 0 w 378"/>
                <a:gd name="T9" fmla="*/ 90 h 220"/>
                <a:gd name="T10" fmla="*/ 127 w 378"/>
                <a:gd name="T11" fmla="*/ 220 h 220"/>
                <a:gd name="T12" fmla="*/ 127 w 378"/>
                <a:gd name="T13" fmla="*/ 220 h 220"/>
                <a:gd name="T14" fmla="*/ 127 w 378"/>
                <a:gd name="T15" fmla="*/ 220 h 220"/>
                <a:gd name="T16" fmla="*/ 378 w 378"/>
                <a:gd name="T17" fmla="*/ 5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8" h="220">
                  <a:moveTo>
                    <a:pt x="378" y="50"/>
                  </a:moveTo>
                  <a:lnTo>
                    <a:pt x="345" y="0"/>
                  </a:lnTo>
                  <a:lnTo>
                    <a:pt x="135" y="142"/>
                  </a:lnTo>
                  <a:lnTo>
                    <a:pt x="45" y="47"/>
                  </a:lnTo>
                  <a:lnTo>
                    <a:pt x="0" y="90"/>
                  </a:lnTo>
                  <a:lnTo>
                    <a:pt x="127" y="220"/>
                  </a:lnTo>
                  <a:lnTo>
                    <a:pt x="127" y="220"/>
                  </a:lnTo>
                  <a:lnTo>
                    <a:pt x="127" y="220"/>
                  </a:lnTo>
                  <a:lnTo>
                    <a:pt x="378"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123" name="Group 122">
            <a:extLst>
              <a:ext uri="{FF2B5EF4-FFF2-40B4-BE49-F238E27FC236}">
                <a16:creationId xmlns:a16="http://schemas.microsoft.com/office/drawing/2014/main" id="{67CC0877-097F-4E80-9E33-DA53BA12CDA3}"/>
              </a:ext>
            </a:extLst>
          </p:cNvPr>
          <p:cNvGrpSpPr/>
          <p:nvPr/>
        </p:nvGrpSpPr>
        <p:grpSpPr>
          <a:xfrm>
            <a:off x="5739529" y="1460790"/>
            <a:ext cx="389798" cy="497770"/>
            <a:chOff x="5473373" y="2177680"/>
            <a:chExt cx="1263807" cy="1648271"/>
          </a:xfrm>
        </p:grpSpPr>
        <p:sp>
          <p:nvSpPr>
            <p:cNvPr id="124" name="Freeform 19">
              <a:extLst>
                <a:ext uri="{FF2B5EF4-FFF2-40B4-BE49-F238E27FC236}">
                  <a16:creationId xmlns:a16="http://schemas.microsoft.com/office/drawing/2014/main" id="{10683ECD-9A18-496A-869F-7D4369C7BFA7}"/>
                </a:ext>
              </a:extLst>
            </p:cNvPr>
            <p:cNvSpPr>
              <a:spLocks/>
            </p:cNvSpPr>
            <p:nvPr/>
          </p:nvSpPr>
          <p:spPr bwMode="auto">
            <a:xfrm>
              <a:off x="5547871" y="2177680"/>
              <a:ext cx="557406" cy="682456"/>
            </a:xfrm>
            <a:custGeom>
              <a:avLst/>
              <a:gdLst>
                <a:gd name="T0" fmla="*/ 177 w 177"/>
                <a:gd name="T1" fmla="*/ 0 h 217"/>
                <a:gd name="T2" fmla="*/ 112 w 177"/>
                <a:gd name="T3" fmla="*/ 0 h 217"/>
                <a:gd name="T4" fmla="*/ 0 w 177"/>
                <a:gd name="T5" fmla="*/ 112 h 217"/>
                <a:gd name="T6" fmla="*/ 0 w 177"/>
                <a:gd name="T7" fmla="*/ 217 h 217"/>
                <a:gd name="T8" fmla="*/ 54 w 177"/>
                <a:gd name="T9" fmla="*/ 217 h 217"/>
                <a:gd name="T10" fmla="*/ 54 w 177"/>
                <a:gd name="T11" fmla="*/ 112 h 217"/>
                <a:gd name="T12" fmla="*/ 112 w 177"/>
                <a:gd name="T13" fmla="*/ 54 h 217"/>
                <a:gd name="T14" fmla="*/ 177 w 177"/>
                <a:gd name="T15" fmla="*/ 54 h 217"/>
                <a:gd name="T16" fmla="*/ 177 w 177"/>
                <a:gd name="T17"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17">
                  <a:moveTo>
                    <a:pt x="177" y="0"/>
                  </a:moveTo>
                  <a:cubicBezTo>
                    <a:pt x="112" y="0"/>
                    <a:pt x="112" y="0"/>
                    <a:pt x="112" y="0"/>
                  </a:cubicBezTo>
                  <a:cubicBezTo>
                    <a:pt x="50" y="0"/>
                    <a:pt x="0" y="50"/>
                    <a:pt x="0" y="112"/>
                  </a:cubicBezTo>
                  <a:cubicBezTo>
                    <a:pt x="0" y="217"/>
                    <a:pt x="0" y="217"/>
                    <a:pt x="0" y="217"/>
                  </a:cubicBezTo>
                  <a:cubicBezTo>
                    <a:pt x="54" y="217"/>
                    <a:pt x="54" y="217"/>
                    <a:pt x="54" y="217"/>
                  </a:cubicBezTo>
                  <a:cubicBezTo>
                    <a:pt x="54" y="112"/>
                    <a:pt x="54" y="112"/>
                    <a:pt x="54" y="112"/>
                  </a:cubicBezTo>
                  <a:cubicBezTo>
                    <a:pt x="54" y="80"/>
                    <a:pt x="80" y="54"/>
                    <a:pt x="112" y="54"/>
                  </a:cubicBezTo>
                  <a:cubicBezTo>
                    <a:pt x="177" y="54"/>
                    <a:pt x="177" y="54"/>
                    <a:pt x="177" y="54"/>
                  </a:cubicBez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5" name="Freeform 20">
              <a:extLst>
                <a:ext uri="{FF2B5EF4-FFF2-40B4-BE49-F238E27FC236}">
                  <a16:creationId xmlns:a16="http://schemas.microsoft.com/office/drawing/2014/main" id="{48EB1F05-E401-4278-9CE4-DA680EABF93B}"/>
                </a:ext>
              </a:extLst>
            </p:cNvPr>
            <p:cNvSpPr>
              <a:spLocks/>
            </p:cNvSpPr>
            <p:nvPr/>
          </p:nvSpPr>
          <p:spPr bwMode="auto">
            <a:xfrm>
              <a:off x="6105276" y="2177680"/>
              <a:ext cx="556075" cy="682456"/>
            </a:xfrm>
            <a:custGeom>
              <a:avLst/>
              <a:gdLst>
                <a:gd name="T0" fmla="*/ 0 w 177"/>
                <a:gd name="T1" fmla="*/ 0 h 217"/>
                <a:gd name="T2" fmla="*/ 65 w 177"/>
                <a:gd name="T3" fmla="*/ 0 h 217"/>
                <a:gd name="T4" fmla="*/ 177 w 177"/>
                <a:gd name="T5" fmla="*/ 112 h 217"/>
                <a:gd name="T6" fmla="*/ 177 w 177"/>
                <a:gd name="T7" fmla="*/ 217 h 217"/>
                <a:gd name="T8" fmla="*/ 123 w 177"/>
                <a:gd name="T9" fmla="*/ 217 h 217"/>
                <a:gd name="T10" fmla="*/ 123 w 177"/>
                <a:gd name="T11" fmla="*/ 112 h 217"/>
                <a:gd name="T12" fmla="*/ 65 w 177"/>
                <a:gd name="T13" fmla="*/ 54 h 217"/>
                <a:gd name="T14" fmla="*/ 0 w 177"/>
                <a:gd name="T15" fmla="*/ 54 h 217"/>
                <a:gd name="T16" fmla="*/ 0 w 177"/>
                <a:gd name="T17"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17">
                  <a:moveTo>
                    <a:pt x="0" y="0"/>
                  </a:moveTo>
                  <a:cubicBezTo>
                    <a:pt x="65" y="0"/>
                    <a:pt x="65" y="0"/>
                    <a:pt x="65" y="0"/>
                  </a:cubicBezTo>
                  <a:cubicBezTo>
                    <a:pt x="127" y="0"/>
                    <a:pt x="177" y="50"/>
                    <a:pt x="177" y="112"/>
                  </a:cubicBezTo>
                  <a:cubicBezTo>
                    <a:pt x="177" y="217"/>
                    <a:pt x="177" y="217"/>
                    <a:pt x="177" y="217"/>
                  </a:cubicBezTo>
                  <a:cubicBezTo>
                    <a:pt x="123" y="217"/>
                    <a:pt x="123" y="217"/>
                    <a:pt x="123" y="217"/>
                  </a:cubicBezTo>
                  <a:cubicBezTo>
                    <a:pt x="123" y="112"/>
                    <a:pt x="123" y="112"/>
                    <a:pt x="123" y="112"/>
                  </a:cubicBezTo>
                  <a:cubicBezTo>
                    <a:pt x="123" y="80"/>
                    <a:pt x="97" y="54"/>
                    <a:pt x="65" y="54"/>
                  </a:cubicBezTo>
                  <a:cubicBezTo>
                    <a:pt x="0" y="54"/>
                    <a:pt x="0" y="54"/>
                    <a:pt x="0" y="54"/>
                  </a:cubicBez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6" name="Freeform 21">
              <a:extLst>
                <a:ext uri="{FF2B5EF4-FFF2-40B4-BE49-F238E27FC236}">
                  <a16:creationId xmlns:a16="http://schemas.microsoft.com/office/drawing/2014/main" id="{336DF87A-E151-4A89-B170-E0E39122CDFD}"/>
                </a:ext>
              </a:extLst>
            </p:cNvPr>
            <p:cNvSpPr>
              <a:spLocks/>
            </p:cNvSpPr>
            <p:nvPr/>
          </p:nvSpPr>
          <p:spPr bwMode="auto">
            <a:xfrm>
              <a:off x="5547871" y="2177680"/>
              <a:ext cx="557406" cy="682456"/>
            </a:xfrm>
            <a:custGeom>
              <a:avLst/>
              <a:gdLst>
                <a:gd name="T0" fmla="*/ 177 w 177"/>
                <a:gd name="T1" fmla="*/ 0 h 217"/>
                <a:gd name="T2" fmla="*/ 112 w 177"/>
                <a:gd name="T3" fmla="*/ 0 h 217"/>
                <a:gd name="T4" fmla="*/ 0 w 177"/>
                <a:gd name="T5" fmla="*/ 112 h 217"/>
                <a:gd name="T6" fmla="*/ 0 w 177"/>
                <a:gd name="T7" fmla="*/ 217 h 217"/>
                <a:gd name="T8" fmla="*/ 54 w 177"/>
                <a:gd name="T9" fmla="*/ 217 h 217"/>
                <a:gd name="T10" fmla="*/ 54 w 177"/>
                <a:gd name="T11" fmla="*/ 112 h 217"/>
                <a:gd name="T12" fmla="*/ 112 w 177"/>
                <a:gd name="T13" fmla="*/ 54 h 217"/>
                <a:gd name="T14" fmla="*/ 177 w 177"/>
                <a:gd name="T15" fmla="*/ 54 h 217"/>
                <a:gd name="T16" fmla="*/ 177 w 177"/>
                <a:gd name="T17"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17">
                  <a:moveTo>
                    <a:pt x="177" y="0"/>
                  </a:moveTo>
                  <a:cubicBezTo>
                    <a:pt x="112" y="0"/>
                    <a:pt x="112" y="0"/>
                    <a:pt x="112" y="0"/>
                  </a:cubicBezTo>
                  <a:cubicBezTo>
                    <a:pt x="50" y="0"/>
                    <a:pt x="0" y="50"/>
                    <a:pt x="0" y="112"/>
                  </a:cubicBezTo>
                  <a:cubicBezTo>
                    <a:pt x="0" y="217"/>
                    <a:pt x="0" y="217"/>
                    <a:pt x="0" y="217"/>
                  </a:cubicBezTo>
                  <a:cubicBezTo>
                    <a:pt x="54" y="217"/>
                    <a:pt x="54" y="217"/>
                    <a:pt x="54" y="217"/>
                  </a:cubicBezTo>
                  <a:cubicBezTo>
                    <a:pt x="54" y="112"/>
                    <a:pt x="54" y="112"/>
                    <a:pt x="54" y="112"/>
                  </a:cubicBezTo>
                  <a:cubicBezTo>
                    <a:pt x="54" y="80"/>
                    <a:pt x="80" y="54"/>
                    <a:pt x="112" y="54"/>
                  </a:cubicBezTo>
                  <a:cubicBezTo>
                    <a:pt x="177" y="54"/>
                    <a:pt x="177" y="54"/>
                    <a:pt x="177" y="54"/>
                  </a:cubicBezTo>
                  <a:lnTo>
                    <a:pt x="177" y="0"/>
                  </a:lnTo>
                  <a:close/>
                </a:path>
              </a:pathLst>
            </a:custGeom>
            <a:solidFill>
              <a:schemeClr val="tx2">
                <a:lumMod val="20000"/>
                <a:lumOff val="80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27" name="Rectangle 23">
              <a:extLst>
                <a:ext uri="{FF2B5EF4-FFF2-40B4-BE49-F238E27FC236}">
                  <a16:creationId xmlns:a16="http://schemas.microsoft.com/office/drawing/2014/main" id="{2B2B4DA9-4B36-4E77-AD9C-44D09C239F1D}"/>
                </a:ext>
              </a:extLst>
            </p:cNvPr>
            <p:cNvSpPr>
              <a:spLocks noChangeArrowheads="1"/>
            </p:cNvSpPr>
            <p:nvPr/>
          </p:nvSpPr>
          <p:spPr bwMode="auto">
            <a:xfrm>
              <a:off x="5473373" y="2834860"/>
              <a:ext cx="631904" cy="9910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8" name="Rectangle 24">
              <a:extLst>
                <a:ext uri="{FF2B5EF4-FFF2-40B4-BE49-F238E27FC236}">
                  <a16:creationId xmlns:a16="http://schemas.microsoft.com/office/drawing/2014/main" id="{6D1987F3-965E-4315-A4B9-7D797E1965A7}"/>
                </a:ext>
              </a:extLst>
            </p:cNvPr>
            <p:cNvSpPr>
              <a:spLocks noChangeArrowheads="1"/>
            </p:cNvSpPr>
            <p:nvPr/>
          </p:nvSpPr>
          <p:spPr bwMode="auto">
            <a:xfrm>
              <a:off x="6105276" y="2834860"/>
              <a:ext cx="631904" cy="991091"/>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9" name="Rectangle 25">
              <a:extLst>
                <a:ext uri="{FF2B5EF4-FFF2-40B4-BE49-F238E27FC236}">
                  <a16:creationId xmlns:a16="http://schemas.microsoft.com/office/drawing/2014/main" id="{8B259355-5D65-498B-AEC7-36D27F607FE9}"/>
                </a:ext>
              </a:extLst>
            </p:cNvPr>
            <p:cNvSpPr>
              <a:spLocks noChangeArrowheads="1"/>
            </p:cNvSpPr>
            <p:nvPr/>
          </p:nvSpPr>
          <p:spPr bwMode="auto">
            <a:xfrm>
              <a:off x="5473373" y="2834860"/>
              <a:ext cx="631904" cy="991091"/>
            </a:xfrm>
            <a:prstGeom prst="rect">
              <a:avLst/>
            </a:prstGeom>
            <a:solidFill>
              <a:schemeClr val="tx2">
                <a:lumMod val="60000"/>
                <a:lumOff val="40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30" name="Freeform 138">
              <a:extLst>
                <a:ext uri="{FF2B5EF4-FFF2-40B4-BE49-F238E27FC236}">
                  <a16:creationId xmlns:a16="http://schemas.microsoft.com/office/drawing/2014/main" id="{FC5EE8BA-8C89-4893-9357-EBC5C69CFEFA}"/>
                </a:ext>
              </a:extLst>
            </p:cNvPr>
            <p:cNvSpPr>
              <a:spLocks noChangeArrowheads="1"/>
            </p:cNvSpPr>
            <p:nvPr/>
          </p:nvSpPr>
          <p:spPr bwMode="auto">
            <a:xfrm>
              <a:off x="5849854" y="2177680"/>
              <a:ext cx="887326" cy="1648271"/>
            </a:xfrm>
            <a:custGeom>
              <a:avLst/>
              <a:gdLst>
                <a:gd name="connsiteX0" fmla="*/ 304800 w 1058863"/>
                <a:gd name="connsiteY0" fmla="*/ 0 h 1966913"/>
                <a:gd name="connsiteX1" fmla="*/ 548486 w 1058863"/>
                <a:gd name="connsiteY1" fmla="*/ 0 h 1966913"/>
                <a:gd name="connsiteX2" fmla="*/ 968375 w 1058863"/>
                <a:gd name="connsiteY2" fmla="*/ 420329 h 1966913"/>
                <a:gd name="connsiteX3" fmla="*/ 968375 w 1058863"/>
                <a:gd name="connsiteY3" fmla="*/ 765131 h 1966913"/>
                <a:gd name="connsiteX4" fmla="*/ 968375 w 1058863"/>
                <a:gd name="connsiteY4" fmla="*/ 784225 h 1966913"/>
                <a:gd name="connsiteX5" fmla="*/ 1058863 w 1058863"/>
                <a:gd name="connsiteY5" fmla="*/ 784225 h 1966913"/>
                <a:gd name="connsiteX6" fmla="*/ 1058863 w 1058863"/>
                <a:gd name="connsiteY6" fmla="*/ 1966913 h 1966913"/>
                <a:gd name="connsiteX7" fmla="*/ 304800 w 1058863"/>
                <a:gd name="connsiteY7" fmla="*/ 1966913 h 1966913"/>
                <a:gd name="connsiteX8" fmla="*/ 304800 w 1058863"/>
                <a:gd name="connsiteY8" fmla="*/ 1681083 h 1966913"/>
                <a:gd name="connsiteX9" fmla="*/ 304007 w 1058863"/>
                <a:gd name="connsiteY9" fmla="*/ 1681163 h 1966913"/>
                <a:gd name="connsiteX10" fmla="*/ 0 w 1058863"/>
                <a:gd name="connsiteY10" fmla="*/ 1375569 h 1966913"/>
                <a:gd name="connsiteX11" fmla="*/ 304007 w 1058863"/>
                <a:gd name="connsiteY11" fmla="*/ 1069975 h 1966913"/>
                <a:gd name="connsiteX12" fmla="*/ 304800 w 1058863"/>
                <a:gd name="connsiteY12" fmla="*/ 1070055 h 1966913"/>
                <a:gd name="connsiteX13" fmla="*/ 304800 w 1058863"/>
                <a:gd name="connsiteY13" fmla="*/ 784225 h 1966913"/>
                <a:gd name="connsiteX14" fmla="*/ 765929 w 1058863"/>
                <a:gd name="connsiteY14" fmla="*/ 784225 h 1966913"/>
                <a:gd name="connsiteX15" fmla="*/ 765929 w 1058863"/>
                <a:gd name="connsiteY15" fmla="*/ 684318 h 1966913"/>
                <a:gd name="connsiteX16" fmla="*/ 765929 w 1058863"/>
                <a:gd name="connsiteY16" fmla="*/ 420329 h 1966913"/>
                <a:gd name="connsiteX17" fmla="*/ 548486 w 1058863"/>
                <a:gd name="connsiteY17" fmla="*/ 202659 h 1966913"/>
                <a:gd name="connsiteX18" fmla="*/ 304800 w 1058863"/>
                <a:gd name="connsiteY18" fmla="*/ 202659 h 196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8863" h="1966913">
                  <a:moveTo>
                    <a:pt x="304800" y="0"/>
                  </a:moveTo>
                  <a:cubicBezTo>
                    <a:pt x="548486" y="0"/>
                    <a:pt x="548486" y="0"/>
                    <a:pt x="548486" y="0"/>
                  </a:cubicBezTo>
                  <a:cubicBezTo>
                    <a:pt x="780925" y="0"/>
                    <a:pt x="968375" y="187647"/>
                    <a:pt x="968375" y="420329"/>
                  </a:cubicBezTo>
                  <a:cubicBezTo>
                    <a:pt x="968375" y="617359"/>
                    <a:pt x="968375" y="715873"/>
                    <a:pt x="968375" y="765131"/>
                  </a:cubicBezTo>
                  <a:lnTo>
                    <a:pt x="968375" y="784225"/>
                  </a:lnTo>
                  <a:lnTo>
                    <a:pt x="1058863" y="784225"/>
                  </a:lnTo>
                  <a:lnTo>
                    <a:pt x="1058863" y="1966913"/>
                  </a:lnTo>
                  <a:lnTo>
                    <a:pt x="304800" y="1966913"/>
                  </a:lnTo>
                  <a:lnTo>
                    <a:pt x="304800" y="1681083"/>
                  </a:lnTo>
                  <a:lnTo>
                    <a:pt x="304007" y="1681163"/>
                  </a:lnTo>
                  <a:cubicBezTo>
                    <a:pt x="136109" y="1681163"/>
                    <a:pt x="0" y="1544344"/>
                    <a:pt x="0" y="1375569"/>
                  </a:cubicBezTo>
                  <a:cubicBezTo>
                    <a:pt x="0" y="1206794"/>
                    <a:pt x="136109" y="1069975"/>
                    <a:pt x="304007" y="1069975"/>
                  </a:cubicBezTo>
                  <a:lnTo>
                    <a:pt x="304800" y="1070055"/>
                  </a:lnTo>
                  <a:lnTo>
                    <a:pt x="304800" y="784225"/>
                  </a:lnTo>
                  <a:lnTo>
                    <a:pt x="765929" y="784225"/>
                  </a:lnTo>
                  <a:lnTo>
                    <a:pt x="765929" y="684318"/>
                  </a:lnTo>
                  <a:cubicBezTo>
                    <a:pt x="765929" y="420329"/>
                    <a:pt x="765929" y="420329"/>
                    <a:pt x="765929" y="420329"/>
                  </a:cubicBezTo>
                  <a:cubicBezTo>
                    <a:pt x="765929" y="300235"/>
                    <a:pt x="668454" y="202659"/>
                    <a:pt x="548486" y="202659"/>
                  </a:cubicBezTo>
                  <a:cubicBezTo>
                    <a:pt x="304800" y="202659"/>
                    <a:pt x="304800" y="202659"/>
                    <a:pt x="304800" y="202659"/>
                  </a:cubicBezTo>
                  <a:close/>
                </a:path>
              </a:pathLst>
            </a:custGeom>
            <a:solidFill>
              <a:schemeClr val="tx2"/>
            </a:solidFill>
            <a:ln>
              <a:noFill/>
            </a:ln>
          </p:spPr>
          <p:txBody>
            <a:bodyPr vert="horz" wrap="square" lIns="68580" tIns="34290" rIns="68580" bIns="34290" numCol="1" anchor="t" anchorCtr="0" compatLnSpc="1">
              <a:prstTxWarp prst="textNoShape">
                <a:avLst/>
              </a:prstTxWarp>
              <a:noAutofit/>
            </a:bodyPr>
            <a:lstStyle/>
            <a:p>
              <a:endParaRPr lang="en-US" sz="1350"/>
            </a:p>
          </p:txBody>
        </p:sp>
        <p:sp>
          <p:nvSpPr>
            <p:cNvPr id="131" name="Freeform 28">
              <a:extLst>
                <a:ext uri="{FF2B5EF4-FFF2-40B4-BE49-F238E27FC236}">
                  <a16:creationId xmlns:a16="http://schemas.microsoft.com/office/drawing/2014/main" id="{B41E65AF-B923-4D01-A692-A3959D99BCB0}"/>
                </a:ext>
              </a:extLst>
            </p:cNvPr>
            <p:cNvSpPr>
              <a:spLocks/>
            </p:cNvSpPr>
            <p:nvPr/>
          </p:nvSpPr>
          <p:spPr bwMode="auto">
            <a:xfrm>
              <a:off x="6010823" y="3187396"/>
              <a:ext cx="188906" cy="286020"/>
            </a:xfrm>
            <a:custGeom>
              <a:avLst/>
              <a:gdLst>
                <a:gd name="T0" fmla="*/ 60 w 60"/>
                <a:gd name="T1" fmla="*/ 29 h 91"/>
                <a:gd name="T2" fmla="*/ 30 w 60"/>
                <a:gd name="T3" fmla="*/ 0 h 91"/>
                <a:gd name="T4" fmla="*/ 0 w 60"/>
                <a:gd name="T5" fmla="*/ 29 h 91"/>
                <a:gd name="T6" fmla="*/ 20 w 60"/>
                <a:gd name="T7" fmla="*/ 57 h 91"/>
                <a:gd name="T8" fmla="*/ 20 w 60"/>
                <a:gd name="T9" fmla="*/ 81 h 91"/>
                <a:gd name="T10" fmla="*/ 30 w 60"/>
                <a:gd name="T11" fmla="*/ 91 h 91"/>
                <a:gd name="T12" fmla="*/ 40 w 60"/>
                <a:gd name="T13" fmla="*/ 81 h 91"/>
                <a:gd name="T14" fmla="*/ 40 w 60"/>
                <a:gd name="T15" fmla="*/ 57 h 91"/>
                <a:gd name="T16" fmla="*/ 60 w 60"/>
                <a:gd name="T17" fmla="*/ 2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91">
                  <a:moveTo>
                    <a:pt x="60" y="29"/>
                  </a:moveTo>
                  <a:cubicBezTo>
                    <a:pt x="60" y="13"/>
                    <a:pt x="46" y="0"/>
                    <a:pt x="30" y="0"/>
                  </a:cubicBezTo>
                  <a:cubicBezTo>
                    <a:pt x="14" y="0"/>
                    <a:pt x="0" y="13"/>
                    <a:pt x="0" y="29"/>
                  </a:cubicBezTo>
                  <a:cubicBezTo>
                    <a:pt x="0" y="42"/>
                    <a:pt x="8" y="53"/>
                    <a:pt x="20" y="57"/>
                  </a:cubicBezTo>
                  <a:cubicBezTo>
                    <a:pt x="20" y="81"/>
                    <a:pt x="20" y="81"/>
                    <a:pt x="20" y="81"/>
                  </a:cubicBezTo>
                  <a:cubicBezTo>
                    <a:pt x="20" y="86"/>
                    <a:pt x="24" y="91"/>
                    <a:pt x="30" y="91"/>
                  </a:cubicBezTo>
                  <a:cubicBezTo>
                    <a:pt x="36" y="91"/>
                    <a:pt x="40" y="86"/>
                    <a:pt x="40" y="81"/>
                  </a:cubicBezTo>
                  <a:cubicBezTo>
                    <a:pt x="40" y="57"/>
                    <a:pt x="40" y="57"/>
                    <a:pt x="40" y="57"/>
                  </a:cubicBezTo>
                  <a:cubicBezTo>
                    <a:pt x="52" y="53"/>
                    <a:pt x="60" y="42"/>
                    <a:pt x="60" y="29"/>
                  </a:cubicBezTo>
                  <a:close/>
                </a:path>
              </a:pathLst>
            </a:custGeom>
            <a:solidFill>
              <a:schemeClr val="tx2">
                <a:lumMod val="75000"/>
              </a:schemeClr>
            </a:solid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132" name="TextBox 131">
            <a:extLst>
              <a:ext uri="{FF2B5EF4-FFF2-40B4-BE49-F238E27FC236}">
                <a16:creationId xmlns:a16="http://schemas.microsoft.com/office/drawing/2014/main" id="{E32A89CD-1C88-4C74-97E2-A21040362698}"/>
              </a:ext>
            </a:extLst>
          </p:cNvPr>
          <p:cNvSpPr txBox="1"/>
          <p:nvPr/>
        </p:nvSpPr>
        <p:spPr>
          <a:xfrm>
            <a:off x="1748973" y="1925091"/>
            <a:ext cx="2803438" cy="914400"/>
          </a:xfrm>
          <a:prstGeom prst="rect">
            <a:avLst/>
          </a:prstGeom>
          <a:ln>
            <a:noFill/>
          </a:ln>
        </p:spPr>
        <p:txBody>
          <a:bodyPr vert="horz" wrap="square" lIns="91440" tIns="45720" rIns="91440" bIns="45720" rtlCol="0" anchor="ctr">
            <a:noAutofit/>
          </a:bodyPr>
          <a:lstStyle>
            <a:defPPr>
              <a:defRPr lang="en-US"/>
            </a:defPPr>
            <a:lvl1pPr>
              <a:defRPr sz="1100">
                <a:solidFill>
                  <a:schemeClr val="accent1">
                    <a:lumMod val="95000"/>
                    <a:lumOff val="5000"/>
                  </a:schemeClr>
                </a:solidFill>
                <a:latin typeface="Frutiger Next Pro Medium" panose="020B0603040204020203" pitchFamily="34" charset="0"/>
              </a:defRPr>
            </a:lvl1pPr>
          </a:lstStyle>
          <a:p>
            <a:pPr algn="ctr"/>
            <a:r>
              <a:rPr lang="en-US" sz="2000" cap="all" spc="300" dirty="0">
                <a:solidFill>
                  <a:schemeClr val="accent3"/>
                </a:solidFill>
                <a:latin typeface="+mn-lt"/>
                <a:ea typeface="ヒラギノ角ゴ ProN W6"/>
                <a:cs typeface="Knockout-HTF27-JuniorBantamwt"/>
              </a:rPr>
              <a:t>Holistic</a:t>
            </a:r>
          </a:p>
          <a:p>
            <a:pPr algn="ctr"/>
            <a:r>
              <a:rPr lang="en-US" sz="1050" dirty="0">
                <a:solidFill>
                  <a:srgbClr val="5C5C5C"/>
                </a:solidFill>
                <a:latin typeface="+mn-lt"/>
                <a:cs typeface="Garamond"/>
              </a:rPr>
              <a:t>API Security approach focused on not only prevention but detection and mitigation as well</a:t>
            </a:r>
          </a:p>
        </p:txBody>
      </p:sp>
      <p:sp>
        <p:nvSpPr>
          <p:cNvPr id="133" name="TextBox 132">
            <a:extLst>
              <a:ext uri="{FF2B5EF4-FFF2-40B4-BE49-F238E27FC236}">
                <a16:creationId xmlns:a16="http://schemas.microsoft.com/office/drawing/2014/main" id="{E03280EE-8821-4FD7-9211-C3CF0F3AEFC2}"/>
              </a:ext>
            </a:extLst>
          </p:cNvPr>
          <p:cNvSpPr txBox="1"/>
          <p:nvPr/>
        </p:nvSpPr>
        <p:spPr>
          <a:xfrm>
            <a:off x="7315823" y="1925091"/>
            <a:ext cx="2804368" cy="914400"/>
          </a:xfrm>
          <a:prstGeom prst="rect">
            <a:avLst/>
          </a:prstGeom>
          <a:ln>
            <a:noFill/>
          </a:ln>
        </p:spPr>
        <p:txBody>
          <a:bodyPr vert="horz" wrap="square" lIns="91440" tIns="45720" rIns="91440" bIns="45720" rtlCol="0" anchor="ctr">
            <a:noAutofit/>
          </a:bodyPr>
          <a:lstStyle>
            <a:defPPr>
              <a:defRPr lang="en-US"/>
            </a:defPPr>
            <a:lvl1pPr>
              <a:defRPr sz="1100">
                <a:solidFill>
                  <a:schemeClr val="accent1">
                    <a:lumMod val="95000"/>
                    <a:lumOff val="5000"/>
                  </a:schemeClr>
                </a:solidFill>
                <a:latin typeface="Frutiger Next Pro Medium" panose="020B0603040204020203" pitchFamily="34" charset="0"/>
              </a:defRPr>
            </a:lvl1pPr>
          </a:lstStyle>
          <a:p>
            <a:pPr algn="ctr"/>
            <a:r>
              <a:rPr lang="en-US" sz="2000" cap="all" spc="300" dirty="0">
                <a:solidFill>
                  <a:schemeClr val="accent1"/>
                </a:solidFill>
                <a:latin typeface="+mn-lt"/>
                <a:ea typeface="ヒラギノ角ゴ ProN W6"/>
                <a:cs typeface="Knockout-HTF27-JuniorBantamwt"/>
              </a:rPr>
              <a:t>CONTINUOUS</a:t>
            </a:r>
          </a:p>
          <a:p>
            <a:pPr algn="ctr"/>
            <a:r>
              <a:rPr lang="en-US" sz="1050" dirty="0">
                <a:solidFill>
                  <a:srgbClr val="5C5C5C"/>
                </a:solidFill>
                <a:latin typeface="+mn-lt"/>
                <a:cs typeface="Garamond"/>
              </a:rPr>
              <a:t>API Security approach is to protect APIs continuously and not as a one-time security exercise only</a:t>
            </a:r>
          </a:p>
        </p:txBody>
      </p:sp>
      <p:sp>
        <p:nvSpPr>
          <p:cNvPr id="134" name="TextBox 133">
            <a:extLst>
              <a:ext uri="{FF2B5EF4-FFF2-40B4-BE49-F238E27FC236}">
                <a16:creationId xmlns:a16="http://schemas.microsoft.com/office/drawing/2014/main" id="{5E9CE698-5E9A-4AF2-9C3C-F601980A9898}"/>
              </a:ext>
            </a:extLst>
          </p:cNvPr>
          <p:cNvSpPr txBox="1"/>
          <p:nvPr/>
        </p:nvSpPr>
        <p:spPr>
          <a:xfrm>
            <a:off x="4305937" y="3819574"/>
            <a:ext cx="3256982" cy="914400"/>
          </a:xfrm>
          <a:prstGeom prst="rect">
            <a:avLst/>
          </a:prstGeom>
          <a:ln>
            <a:noFill/>
          </a:ln>
        </p:spPr>
        <p:txBody>
          <a:bodyPr vert="horz" wrap="square" lIns="91440" tIns="45720" rIns="91440" bIns="45720" rtlCol="0" anchor="ctr">
            <a:noAutofit/>
          </a:bodyPr>
          <a:lstStyle>
            <a:defPPr>
              <a:defRPr lang="en-US"/>
            </a:defPPr>
            <a:lvl1pPr>
              <a:defRPr sz="1100">
                <a:solidFill>
                  <a:schemeClr val="accent1">
                    <a:lumMod val="95000"/>
                    <a:lumOff val="5000"/>
                  </a:schemeClr>
                </a:solidFill>
                <a:latin typeface="Frutiger Next Pro Medium" panose="020B0603040204020203" pitchFamily="34" charset="0"/>
              </a:defRPr>
            </a:lvl1pPr>
          </a:lstStyle>
          <a:p>
            <a:pPr algn="ctr"/>
            <a:r>
              <a:rPr lang="en-US" sz="2000" cap="all" spc="300" dirty="0">
                <a:solidFill>
                  <a:schemeClr val="accent5"/>
                </a:solidFill>
                <a:latin typeface="+mn-lt"/>
                <a:ea typeface="ヒラギノ角ゴ ProN W6"/>
                <a:cs typeface="Knockout-HTF27-JuniorBantamwt"/>
              </a:rPr>
              <a:t>COMPREHENSIVE</a:t>
            </a:r>
          </a:p>
          <a:p>
            <a:pPr algn="ctr"/>
            <a:r>
              <a:rPr lang="en-US" sz="1050" dirty="0">
                <a:solidFill>
                  <a:srgbClr val="5C5C5C"/>
                </a:solidFill>
                <a:latin typeface="+mn-lt"/>
                <a:cs typeface="Garamond"/>
              </a:rPr>
              <a:t>API Assessment &amp; Profiling where all enterprise APIs should be discoverable, assessed, categorized and profiled accurately</a:t>
            </a:r>
          </a:p>
        </p:txBody>
      </p:sp>
      <p:sp>
        <p:nvSpPr>
          <p:cNvPr id="2" name="Rectangle 1">
            <a:extLst>
              <a:ext uri="{FF2B5EF4-FFF2-40B4-BE49-F238E27FC236}">
                <a16:creationId xmlns:a16="http://schemas.microsoft.com/office/drawing/2014/main" id="{5ABFB84B-B180-44FD-BA2B-2514B25B408D}"/>
              </a:ext>
            </a:extLst>
          </p:cNvPr>
          <p:cNvSpPr/>
          <p:nvPr/>
        </p:nvSpPr>
        <p:spPr>
          <a:xfrm>
            <a:off x="594493" y="5154660"/>
            <a:ext cx="10996872" cy="1046440"/>
          </a:xfrm>
          <a:prstGeom prst="rect">
            <a:avLst/>
          </a:prstGeom>
        </p:spPr>
        <p:txBody>
          <a:bodyPr wrap="square">
            <a:spAutoFit/>
          </a:bodyPr>
          <a:lstStyle/>
          <a:p>
            <a:pPr algn="ctr"/>
            <a:r>
              <a:rPr lang="en-US" b="1" dirty="0">
                <a:solidFill>
                  <a:schemeClr val="bg1"/>
                </a:solidFill>
                <a:latin typeface="+mj-lt"/>
              </a:rPr>
              <a:t>“API security</a:t>
            </a:r>
            <a:r>
              <a:rPr lang="en-US" dirty="0">
                <a:solidFill>
                  <a:schemeClr val="bg1"/>
                </a:solidFill>
                <a:latin typeface="+mj-lt"/>
              </a:rPr>
              <a:t> is fundamental to the security of the entire Internet, and, thus, the connected lives we lead”</a:t>
            </a:r>
            <a:endParaRPr lang="en-US" sz="1600" dirty="0">
              <a:solidFill>
                <a:schemeClr val="bg1"/>
              </a:solidFill>
              <a:latin typeface="+mj-lt"/>
            </a:endParaRPr>
          </a:p>
          <a:p>
            <a:pPr algn="r"/>
            <a:r>
              <a:rPr lang="en-US" sz="1400" dirty="0">
                <a:solidFill>
                  <a:schemeClr val="bg1"/>
                </a:solidFill>
                <a:latin typeface="+mj-lt"/>
              </a:rPr>
              <a:t>- David Berlind, ProgrammableWeb</a:t>
            </a:r>
            <a:endParaRPr lang="en-US" dirty="0">
              <a:solidFill>
                <a:schemeClr val="bg1"/>
              </a:solidFill>
              <a:latin typeface="+mj-lt"/>
            </a:endParaRPr>
          </a:p>
        </p:txBody>
      </p:sp>
    </p:spTree>
    <p:extLst>
      <p:ext uri="{BB962C8B-B14F-4D97-AF65-F5344CB8AC3E}">
        <p14:creationId xmlns:p14="http://schemas.microsoft.com/office/powerpoint/2010/main" val="122806491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Nike Design Theme">
  <a:themeElements>
    <a:clrScheme name="Deloitte US Color1">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DD Agency">
      <a:majorFont>
        <a:latin typeface="Chronicle Display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ike Design Theme" id="{ECF32915-F19D-473B-95E6-5E735FF0B043}" vid="{25DFA83E-5456-4CD4-9681-5F2DB6052E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8F13945D09DD0428E9D39560E39A6D9" ma:contentTypeVersion="2" ma:contentTypeDescription="Create a new document." ma:contentTypeScope="" ma:versionID="aa0a574bc506f79cba0c3cec66d2f547">
  <xsd:schema xmlns:xsd="http://www.w3.org/2001/XMLSchema" xmlns:xs="http://www.w3.org/2001/XMLSchema" xmlns:p="http://schemas.microsoft.com/office/2006/metadata/properties" xmlns:ns2="9fd9c70d-043e-4088-bfc6-819dd50f756e" targetNamespace="http://schemas.microsoft.com/office/2006/metadata/properties" ma:root="true" ma:fieldsID="e885d95fadecf651fdd23025a1775cce" ns2:_="">
    <xsd:import namespace="9fd9c70d-043e-4088-bfc6-819dd50f756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fd9c70d-043e-4088-bfc6-819dd50f75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64CE555-39CF-49D6-B2B1-59CE0A458A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fd9c70d-043e-4088-bfc6-819dd50f756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C9D4A2F-FA49-4672-BA7A-375852CFFE00}">
  <ds:schemaRefs>
    <ds:schemaRef ds:uri="http://schemas.microsoft.com/sharepoint/v3/contenttype/forms"/>
  </ds:schemaRefs>
</ds:datastoreItem>
</file>

<file path=customXml/itemProps3.xml><?xml version="1.0" encoding="utf-8"?>
<ds:datastoreItem xmlns:ds="http://schemas.openxmlformats.org/officeDocument/2006/customXml" ds:itemID="{23BA79A3-5A92-42F9-81DD-E0991816748E}">
  <ds:schemaRefs>
    <ds:schemaRef ds:uri="9fd9c70d-043e-4088-bfc6-819dd50f756e"/>
    <ds:schemaRef ds:uri="http://schemas.microsoft.com/office/2006/documentManagement/types"/>
    <ds:schemaRef ds:uri="http://schemas.microsoft.com/office/2006/metadata/properties"/>
    <ds:schemaRef ds:uri="http://purl.org/dc/elements/1.1/"/>
    <ds:schemaRef ds:uri="http://schemas.openxmlformats.org/package/2006/metadata/core-properties"/>
    <ds:schemaRef ds:uri="http://purl.org/dc/term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72967</TotalTime>
  <Words>3397</Words>
  <Application>Microsoft Office PowerPoint</Application>
  <PresentationFormat>Widescreen</PresentationFormat>
  <Paragraphs>644</Paragraphs>
  <Slides>30</Slides>
  <Notes>30</Notes>
  <HiddenSlides>0</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48" baseType="lpstr">
      <vt:lpstr>Arial</vt:lpstr>
      <vt:lpstr>Bebas Neue</vt:lpstr>
      <vt:lpstr>Chronicle Display Black</vt:lpstr>
      <vt:lpstr>Chronicle Display Light</vt:lpstr>
      <vt:lpstr>Frutiger Next Pro Bold</vt:lpstr>
      <vt:lpstr>Frutiger Next Pro Light</vt:lpstr>
      <vt:lpstr>Frutiger Next Pro Medium</vt:lpstr>
      <vt:lpstr>Garamond</vt:lpstr>
      <vt:lpstr>Knockout-HTF27-JuniorBantamwt</vt:lpstr>
      <vt:lpstr>Lustria</vt:lpstr>
      <vt:lpstr>Nexa Black</vt:lpstr>
      <vt:lpstr>Open Sans</vt:lpstr>
      <vt:lpstr>Open Sans Light</vt:lpstr>
      <vt:lpstr>Open Sans Semibold</vt:lpstr>
      <vt:lpstr>Wingdings</vt:lpstr>
      <vt:lpstr>ヒラギノ角ゴ ProN W6</vt:lpstr>
      <vt:lpstr>Nike Design Theme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Accelerating T-Mobile's Advertising Business</dc:title>
  <dc:creator>Bhandarkar, Michael (US - Chicago)</dc:creator>
  <cp:lastModifiedBy>Kshatriya, Tarun Kshatriya (US - Dallas)</cp:lastModifiedBy>
  <cp:revision>2824</cp:revision>
  <cp:lastPrinted>2018-03-20T02:50:02Z</cp:lastPrinted>
  <dcterms:created xsi:type="dcterms:W3CDTF">2016-08-31T14:12:10Z</dcterms:created>
  <dcterms:modified xsi:type="dcterms:W3CDTF">2019-03-08T18:04:24Z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0x01010058F13945D09DD0428E9D39560E39A6D9</vt:lpwstr>
  </property>
</Properties>
</file>